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360" r:id="rId3"/>
    <p:sldId id="307" r:id="rId5"/>
    <p:sldId id="431" r:id="rId6"/>
    <p:sldId id="437" r:id="rId7"/>
    <p:sldId id="438" r:id="rId8"/>
    <p:sldId id="439" r:id="rId9"/>
    <p:sldId id="422" r:id="rId10"/>
    <p:sldId id="424" r:id="rId11"/>
    <p:sldId id="418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8CE"/>
    <a:srgbClr val="FFFFFF"/>
    <a:srgbClr val="FF8500"/>
    <a:srgbClr val="CD1F06"/>
    <a:srgbClr val="CB1003"/>
    <a:srgbClr val="A50021"/>
    <a:srgbClr val="08489B"/>
    <a:srgbClr val="054682"/>
    <a:srgbClr val="084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3" autoAdjust="0"/>
    <p:restoredTop sz="94660"/>
  </p:normalViewPr>
  <p:slideViewPr>
    <p:cSldViewPr>
      <p:cViewPr>
        <p:scale>
          <a:sx n="66" d="100"/>
          <a:sy n="66" d="100"/>
        </p:scale>
        <p:origin x="-1277" y="-538"/>
      </p:cViewPr>
      <p:guideLst>
        <p:guide orient="horz" pos="205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7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4DFFCEE-9117-4569-827D-343A93DDD2D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9CFCD2-35DB-4E6F-9B70-D2EE67D0E5A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D532F7-9EE9-4116-8F06-B3E96FF78C3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9CC9D-01D8-4B68-87F0-663CB8538C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2"/>
          <p:cNvPicPr>
            <a:picLocks noChangeAspect="1"/>
          </p:cNvPicPr>
          <p:nvPr userDrawn="1"/>
        </p:nvPicPr>
        <p:blipFill>
          <a:blip r:embed="rId2">
            <a:lum bright="6000"/>
          </a:blip>
          <a:srcRect t="86078"/>
          <a:stretch>
            <a:fillRect/>
          </a:stretch>
        </p:blipFill>
        <p:spPr bwMode="auto">
          <a:xfrm>
            <a:off x="0" y="6092825"/>
            <a:ext cx="1219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1539875" y="976313"/>
            <a:ext cx="2141538" cy="741362"/>
          </a:xfrm>
          <a:prstGeom prst="rect">
            <a:avLst/>
          </a:prstGeom>
          <a:solidFill>
            <a:srgbClr val="0848AF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69" name="Picture 23" descr="1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09750"/>
            <a:ext cx="69215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6527799" y="944222"/>
            <a:ext cx="5178425" cy="5026025"/>
          </a:xfrm>
          <a:prstGeom prst="rect">
            <a:avLst/>
          </a:prstGeom>
          <a:solidFill>
            <a:srgbClr val="0848AF"/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7"/>
          <p:cNvSpPr txBox="1">
            <a:spLocks noChangeArrowheads="1"/>
          </p:cNvSpPr>
          <p:nvPr/>
        </p:nvSpPr>
        <p:spPr bwMode="auto">
          <a:xfrm>
            <a:off x="1391920" y="993140"/>
            <a:ext cx="22898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知识点位置</a:t>
            </a:r>
            <a:endParaRPr lang="zh-CN" altLang="en-US" sz="2800" dirty="0" smtClean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6958294" y="1703288"/>
            <a:ext cx="268097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任务</a:t>
            </a:r>
            <a:r>
              <a:rPr lang="en-US" altLang="zh-CN" sz="3000" dirty="0" smtClean="0">
                <a:solidFill>
                  <a:schemeClr val="bg1"/>
                </a:solidFill>
                <a:ea typeface="方正兰亭大黑_GBK" pitchFamily="2" charset="-122"/>
              </a:rPr>
              <a:t>1</a:t>
            </a:r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走进管理</a:t>
            </a:r>
            <a:endParaRPr lang="zh-CN" altLang="en-US" sz="3000" dirty="0" smtClean="0">
              <a:solidFill>
                <a:schemeClr val="bg1"/>
              </a:solidFill>
              <a:ea typeface="方正兰亭大黑_GBK" pitchFamily="2" charset="-122"/>
            </a:endParaRPr>
          </a:p>
        </p:txBody>
      </p:sp>
      <p:sp>
        <p:nvSpPr>
          <p:cNvPr id="68625" name="Rectangle 201"/>
          <p:cNvSpPr>
            <a:spLocks noChangeArrowheads="1"/>
          </p:cNvSpPr>
          <p:nvPr/>
        </p:nvSpPr>
        <p:spPr bwMode="auto">
          <a:xfrm>
            <a:off x="6948488" y="2486025"/>
            <a:ext cx="304482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6" name="Rectangle 203"/>
          <p:cNvSpPr>
            <a:spLocks noChangeArrowheads="1"/>
          </p:cNvSpPr>
          <p:nvPr/>
        </p:nvSpPr>
        <p:spPr bwMode="auto">
          <a:xfrm>
            <a:off x="7405688" y="2486025"/>
            <a:ext cx="305117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7" name="Rectangle 12"/>
          <p:cNvSpPr>
            <a:spLocks noChangeArrowheads="1"/>
          </p:cNvSpPr>
          <p:nvPr/>
        </p:nvSpPr>
        <p:spPr bwMode="auto">
          <a:xfrm>
            <a:off x="7862888" y="2486025"/>
            <a:ext cx="3436937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7180" name="燕尾形 9"/>
          <p:cNvSpPr>
            <a:spLocks noChangeArrowheads="1"/>
          </p:cNvSpPr>
          <p:nvPr/>
        </p:nvSpPr>
        <p:spPr bwMode="auto">
          <a:xfrm>
            <a:off x="6238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燕尾形 9"/>
          <p:cNvSpPr>
            <a:spLocks noChangeArrowheads="1"/>
          </p:cNvSpPr>
          <p:nvPr/>
        </p:nvSpPr>
        <p:spPr bwMode="auto">
          <a:xfrm>
            <a:off x="10175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2" name="燕尾形 9"/>
          <p:cNvSpPr>
            <a:spLocks noChangeArrowheads="1"/>
          </p:cNvSpPr>
          <p:nvPr/>
        </p:nvSpPr>
        <p:spPr bwMode="auto">
          <a:xfrm rot="10800000">
            <a:off x="375443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燕尾形 9"/>
          <p:cNvSpPr>
            <a:spLocks noChangeArrowheads="1"/>
          </p:cNvSpPr>
          <p:nvPr/>
        </p:nvSpPr>
        <p:spPr bwMode="auto">
          <a:xfrm rot="10800000">
            <a:off x="4114800" y="996950"/>
            <a:ext cx="474663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22" name="椭圆 80"/>
          <p:cNvSpPr>
            <a:spLocks noChangeArrowheads="1"/>
          </p:cNvSpPr>
          <p:nvPr/>
        </p:nvSpPr>
        <p:spPr bwMode="auto">
          <a:xfrm>
            <a:off x="1726565" y="2485708"/>
            <a:ext cx="3160713" cy="3160712"/>
          </a:xfrm>
          <a:prstGeom prst="ellipse">
            <a:avLst/>
          </a:prstGeom>
          <a:solidFill>
            <a:srgbClr val="0848AF"/>
          </a:solidFill>
          <a:ln w="12700" algn="ctr">
            <a:solidFill>
              <a:schemeClr val="bg1"/>
            </a:solidFill>
            <a:miter lim="800000"/>
          </a:ln>
        </p:spPr>
        <p:txBody>
          <a:bodyPr anchor="ctr"/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管理认知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32" name="六边形 6"/>
          <p:cNvSpPr>
            <a:spLocks noChangeArrowheads="1"/>
          </p:cNvSpPr>
          <p:nvPr/>
        </p:nvSpPr>
        <p:spPr bwMode="auto">
          <a:xfrm>
            <a:off x="8173720" y="2961005"/>
            <a:ext cx="2283460" cy="1591945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bg1"/>
          </a:solidFill>
          <a:ln w="25400" algn="ctr">
            <a:noFill/>
            <a:miter lim="800000"/>
          </a:ln>
        </p:spPr>
        <p:txBody>
          <a:bodyPr anchor="ctr"/>
          <a:p>
            <a:pPr algn="ctr" defTabSz="912495"/>
            <a:r>
              <a:rPr lang="zh-CN" altLang="en-US" sz="3200" b="1">
                <a:solidFill>
                  <a:schemeClr val="tx1"/>
                </a:solidFill>
                <a:ea typeface="微软雅黑" panose="020B0503020204020204" pitchFamily="34" charset="-122"/>
              </a:rPr>
              <a:t>管理者的角色</a:t>
            </a:r>
            <a:endParaRPr lang="zh-CN" altLang="en-US" sz="3200" b="1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1" grpId="0" animBg="1"/>
      <p:bldP spid="16397" grpId="0"/>
      <p:bldP spid="16398" grpId="0"/>
      <p:bldP spid="7180" grpId="0" animBg="1"/>
      <p:bldP spid="7181" grpId="0" animBg="1"/>
      <p:bldP spid="7182" grpId="0" animBg="1"/>
      <p:bldP spid="7183" grpId="0" animBg="1"/>
      <p:bldP spid="25622" grpId="0" bldLvl="0" animBg="1"/>
      <p:bldP spid="297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燕尾形 1"/>
          <p:cNvSpPr>
            <a:spLocks noChangeArrowheads="1"/>
          </p:cNvSpPr>
          <p:nvPr/>
        </p:nvSpPr>
        <p:spPr bwMode="auto">
          <a:xfrm>
            <a:off x="1631950" y="2527300"/>
            <a:ext cx="2447925" cy="2519363"/>
          </a:xfrm>
          <a:prstGeom prst="chevron">
            <a:avLst>
              <a:gd name="adj" fmla="val 32167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燕尾形 9"/>
          <p:cNvSpPr>
            <a:spLocks noChangeArrowheads="1"/>
          </p:cNvSpPr>
          <p:nvPr/>
        </p:nvSpPr>
        <p:spPr bwMode="auto">
          <a:xfrm>
            <a:off x="1212850" y="3030538"/>
            <a:ext cx="1006475" cy="1512887"/>
          </a:xfrm>
          <a:prstGeom prst="chevron">
            <a:avLst>
              <a:gd name="adj" fmla="val 50000"/>
            </a:avLst>
          </a:prstGeom>
          <a:solidFill>
            <a:srgbClr val="808080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1080770" y="16891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圆角矩形 19"/>
          <p:cNvSpPr>
            <a:spLocks noChangeArrowheads="1"/>
          </p:cNvSpPr>
          <p:nvPr/>
        </p:nvSpPr>
        <p:spPr bwMode="auto">
          <a:xfrm>
            <a:off x="5978208" y="1968818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4" name="TextBox 6"/>
          <p:cNvSpPr txBox="1">
            <a:spLocks noChangeArrowheads="1"/>
          </p:cNvSpPr>
          <p:nvPr/>
        </p:nvSpPr>
        <p:spPr bwMode="auto">
          <a:xfrm>
            <a:off x="6309360" y="4826635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掌握沟通的含义及内容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5" name="圆角矩形 19"/>
          <p:cNvSpPr>
            <a:spLocks noChangeArrowheads="1"/>
          </p:cNvSpPr>
          <p:nvPr/>
        </p:nvSpPr>
        <p:spPr bwMode="auto">
          <a:xfrm>
            <a:off x="5936933" y="4231323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6575108" y="3660458"/>
            <a:ext cx="3887787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能进行有效沟通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2" name="Line 46"/>
          <p:cNvSpPr>
            <a:spLocks noChangeShapeType="1"/>
          </p:cNvSpPr>
          <p:nvPr/>
        </p:nvSpPr>
        <p:spPr bwMode="auto">
          <a:xfrm flipV="1">
            <a:off x="4093210" y="2527935"/>
            <a:ext cx="1885315" cy="126174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Line 47"/>
          <p:cNvSpPr>
            <a:spLocks noChangeShapeType="1"/>
          </p:cNvSpPr>
          <p:nvPr/>
        </p:nvSpPr>
        <p:spPr bwMode="auto">
          <a:xfrm>
            <a:off x="4008755" y="3789680"/>
            <a:ext cx="1969135" cy="125666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6" name="AutoShape 50"/>
          <p:cNvSpPr>
            <a:spLocks noChangeArrowheads="1"/>
          </p:cNvSpPr>
          <p:nvPr/>
        </p:nvSpPr>
        <p:spPr bwMode="auto">
          <a:xfrm>
            <a:off x="6180138" y="3855720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8" name="AutoShape 52"/>
          <p:cNvSpPr>
            <a:spLocks noChangeArrowheads="1"/>
          </p:cNvSpPr>
          <p:nvPr/>
        </p:nvSpPr>
        <p:spPr bwMode="auto">
          <a:xfrm>
            <a:off x="6206808" y="1687513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7" name="TextBox 6"/>
          <p:cNvSpPr txBox="1">
            <a:spLocks noChangeArrowheads="1"/>
          </p:cNvSpPr>
          <p:nvPr/>
        </p:nvSpPr>
        <p:spPr bwMode="auto">
          <a:xfrm>
            <a:off x="7686675" y="1621790"/>
            <a:ext cx="218821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知识目标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38" name="TextBox 6"/>
          <p:cNvSpPr txBox="1">
            <a:spLocks noChangeArrowheads="1"/>
          </p:cNvSpPr>
          <p:nvPr/>
        </p:nvSpPr>
        <p:spPr bwMode="auto">
          <a:xfrm>
            <a:off x="2568575" y="3068638"/>
            <a:ext cx="1152525" cy="1291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07935" y="3822700"/>
            <a:ext cx="2160588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能力目标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309360" y="2387600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掌握管理者角色的内容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350635" y="4360545"/>
            <a:ext cx="438975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初步培养应用现代理念和理论分析与处理实际管理问题的能力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3315" grpId="0" animBg="1"/>
      <p:bldP spid="11268" grpId="0" bldLvl="0" animBg="1"/>
      <p:bldP spid="13323" grpId="0" bldLvl="0" animBg="1"/>
      <p:bldP spid="13324" grpId="0"/>
      <p:bldP spid="13325" grpId="0" bldLvl="0" animBg="1"/>
      <p:bldP spid="13326" grpId="0"/>
      <p:bldP spid="11282" grpId="0" bldLvl="0" animBg="1"/>
      <p:bldP spid="11283" grpId="0" bldLvl="0" animBg="1"/>
      <p:bldP spid="11286" grpId="0" bldLvl="0" animBg="1"/>
      <p:bldP spid="11288" grpId="0" bldLvl="0" animBg="1"/>
      <p:bldP spid="13337" grpId="0"/>
      <p:bldP spid="13338" grpId="0"/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1015585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1212850" y="888683"/>
            <a:ext cx="7143750" cy="16383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亨利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明茨伯格研究发现管理者扮演着十种角色，这十种角色可被归入三大类：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人际角色、信息角色和决策角色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1586865" y="2526983"/>
            <a:ext cx="6786563" cy="3071812"/>
            <a:chOff x="2000232" y="2357430"/>
            <a:chExt cx="6786610" cy="3071834"/>
          </a:xfrm>
        </p:grpSpPr>
        <p:sp>
          <p:nvSpPr>
            <p:cNvPr id="7" name="矩形 6"/>
            <p:cNvSpPr/>
            <p:nvPr/>
          </p:nvSpPr>
          <p:spPr>
            <a:xfrm>
              <a:off x="2000232" y="2357430"/>
              <a:ext cx="1785950" cy="7858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正式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权力</a:t>
              </a:r>
              <a:endPara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和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地位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00232" y="3786186"/>
              <a:ext cx="1857378" cy="1643078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人际角色</a:t>
              </a:r>
              <a:endPara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代表人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领导者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联络者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72000" y="3786186"/>
              <a:ext cx="1714512" cy="164307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信息角色</a:t>
              </a:r>
              <a:endPara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监督人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传播者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发言人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000892" y="3786190"/>
              <a:ext cx="1785950" cy="164307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决策角色</a:t>
              </a:r>
              <a:endPara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企业家   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冲突管理者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资源分配者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  <a:cs typeface="+mn-cs"/>
                </a:rPr>
                <a:t>谈判者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rot="5400000">
              <a:off x="2535226" y="3463923"/>
              <a:ext cx="642937" cy="1587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4" idx="3"/>
              <a:endCxn id="9" idx="1"/>
            </p:cNvCxnSpPr>
            <p:nvPr/>
          </p:nvCxnSpPr>
          <p:spPr>
            <a:xfrm>
              <a:off x="3857610" y="4607725"/>
              <a:ext cx="714390" cy="158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6286512" y="4570420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8" name="图片 7" descr="A000220150318T2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4605" y="1282065"/>
            <a:ext cx="2756535" cy="47040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572135" y="887730"/>
            <a:ext cx="10224135" cy="179768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人际角色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人际角色归因于管理者的正式权力。管理者所扮演的三种人际角色是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8CE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代表人角色、领导者角色和联络者角色。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C78CE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2415" y="887730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管理者的角色</a:t>
            </a:r>
            <a:endParaRPr lang="ko-KR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131" name="Rectangle 3"/>
          <p:cNvSpPr>
            <a:spLocks noGrp="1" noRot="1"/>
          </p:cNvSpPr>
          <p:nvPr/>
        </p:nvSpPr>
        <p:spPr>
          <a:xfrm>
            <a:off x="572135" y="2555240"/>
            <a:ext cx="10790555" cy="56273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代表人角色——管理者必须行使一些具有礼仪性质的职责，履行法律、社会性例行义务。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如：参加社会活动、迎接来访者、宴请重要客户、签署文件、主持公司庆典等。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领导者——雇佣、培训、激励和惩戒员工。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如：带头参加集体活动为员工树立榜样、对下属发布指令、作出人事决定等。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ea typeface="楷体_GB2312" pitchFamily="49" charset="-122"/>
              </a:rPr>
              <a:t> 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联络者——内部纵向联系，外部横向联系。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如：协调不同部门管理者的工作、与其他组织建立同盟。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131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1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1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1">
                                            <p:txEl>
                                              <p:char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6131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6131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1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131">
                                            <p:txEl>
                                              <p:charRg st="8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13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131">
                                            <p:txEl>
                                              <p:charRg st="13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131">
                                            <p:txEl>
                                              <p:charRg st="13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131">
                                            <p:txEl>
                                              <p:charRg st="13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131">
                                            <p:txEl>
                                              <p:charRg st="13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76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567690" y="975995"/>
            <a:ext cx="10914380" cy="18796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信息角色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在信息角色中，管理者负责确保和其一起工作的人具有足够的信息。管理职责的性质决定了管理者既是所在单位的信息传递中心，也是别的单位的信息传递渠道。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4000500" marR="0" lvl="8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2415" y="887730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管理者的角色</a:t>
            </a:r>
            <a:endParaRPr lang="ko-KR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154" name="Rectangle 2"/>
          <p:cNvSpPr>
            <a:spLocks noGrp="1" noRot="1"/>
          </p:cNvSpPr>
          <p:nvPr/>
        </p:nvSpPr>
        <p:spPr>
          <a:xfrm>
            <a:off x="395605" y="2855595"/>
            <a:ext cx="11086465" cy="3312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监听者——寻求和获取特定的信息，了解组织和环境的变化。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如：阅读报刊、与他人谈话、通过考察获取信息。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传播者——把外部的信息传播给组织，把内部信息从一位下属传播给另一位下属。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如：举行碰头会、用打电话的方式传达信息。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发言人——向外界发布本部门公开的信息情报。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如：举行新闻发布会、演讲。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7715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5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77154">
                                            <p:txEl>
                                              <p:charRg st="50" end="10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10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77154">
                                            <p:txEl>
                                              <p:charRg st="107" end="14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771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488950" y="922655"/>
            <a:ext cx="10611485" cy="186753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决策角色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在决策角色中，管理者处理信息并得出结论。如果信息不用于决策，就会丧失其应有的价值。管理者负责做出决策，并分配资源以保证决策方案的实施。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2415" y="887730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管理者的角色</a:t>
            </a:r>
            <a:endParaRPr lang="ko-KR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178" name="Rectangle 2"/>
          <p:cNvSpPr>
            <a:spLocks noGrp="1" noRot="1"/>
          </p:cNvSpPr>
          <p:nvPr/>
        </p:nvSpPr>
        <p:spPr>
          <a:xfrm>
            <a:off x="323850" y="2654300"/>
            <a:ext cx="11029950" cy="3654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企业家——不断提出新思路、新方法来改进组织绩效。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如：制定战略、检查决议执行情况，开发新项目。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混乱驾驭者——采取纠正行动应付那些未预料到的问题。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如：处理突发事件。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资源分配者——负有分配人、财、物等资源的责任。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如：调度、授权。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谈判者——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如：与上级讨价还价、与下级谈工作条件和目标、与供应商谈价格、与合作伙伴谈合作条件和收益分配。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78178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4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78178">
                                            <p:txEl>
                                              <p:charRg st="47" end="8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82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78178">
                                            <p:txEl>
                                              <p:charRg st="82" end="11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114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178178">
                                            <p:txEl>
                                              <p:charRg st="114" end="16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781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1015585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34" name="Rectangle 2"/>
          <p:cNvSpPr>
            <a:spLocks noGrp="1" noRot="1"/>
          </p:cNvSpPr>
          <p:nvPr/>
        </p:nvSpPr>
        <p:spPr>
          <a:xfrm>
            <a:off x="363855" y="1692910"/>
            <a:ext cx="9003030" cy="40570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人际关系角色：挂名首脑、领导者、联络者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en-US" altLang="zh-CN" b="1" dirty="0">
                <a:ea typeface="楷体_GB2312" pitchFamily="49" charset="-122"/>
              </a:rPr>
              <a:t>——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人格魅力、注意形象、善于沟通。</a:t>
            </a:r>
            <a:endParaRPr lang="ko-KR" altLang="en-US" sz="2800" b="1" dirty="0">
              <a:solidFill>
                <a:srgbClr val="3C78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信息角色：监听者、传播者、发言人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b="1" dirty="0">
                <a:ea typeface="楷体_GB2312" pitchFamily="49" charset="-122"/>
              </a:rPr>
              <a:t>——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思维要敏锐、善于扑捉信息、表达能力要强。</a:t>
            </a:r>
            <a:endParaRPr lang="ko-KR" altLang="en-US" sz="2800" dirty="0">
              <a:solidFill>
                <a:srgbClr val="3C78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决策角色：企业家、混乱驾驭者、资源分配者、谈判者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b="1" dirty="0">
                <a:ea typeface="楷体_GB2312" pitchFamily="49" charset="-122"/>
              </a:rPr>
              <a:t>——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要善于放权、要有远见、能够自我控制、临危不乱，善于沟通。</a:t>
            </a:r>
            <a:endParaRPr lang="ko-KR" altLang="en-US" sz="2800" b="1" dirty="0">
              <a:solidFill>
                <a:srgbClr val="3C78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656965" y="812800"/>
            <a:ext cx="3225800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82415" y="887730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管理者的角色</a:t>
            </a:r>
            <a:endParaRPr lang="ko-KR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A000220150318B6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2480" y="1967865"/>
            <a:ext cx="1828800" cy="333438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4643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charRg st="2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" fill="hold"/>
                                        <p:tgtEl>
                                          <p:spTgt spid="146434">
                                            <p:txEl>
                                              <p:charRg st="20" end="4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charRg st="45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" fill="hold"/>
                                        <p:tgtEl>
                                          <p:spTgt spid="146434">
                                            <p:txEl>
                                              <p:charRg st="45" end="6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charRg st="6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146434">
                                            <p:txEl>
                                              <p:charRg st="62" end="9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charRg st="9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" fill="hold"/>
                                        <p:tgtEl>
                                          <p:spTgt spid="146434">
                                            <p:txEl>
                                              <p:charRg st="91" end="11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charRg st="116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" fill="hold"/>
                                        <p:tgtEl>
                                          <p:spTgt spid="146434">
                                            <p:txEl>
                                              <p:charRg st="116" end="15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  <p:bldP spid="146434" grpId="0" build="p"/>
      <p:bldP spid="11" grpId="0" bldLvl="0" animBg="1"/>
      <p:bldP spid="11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818261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8922" y="1122845"/>
            <a:ext cx="2088232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明 年 工 作 计 划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295" y="2891790"/>
            <a:ext cx="1678940" cy="2879725"/>
          </a:xfrm>
          <a:prstGeom prst="rect">
            <a:avLst/>
          </a:prstGeom>
        </p:spPr>
      </p:pic>
      <p:grpSp>
        <p:nvGrpSpPr>
          <p:cNvPr id="5" name="组合 12"/>
          <p:cNvGrpSpPr/>
          <p:nvPr/>
        </p:nvGrpSpPr>
        <p:grpSpPr>
          <a:xfrm>
            <a:off x="3292475" y="2248853"/>
            <a:ext cx="6786563" cy="3071812"/>
            <a:chOff x="2000232" y="2357430"/>
            <a:chExt cx="6786610" cy="3071834"/>
          </a:xfrm>
        </p:grpSpPr>
        <p:sp>
          <p:nvSpPr>
            <p:cNvPr id="7" name="矩形 6"/>
            <p:cNvSpPr/>
            <p:nvPr/>
          </p:nvSpPr>
          <p:spPr>
            <a:xfrm>
              <a:off x="2000232" y="2357430"/>
              <a:ext cx="1785950" cy="7858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正式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权力</a:t>
              </a:r>
              <a:endPara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和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地位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00232" y="3786186"/>
              <a:ext cx="1857378" cy="1643078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人际角色</a:t>
              </a:r>
              <a:endPara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72000" y="3786186"/>
              <a:ext cx="1714512" cy="164307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信息角色</a:t>
              </a:r>
              <a:endPara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000892" y="3786190"/>
              <a:ext cx="1785950" cy="164307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决策角色</a:t>
              </a:r>
              <a:endPara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rot="5400000">
              <a:off x="2535226" y="3463923"/>
              <a:ext cx="642937" cy="1587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8" idx="3"/>
              <a:endCxn id="9" idx="1"/>
            </p:cNvCxnSpPr>
            <p:nvPr/>
          </p:nvCxnSpPr>
          <p:spPr>
            <a:xfrm>
              <a:off x="3857610" y="4607725"/>
              <a:ext cx="714390" cy="158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6286512" y="4570420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圆角矩形 12"/>
          <p:cNvSpPr/>
          <p:nvPr/>
        </p:nvSpPr>
        <p:spPr bwMode="auto">
          <a:xfrm>
            <a:off x="4839335" y="876300"/>
            <a:ext cx="3620135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97830" y="937895"/>
            <a:ext cx="237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管理者的角色</a:t>
            </a:r>
            <a:endParaRPr lang="ko-KR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" grpId="0" bldLvl="0" animBg="1"/>
      <p:bldP spid="1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 rot="16200000" flipV="1">
            <a:off x="6270578" y="-267172"/>
            <a:ext cx="69850" cy="6742113"/>
          </a:xfrm>
          <a:prstGeom prst="rect">
            <a:avLst/>
          </a:prstGeom>
          <a:solidFill>
            <a:srgbClr val="808080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文本框 52"/>
          <p:cNvSpPr txBox="1">
            <a:spLocks noChangeArrowheads="1"/>
          </p:cNvSpPr>
          <p:nvPr/>
        </p:nvSpPr>
        <p:spPr bwMode="auto">
          <a:xfrm>
            <a:off x="4039684" y="1974324"/>
            <a:ext cx="44593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atin typeface="Britannic Bold" pitchFamily="34" charset="0"/>
                <a:ea typeface="微软雅黑" panose="020B0503020204020204" pitchFamily="34" charset="-122"/>
              </a:rPr>
              <a:t>谢谢观看</a:t>
            </a:r>
            <a:endParaRPr lang="zh-CN" altLang="en-US" sz="6000" b="1" dirty="0">
              <a:latin typeface="Britannic Bold" pitchFamily="34" charset="0"/>
              <a:ea typeface="微软雅黑" panose="020B0503020204020204" pitchFamily="34" charset="-122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529533" y="3229899"/>
            <a:ext cx="14528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ea typeface="微软雅黑" panose="020B0503020204020204" pitchFamily="34" charset="-122"/>
              </a:rPr>
              <a:t>管理学基础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" y="4581158"/>
            <a:ext cx="2623932" cy="23905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4" y="4467487"/>
            <a:ext cx="2692400" cy="23905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4602975"/>
            <a:ext cx="1332740" cy="239051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99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4" grpId="0"/>
      <p:bldP spid="5125" grpId="0"/>
    </p:bldLst>
  </p:timing>
</p:sld>
</file>

<file path=ppt/tags/tag1.xml><?xml version="1.0" encoding="utf-8"?>
<p:tagLst xmlns:p="http://schemas.openxmlformats.org/presentationml/2006/main">
  <p:tag name="TIMING" val="|0.7|1|0.6|0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WPS 演示</Application>
  <PresentationFormat>自定义</PresentationFormat>
  <Paragraphs>153</Paragraphs>
  <Slides>9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方正正大黑简体</vt:lpstr>
      <vt:lpstr>方正兰亭大黑_GBK</vt:lpstr>
      <vt:lpstr>微软雅黑</vt:lpstr>
      <vt:lpstr>Impact</vt:lpstr>
      <vt:lpstr>华文楷体</vt:lpstr>
      <vt:lpstr>楷体_GB2312</vt:lpstr>
      <vt:lpstr>Britannic Bold</vt:lpstr>
      <vt:lpstr>黑体</vt:lpstr>
      <vt:lpstr>Arial Unicode MS</vt:lpstr>
      <vt:lpstr>新宋体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hl81829782</Company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/>
  <cp:lastModifiedBy>燕尾蝶</cp:lastModifiedBy>
  <cp:revision>1894</cp:revision>
  <dcterms:created xsi:type="dcterms:W3CDTF">2016-01-13T14:39:00Z</dcterms:created>
  <dcterms:modified xsi:type="dcterms:W3CDTF">2017-11-19T07:07:03Z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