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360" r:id="rId3"/>
    <p:sldId id="307" r:id="rId5"/>
    <p:sldId id="451" r:id="rId6"/>
    <p:sldId id="431" r:id="rId7"/>
    <p:sldId id="443" r:id="rId8"/>
    <p:sldId id="444" r:id="rId9"/>
    <p:sldId id="446" r:id="rId10"/>
    <p:sldId id="447" r:id="rId11"/>
    <p:sldId id="448" r:id="rId12"/>
    <p:sldId id="424" r:id="rId13"/>
    <p:sldId id="418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8CE"/>
    <a:srgbClr val="FFFFFF"/>
    <a:srgbClr val="FF8500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2057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44222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2680970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走进管理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管理认知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61005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管理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者必备的素质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144780" y="803275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295" y="2891790"/>
            <a:ext cx="1678940" cy="2879725"/>
          </a:xfrm>
          <a:prstGeom prst="rect">
            <a:avLst/>
          </a:prstGeom>
        </p:spPr>
      </p:pic>
      <p:sp>
        <p:nvSpPr>
          <p:cNvPr id="13" name="圆角矩形 12"/>
          <p:cNvSpPr/>
          <p:nvPr/>
        </p:nvSpPr>
        <p:spPr bwMode="auto">
          <a:xfrm>
            <a:off x="4839335" y="1047750"/>
            <a:ext cx="362013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40655" y="1122680"/>
            <a:ext cx="33102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</a:t>
            </a: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必备的素质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62960" y="2073275"/>
            <a:ext cx="232791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（一）责任感</a:t>
            </a:r>
            <a:endParaRPr lang="zh-CN" altLang="en-US" sz="2800"/>
          </a:p>
        </p:txBody>
      </p:sp>
      <p:sp>
        <p:nvSpPr>
          <p:cNvPr id="15" name="文本框 14"/>
          <p:cNvSpPr txBox="1"/>
          <p:nvPr/>
        </p:nvSpPr>
        <p:spPr>
          <a:xfrm>
            <a:off x="3362960" y="2595245"/>
            <a:ext cx="232791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（二）紧迫感</a:t>
            </a:r>
            <a:endParaRPr lang="zh-CN" altLang="en-US" sz="2800"/>
          </a:p>
        </p:txBody>
      </p:sp>
      <p:sp>
        <p:nvSpPr>
          <p:cNvPr id="16" name="文本框 15"/>
          <p:cNvSpPr txBox="1"/>
          <p:nvPr/>
        </p:nvSpPr>
        <p:spPr>
          <a:xfrm>
            <a:off x="3362325" y="3244850"/>
            <a:ext cx="4095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（三）成熟的独立人格 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362325" y="3862705"/>
            <a:ext cx="2943225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（四）价值观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362325" y="4405630"/>
            <a:ext cx="2943225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（五）放权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80275" y="2073275"/>
            <a:ext cx="3542030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（六）远见与自信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280910" y="2574290"/>
            <a:ext cx="3542030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（七）自控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280910" y="3117215"/>
            <a:ext cx="3542030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（八）自我超越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280910" y="3660140"/>
            <a:ext cx="3896360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（九）自我认识与管理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3" grpId="0" bldLvl="0" animBg="1"/>
      <p:bldP spid="13" grpId="1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88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309360" y="2387600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掌握管理者素质的内容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50635" y="4360545"/>
            <a:ext cx="4389755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algn="l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初步培养应用现代理念和理论分析与处理实际管理问题的能力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144780" y="803275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39945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859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295" y="2891790"/>
            <a:ext cx="1678940" cy="2879725"/>
          </a:xfrm>
          <a:prstGeom prst="rect">
            <a:avLst/>
          </a:prstGeom>
        </p:spPr>
      </p:pic>
      <p:sp>
        <p:nvSpPr>
          <p:cNvPr id="13" name="圆角矩形 12"/>
          <p:cNvSpPr/>
          <p:nvPr/>
        </p:nvSpPr>
        <p:spPr bwMode="auto">
          <a:xfrm>
            <a:off x="4839335" y="1047750"/>
            <a:ext cx="362013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40655" y="1122680"/>
            <a:ext cx="33102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</a:t>
            </a:r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必备的素质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62960" y="2073275"/>
            <a:ext cx="232791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（一）责任感</a:t>
            </a:r>
            <a:endParaRPr lang="zh-CN" altLang="en-US" sz="2800"/>
          </a:p>
        </p:txBody>
      </p:sp>
      <p:sp>
        <p:nvSpPr>
          <p:cNvPr id="15" name="文本框 14"/>
          <p:cNvSpPr txBox="1"/>
          <p:nvPr/>
        </p:nvSpPr>
        <p:spPr>
          <a:xfrm>
            <a:off x="3362960" y="2595245"/>
            <a:ext cx="232791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（二）紧迫感</a:t>
            </a:r>
            <a:endParaRPr lang="zh-CN" altLang="en-US" sz="2800"/>
          </a:p>
        </p:txBody>
      </p:sp>
      <p:sp>
        <p:nvSpPr>
          <p:cNvPr id="16" name="文本框 15"/>
          <p:cNvSpPr txBox="1"/>
          <p:nvPr/>
        </p:nvSpPr>
        <p:spPr>
          <a:xfrm>
            <a:off x="3362325" y="3244850"/>
            <a:ext cx="40957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（三）成熟的独立人格 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362325" y="3862705"/>
            <a:ext cx="2943225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（四）价值观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362325" y="4405630"/>
            <a:ext cx="2943225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（五）放权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280275" y="2073275"/>
            <a:ext cx="3542030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（六）远见与自信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280910" y="2574290"/>
            <a:ext cx="3542030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（七）自控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280910" y="3117215"/>
            <a:ext cx="3542030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（八）自我超越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280910" y="3660140"/>
            <a:ext cx="3896360" cy="5429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  <a:sym typeface="+mn-ea"/>
              </a:rPr>
              <a:t>（九）自我认识与管理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8746490" y="16732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</a:t>
            </a:r>
            <a:r>
              <a:rPr lang="zh-CN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总结</a:t>
            </a:r>
            <a:endParaRPr lang="zh-CN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13" grpId="0" bldLvl="0" animBg="1"/>
      <p:bldP spid="13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971770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233788" y="2466807"/>
            <a:ext cx="2753589" cy="2754306"/>
          </a:xfrm>
          <a:prstGeom prst="ellipse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p>
            <a:pPr algn="ctr"/>
            <a:endParaRPr lang="zh-CN" altLang="en-US"/>
          </a:p>
        </p:txBody>
      </p:sp>
      <p:sp>
        <p:nvSpPr>
          <p:cNvPr id="56323" name="Rectangle 3"/>
          <p:cNvSpPr>
            <a:spLocks noGrp="1" noRot="1"/>
          </p:cNvSpPr>
          <p:nvPr/>
        </p:nvSpPr>
        <p:spPr>
          <a:xfrm>
            <a:off x="353060" y="1165225"/>
            <a:ext cx="8801735" cy="535749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endParaRPr lang="zh-CN" altLang="en-US" b="1" dirty="0">
              <a:solidFill>
                <a:schemeClr val="tx2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</a:rPr>
              <a:t>（一）责任感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latinLnBrk="0" hangingPunct="1">
              <a:lnSpc>
                <a:spcPts val="4000"/>
              </a:lnSpc>
              <a:spcBef>
                <a:spcPct val="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现代人才必备基本素质——责任心与爱国（爱校、爱班集体、爱自己）。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latinLnBrk="0" hangingPunct="1">
              <a:lnSpc>
                <a:spcPts val="4000"/>
              </a:lnSpc>
              <a:spcBef>
                <a:spcPct val="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讲信用、守规则、勇于承担责任和风险、关心他人（体现在细微之处）。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latinLnBrk="0" hangingPunct="1">
              <a:lnSpc>
                <a:spcPts val="4000"/>
              </a:lnSpc>
              <a:spcBef>
                <a:spcPct val="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责任感主要体现在三个方面：对自己负责——立足现在，长远发展；对亲朋负责——认清责任、诚实守信；对社会负责——不危害社会，作对社会有用之人。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3525520" y="896620"/>
            <a:ext cx="365696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77005" y="971550"/>
            <a:ext cx="3107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管理者必备的素质</a:t>
            </a:r>
            <a:endParaRPr lang="ko-KR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33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" fill="hold"/>
                                        <p:tgtEl>
                                          <p:spTgt spid="56323">
                                            <p:txEl>
                                              <p:charRg st="33" end="4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40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56323">
                                            <p:txEl>
                                              <p:charRg st="40" end="7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" fill="hold"/>
                                        <p:tgtEl>
                                          <p:spTgt spid="56323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106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" fill="hold"/>
                                        <p:tgtEl>
                                          <p:spTgt spid="56323">
                                            <p:txEl>
                                              <p:charRg st="106" end="17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13" grpId="0" bldLvl="0" animBg="1"/>
      <p:bldP spid="13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971770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009633" y="2151212"/>
            <a:ext cx="2753589" cy="2754306"/>
          </a:xfrm>
          <a:prstGeom prst="ellipse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 bwMode="auto">
          <a:xfrm>
            <a:off x="3525520" y="896620"/>
            <a:ext cx="365696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77005" y="971550"/>
            <a:ext cx="3107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管理者必备的素质</a:t>
            </a:r>
            <a:endParaRPr lang="ko-KR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156" name="Rectangle 3"/>
          <p:cNvSpPr>
            <a:spLocks noGrp="1" noRot="1"/>
          </p:cNvSpPr>
          <p:nvPr/>
        </p:nvSpPr>
        <p:spPr>
          <a:xfrm>
            <a:off x="784860" y="1686560"/>
            <a:ext cx="8677275" cy="437451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</a:rPr>
              <a:t>（二）紧迫感</a:t>
            </a:r>
            <a:endParaRPr lang="zh-CN" altLang="en-US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节奏感强，适应社会变化、与时俱进。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办事果断不拖拉、处理问题果断不拖泥带水。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</a:rPr>
              <a:t>（三）成熟的独立人格 </a:t>
            </a:r>
            <a:endParaRPr lang="zh-CN" altLang="en-US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</a:endParaRPr>
          </a:p>
          <a:p>
            <a:pPr algn="l" eaLnBrk="1" latinLnBrk="0" hangingPunct="1">
              <a:lnSpc>
                <a:spcPct val="150000"/>
              </a:lnSpc>
              <a:spcBef>
                <a:spcPts val="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人格魅力：幽默乐观、积极进取、宽宏大度。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latinLnBrk="0" hangingPunct="1">
              <a:lnSpc>
                <a:spcPct val="150000"/>
              </a:lnSpc>
              <a:spcBef>
                <a:spcPts val="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能接受不同的建议和意见，不在背后议论他人是非。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13" grpId="0" bldLvl="0" animBg="1"/>
      <p:bldP spid="13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971770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3525520" y="896620"/>
            <a:ext cx="365696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77005" y="971550"/>
            <a:ext cx="3107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管理者必备的素质</a:t>
            </a:r>
            <a:endParaRPr lang="ko-KR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451" name="Rectangle 3"/>
          <p:cNvSpPr>
            <a:spLocks noGrp="1" noRot="1"/>
          </p:cNvSpPr>
          <p:nvPr/>
        </p:nvSpPr>
        <p:spPr>
          <a:xfrm>
            <a:off x="501650" y="1493520"/>
            <a:ext cx="11296650" cy="481520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</a:rPr>
              <a:t>（四）价值观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</a:endParaRPr>
          </a:p>
          <a:p>
            <a:pPr algn="l" eaLnBrk="1" hangingPunct="1">
              <a:lnSpc>
                <a:spcPts val="4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个人对待奉献与索取的基本观点与态度。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ts val="4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正确对待个人得失及个人在集体中的作用，关爱集体——从集体获得荣誉。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ts val="4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只要是被社会认可的付出（有用功）总是会得到回报的。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lnSpc>
                <a:spcPts val="4000"/>
              </a:lnSpc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</a:rPr>
              <a:t>（五）放权 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  <a:p>
            <a:pPr algn="l" eaLnBrk="1" hangingPunct="1">
              <a:lnSpc>
                <a:spcPts val="4000"/>
              </a:lnSpc>
              <a:spcBef>
                <a:spcPct val="2000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适当、合理放权——领导能力到位的标志。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ts val="4000"/>
              </a:lnSpc>
              <a:spcBef>
                <a:spcPct val="2000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善于调动下属的积极性和能力而不是强迫或是什么事都一个人去干。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" fill="hold"/>
                                        <p:tgtEl>
                                          <p:spTgt spid="10445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7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" fill="hold"/>
                                        <p:tgtEl>
                                          <p:spTgt spid="104451">
                                            <p:txEl>
                                              <p:charRg st="7" end="2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2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" fill="hold"/>
                                        <p:tgtEl>
                                          <p:spTgt spid="104451">
                                            <p:txEl>
                                              <p:charRg st="26" end="6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6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" fill="hold"/>
                                        <p:tgtEl>
                                          <p:spTgt spid="104451">
                                            <p:txEl>
                                              <p:charRg st="60" end="8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" fill="hold"/>
                                        <p:tgtEl>
                                          <p:spTgt spid="104451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93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" fill="hold"/>
                                        <p:tgtEl>
                                          <p:spTgt spid="104451">
                                            <p:txEl>
                                              <p:charRg st="93" end="11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charRg st="113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" fill="hold"/>
                                        <p:tgtEl>
                                          <p:spTgt spid="104451">
                                            <p:txEl>
                                              <p:charRg st="113" end="14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13" grpId="0" bldLvl="0" animBg="1"/>
      <p:bldP spid="13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971770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3525520" y="896620"/>
            <a:ext cx="365696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77005" y="971550"/>
            <a:ext cx="3107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管理者必备的素质</a:t>
            </a:r>
            <a:endParaRPr lang="ko-KR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4866" name="Rectangle 2"/>
          <p:cNvSpPr>
            <a:spLocks noGrp="1" noRot="1"/>
          </p:cNvSpPr>
          <p:nvPr/>
        </p:nvSpPr>
        <p:spPr>
          <a:xfrm>
            <a:off x="507365" y="1738630"/>
            <a:ext cx="8425180" cy="37890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</a:rPr>
              <a:t>（六）远见与自信 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  <a:p>
            <a:pPr algn="l" eaLnBrk="1" hangingPunct="1">
              <a:lnSpc>
                <a:spcPts val="4000"/>
              </a:lnSpc>
              <a:spcBef>
                <a:spcPct val="2000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高瞻远瞩关注环境变化，作出准确预测和决策——人无远虑，必有近忧！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ts val="4000"/>
              </a:lnSpc>
              <a:spcBef>
                <a:spcPct val="2000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管理者要充满自信，一个自信心不足的管理者，是很难赢得下属的追随的。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ts val="4000"/>
              </a:lnSpc>
              <a:spcBef>
                <a:spcPct val="20000"/>
              </a:spcBef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自信而不自负，自负就会目中无人。</a:t>
            </a:r>
            <a:endParaRPr lang="zh-CN" altLang="en-US" b="1" dirty="0"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zh-CN" sz="2800" b="1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116948" y="2276307"/>
            <a:ext cx="2753589" cy="2754306"/>
          </a:xfrm>
          <a:prstGeom prst="ellipse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" fill="hold"/>
                                        <p:tgtEl>
                                          <p:spTgt spid="164866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charRg st="1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" fill="hold"/>
                                        <p:tgtEl>
                                          <p:spTgt spid="164866">
                                            <p:txEl>
                                              <p:charRg st="10" end="4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" fill="hold"/>
                                        <p:tgtEl>
                                          <p:spTgt spid="164866">
                                            <p:txEl>
                                              <p:charRg st="43" end="77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charRg st="77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" fill="hold"/>
                                        <p:tgtEl>
                                          <p:spTgt spid="164866">
                                            <p:txEl>
                                              <p:charRg st="77" end="9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13" grpId="0" bldLvl="0" animBg="1"/>
      <p:bldP spid="13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971770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3525520" y="896620"/>
            <a:ext cx="365696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77005" y="971550"/>
            <a:ext cx="3107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管理者必备的素质</a:t>
            </a:r>
            <a:endParaRPr lang="ko-KR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116948" y="2276307"/>
            <a:ext cx="2753589" cy="2754306"/>
          </a:xfrm>
          <a:prstGeom prst="ellipse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p>
            <a:pPr algn="ctr"/>
            <a:endParaRPr lang="zh-CN" altLang="en-US"/>
          </a:p>
        </p:txBody>
      </p:sp>
      <p:sp>
        <p:nvSpPr>
          <p:cNvPr id="52228" name="Rectangle 2"/>
          <p:cNvSpPr>
            <a:spLocks noGrp="1" noRot="1"/>
          </p:cNvSpPr>
          <p:nvPr/>
        </p:nvSpPr>
        <p:spPr>
          <a:xfrm>
            <a:off x="758825" y="1884045"/>
            <a:ext cx="8357870" cy="372300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</a:rPr>
              <a:t>（七）自控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</a:endParaRPr>
          </a:p>
          <a:p>
            <a:pPr algn="l" eaLnBrk="1" hangingPunct="1">
              <a:lnSpc>
                <a:spcPts val="4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控制自己的心情、情绪、欲望，创造一个和谐的氛围——冲动是魔鬼。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ts val="4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学会换位思考、能体谅别人。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ts val="4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“万事如意”从来都是祝福语！如果每个人都按自己的意愿处理事情，这个社会就不再称之为社会。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13" grpId="0" bldLvl="0" animBg="1"/>
      <p:bldP spid="13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971770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3525520" y="896620"/>
            <a:ext cx="3656965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77005" y="971550"/>
            <a:ext cx="3107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ko-KR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管理者必备的素质</a:t>
            </a:r>
            <a:endParaRPr lang="ko-KR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116948" y="2276307"/>
            <a:ext cx="2753589" cy="2754306"/>
          </a:xfrm>
          <a:prstGeom prst="ellipse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p>
            <a:pPr algn="ctr"/>
            <a:endParaRPr lang="zh-CN" altLang="en-US"/>
          </a:p>
        </p:txBody>
      </p:sp>
      <p:sp>
        <p:nvSpPr>
          <p:cNvPr id="53252" name="Rectangle 3"/>
          <p:cNvSpPr>
            <a:spLocks noGrp="1" noRot="1"/>
          </p:cNvSpPr>
          <p:nvPr/>
        </p:nvSpPr>
        <p:spPr>
          <a:xfrm>
            <a:off x="692150" y="1779270"/>
            <a:ext cx="7927975" cy="41224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20000"/>
              </a:lnSpc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</a:rPr>
              <a:t>（八）自我超越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追求上进、推陈出新。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每天进步一点点，每天成功一点点！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20000"/>
              </a:lnSpc>
              <a:buNone/>
            </a:pPr>
            <a:r>
              <a:rPr lang="zh-CN" altLang="en-US" sz="2800" b="1" dirty="0">
                <a:solidFill>
                  <a:srgbClr val="CC0000"/>
                </a:solidFill>
                <a:latin typeface="仿宋_GB2312" pitchFamily="49" charset="-122"/>
                <a:ea typeface="仿宋_GB2312" pitchFamily="49" charset="-122"/>
              </a:rPr>
              <a:t>（九）自我认识与管理</a:t>
            </a:r>
            <a:endParaRPr lang="zh-CN" altLang="en-US" sz="2800" b="1" dirty="0">
              <a:solidFill>
                <a:srgbClr val="CC0000"/>
              </a:solidFill>
              <a:latin typeface="仿宋_GB2312" pitchFamily="49" charset="-122"/>
              <a:ea typeface="仿宋_GB2312" pitchFamily="49" charset="-122"/>
            </a:endParaRPr>
          </a:p>
          <a:p>
            <a:pPr algn="l" eaLnBrk="1" hangingPunct="1">
              <a:lnSpc>
                <a:spcPct val="120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认识自己的优点和不足——两者是相对的，在不同的环境下是可以相互转化的。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20000"/>
              </a:lnSpc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管理自己的工作、时间、生活、同事和上司。</a:t>
            </a:r>
            <a:endParaRPr lang="ko-KR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13" grpId="0" bldLvl="0" animBg="1"/>
      <p:bldP spid="13" grpId="1" bldLvl="0" animBg="1"/>
    </p:bldLst>
  </p:timing>
</p:sld>
</file>

<file path=ppt/tags/tag1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1227</Words>
  <Application>WPS 演示</Application>
  <PresentationFormat>自定义</PresentationFormat>
  <Paragraphs>196</Paragraphs>
  <Slides>11</Slides>
  <Notes>40</Notes>
  <HiddenSlides>0</HiddenSlides>
  <MMClips>1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黑体</vt:lpstr>
      <vt:lpstr>仿宋_GB2312</vt:lpstr>
      <vt:lpstr>Britannic Bold</vt:lpstr>
      <vt:lpstr>Arial Unicode MS</vt:lpstr>
      <vt:lpstr>仿宋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1913</cp:revision>
  <dcterms:created xsi:type="dcterms:W3CDTF">2016-01-13T14:39:00Z</dcterms:created>
  <dcterms:modified xsi:type="dcterms:W3CDTF">2017-11-21T06:07:04Z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