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36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50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18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8E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5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651" y="0"/>
            <a:ext cx="5110163" cy="67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3262" y="1955078"/>
            <a:ext cx="2364582" cy="144893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100" b="1" i="0">
                <a:ln w="14605">
                  <a:noFill/>
                </a:ln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3262" y="3526070"/>
            <a:ext cx="2364582" cy="423361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CEE7-4ECA-4AB9-8214-29D4C9FE07EF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2965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266B-E37F-4FA8-9876-2BD22352B6E9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92125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8E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86744"/>
            <a:ext cx="7886700" cy="1070339"/>
          </a:xfrm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84070"/>
            <a:ext cx="7886700" cy="15001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A4E26-D857-4DD2-9146-DB116C18644C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8219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6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6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E2E4-946E-40FC-9D9A-9928E6245E37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58132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7257-44B8-4751-952F-96278DC61730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543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7FAF-876F-49B3-8C4C-4D1717DDA67F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4375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8E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F7A0-F9D2-4C2B-99AB-2FA8263D5A49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25854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1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399"/>
            <a:ext cx="2949178" cy="381158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2A79C-68B5-4231-80BB-A8E583D87A9A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4785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465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1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399"/>
            <a:ext cx="2949178" cy="381158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0C15D-8C1E-4C26-A7ED-2E061A10AA81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99799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4F7AD-4DD7-4D36-9D96-9D5275C6E996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0162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4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4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7176C-B99D-4EDF-AFFC-4D70EAE8E5A9}" type="slidenum">
              <a:rPr lang="zh-CN" alt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310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15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43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48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48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87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68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42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CA5FC-2B77-4B2E-990F-16AE12060191}" type="datetimeFigureOut">
              <a:rPr lang="zh-CN" altLang="en-US" smtClean="0"/>
              <a:t>2018-7-8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221C8-7D27-496B-BDD6-207F12E2CD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28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8E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66739" y="1337320"/>
            <a:ext cx="8008937" cy="501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504"/>
            <a:ext cx="2057400" cy="36395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bg1">
                    <a:lumMod val="6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  <a:ea typeface="宋体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504"/>
            <a:ext cx="3086100" cy="36395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>
                  <a:lumMod val="65000"/>
                </a:srgbClr>
              </a:solidFill>
              <a:ea typeface="宋体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504"/>
            <a:ext cx="2057400" cy="36395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bg1">
                    <a:lumMod val="6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14305D-51E3-4EFA-A1F4-22BE0F613F3F}" type="slidenum">
              <a:rPr lang="zh-CN" altLang="en-US">
                <a:solidFill>
                  <a:srgbClr val="FFFFFF">
                    <a:lumMod val="65000"/>
                  </a:srgbClr>
                </a:solidFill>
                <a:ea typeface="宋体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FFFFFF">
                  <a:lumMod val="65000"/>
                </a:srgbClr>
              </a:solidFill>
              <a:ea typeface="宋体" pitchFamily="2" charset="-122"/>
            </a:endParaRPr>
          </a:p>
        </p:txBody>
      </p:sp>
      <p:sp>
        <p:nvSpPr>
          <p:cNvPr id="2055" name="Title Placeholder 1"/>
          <p:cNvSpPr>
            <a:spLocks noGrp="1"/>
          </p:cNvSpPr>
          <p:nvPr>
            <p:ph type="title"/>
          </p:nvPr>
        </p:nvSpPr>
        <p:spPr bwMode="auto">
          <a:xfrm>
            <a:off x="1008063" y="285663"/>
            <a:ext cx="7567612" cy="60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pic>
        <p:nvPicPr>
          <p:cNvPr id="2056" name="图片 2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60818"/>
            <a:ext cx="595312" cy="82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91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 Black" pitchFamily="34" charset="0"/>
          <a:ea typeface="微软雅黑" pitchFamily="34" charset="-122"/>
        </a:defRPr>
      </a:lvl9pPr>
    </p:titleStyle>
    <p:bodyStyle>
      <a:lvl1pPr marL="266700" indent="-266700" algn="l" defTabSz="6858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rgbClr val="FA9921"/>
        </a:buClr>
        <a:buSzPct val="80000"/>
        <a:buFont typeface="Wingdings 2" pitchFamily="18" charset="2"/>
        <a:buChar char="ê"/>
        <a:defRPr sz="15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266700" indent="-266700" algn="l" defTabSz="685800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Calibri" pitchFamily="34" charset="0"/>
        <a:buChar char=" 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rgbClr val="7F7F7F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704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Practice: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i="1" dirty="0" smtClean="0">
                <a:latin typeface="Times New Roman" pitchFamily="18" charset="0"/>
              </a:rPr>
              <a:t>You are  </a:t>
            </a:r>
            <a:r>
              <a:rPr lang="en-US" altLang="zh-CN" sz="3200" i="1" dirty="0">
                <a:latin typeface="Times New Roman" pitchFamily="18" charset="0"/>
              </a:rPr>
              <a:t>a local guide from </a:t>
            </a:r>
            <a:r>
              <a:rPr lang="en-US" altLang="zh-CN" sz="3200" i="1" dirty="0" smtClean="0">
                <a:latin typeface="Times New Roman" pitchFamily="18" charset="0"/>
              </a:rPr>
              <a:t>Ping An International Travel Service in </a:t>
            </a:r>
            <a:r>
              <a:rPr lang="en-US" altLang="zh-CN" sz="3200" i="1" dirty="0" err="1" smtClean="0">
                <a:latin typeface="Times New Roman" pitchFamily="18" charset="0"/>
              </a:rPr>
              <a:t>Rizhao</a:t>
            </a:r>
            <a:r>
              <a:rPr lang="en-US" altLang="zh-CN" sz="3200" i="1" dirty="0" smtClean="0">
                <a:latin typeface="Times New Roman" pitchFamily="18" charset="0"/>
              </a:rPr>
              <a:t>. Now, you has </a:t>
            </a:r>
            <a:r>
              <a:rPr lang="en-US" altLang="zh-CN" sz="3200" i="1" dirty="0">
                <a:latin typeface="Times New Roman" pitchFamily="18" charset="0"/>
              </a:rPr>
              <a:t>met </a:t>
            </a:r>
            <a:r>
              <a:rPr lang="en-US" altLang="zh-CN" sz="3200" i="1" dirty="0" smtClean="0">
                <a:latin typeface="Times New Roman" pitchFamily="18" charset="0"/>
              </a:rPr>
              <a:t>a group of 11 American students from </a:t>
            </a:r>
            <a:r>
              <a:rPr lang="en-US" altLang="zh-CN" sz="3200" i="1" dirty="0" err="1" smtClean="0">
                <a:latin typeface="Times New Roman" pitchFamily="18" charset="0"/>
              </a:rPr>
              <a:t>Rizhao</a:t>
            </a:r>
            <a:r>
              <a:rPr lang="en-US" altLang="zh-CN" sz="3200" i="1" dirty="0" smtClean="0">
                <a:latin typeface="Times New Roman" pitchFamily="18" charset="0"/>
              </a:rPr>
              <a:t> Airport. Now , you are taking </a:t>
            </a:r>
            <a:r>
              <a:rPr lang="en-US" altLang="zh-CN" sz="3200" i="1" dirty="0">
                <a:latin typeface="Times New Roman" pitchFamily="18" charset="0"/>
              </a:rPr>
              <a:t>them to the hotel. The coach is about to start.</a:t>
            </a:r>
            <a:r>
              <a:rPr lang="en-US" altLang="zh-CN" sz="3200" dirty="0">
                <a:latin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</a:rPr>
              <a:t>The route will be the follow. Give an on the </a:t>
            </a:r>
            <a:r>
              <a:rPr lang="en-US" altLang="zh-CN" sz="3200" smtClean="0">
                <a:latin typeface="Times New Roman" pitchFamily="18" charset="0"/>
              </a:rPr>
              <a:t>way introduction.</a:t>
            </a:r>
            <a:endParaRPr lang="zh-CN" altLang="en-US" sz="3200" dirty="0">
              <a:latin typeface="Times New Roman" pitchFamily="18" charset="0"/>
            </a:endParaRP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0949577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Administrator\桌面\QQ截图2018070811350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56" y="418206"/>
            <a:ext cx="8322916" cy="526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356797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 map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1. Group discussion : choose and arrange your points according to what we learnt</a:t>
            </a:r>
          </a:p>
          <a:p>
            <a:r>
              <a:rPr lang="en-US" altLang="zh-CN" sz="3200" dirty="0"/>
              <a:t>2. use proper phrases and sentences to express your points</a:t>
            </a:r>
          </a:p>
          <a:p>
            <a:r>
              <a:rPr lang="en-US" altLang="zh-CN" sz="3200" dirty="0"/>
              <a:t>3. practice your </a:t>
            </a:r>
            <a:r>
              <a:rPr lang="en-US" altLang="zh-CN" sz="3200" dirty="0" smtClean="0"/>
              <a:t>on the way introduction</a:t>
            </a:r>
            <a:endParaRPr lang="en-US" altLang="zh-CN" sz="3200" dirty="0"/>
          </a:p>
          <a:p>
            <a:r>
              <a:rPr lang="en-US" altLang="zh-CN" sz="3200" dirty="0"/>
              <a:t>4. each group give us a presentation</a:t>
            </a:r>
          </a:p>
          <a:p>
            <a:endParaRPr lang="zh-CN" altLang="en-US" sz="3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891888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609600" y="890842"/>
            <a:ext cx="6019800" cy="41621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行楷"/>
                <a:ea typeface="华文行楷"/>
              </a:rPr>
              <a:t>Unit 1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行楷"/>
                <a:ea typeface="华文行楷"/>
              </a:rPr>
              <a:t>1-3</a:t>
            </a:r>
            <a:endParaRPr lang="en-US" altLang="zh-CN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华文行楷"/>
              <a:ea typeface="华文行楷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行楷"/>
                <a:ea typeface="华文行楷"/>
              </a:rPr>
              <a:t>On the way introduction</a:t>
            </a:r>
            <a:endParaRPr lang="en-US" altLang="zh-CN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华文行楷"/>
              <a:ea typeface="华文行楷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华文行楷"/>
              <a:ea typeface="华文行楷"/>
            </a:endParaRPr>
          </a:p>
        </p:txBody>
      </p:sp>
      <p:pic>
        <p:nvPicPr>
          <p:cNvPr id="6147" name="图片 4" descr="A000220151119A16PPI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179864"/>
            <a:ext cx="2417762" cy="2465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713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Warm up exercise 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zh-CN" sz="2800" dirty="0"/>
              <a:t>任务</a:t>
            </a:r>
            <a:r>
              <a:rPr lang="en-US" altLang="zh-CN" sz="2800" dirty="0"/>
              <a:t>A:</a:t>
            </a:r>
            <a:r>
              <a:rPr lang="zh-CN" altLang="zh-CN" sz="2800" dirty="0"/>
              <a:t>带过团的导游</a:t>
            </a:r>
            <a:r>
              <a:rPr lang="zh-CN" altLang="zh-CN" sz="2800" b="1" dirty="0"/>
              <a:t>：</a:t>
            </a:r>
            <a:endParaRPr lang="zh-CN" altLang="zh-CN" sz="2800" dirty="0"/>
          </a:p>
          <a:p>
            <a:pPr lvl="0"/>
            <a:r>
              <a:rPr lang="zh-CN" altLang="zh-CN" sz="2800" dirty="0"/>
              <a:t>接团时，你是如何进行沿途导览的？</a:t>
            </a:r>
          </a:p>
          <a:p>
            <a:pPr lvl="0"/>
            <a:r>
              <a:rPr lang="zh-CN" altLang="zh-CN" sz="2800" dirty="0"/>
              <a:t>请录制一个沿途导览的视频并上传</a:t>
            </a:r>
          </a:p>
          <a:p>
            <a:endParaRPr lang="zh-CN" altLang="en-US" sz="2800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zh-CN" sz="2800" dirty="0"/>
              <a:t>任务</a:t>
            </a:r>
            <a:r>
              <a:rPr lang="en-US" altLang="zh-CN" sz="2800" dirty="0"/>
              <a:t>B</a:t>
            </a:r>
            <a:r>
              <a:rPr lang="zh-CN" altLang="zh-CN" sz="2800" dirty="0"/>
              <a:t>：没带过团的导游：</a:t>
            </a:r>
          </a:p>
          <a:p>
            <a:r>
              <a:rPr lang="zh-CN" altLang="en-US" sz="2800" dirty="0" smtClean="0"/>
              <a:t>预习本课</a:t>
            </a:r>
            <a:endParaRPr lang="zh-CN" altLang="zh-CN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13495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 1 let’s read and learn 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Read the passage and try to answer the questions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431326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>
                <a:latin typeface="Times New Roman" pitchFamily="18" charset="0"/>
              </a:rPr>
              <a:t>On-the-way introduction refers to the introduction of the tourist sites during the way to the destination. It includes three kinds of introductions, namely the first time on-the-way introduction, the on-the-way introduction to tourist sites and the on-the-way introduction after the tour. </a:t>
            </a:r>
            <a:endParaRPr lang="zh-CN" altLang="en-US" sz="3600" dirty="0">
              <a:latin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254778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 The first time on-the-way introduction may cover the following points</a:t>
            </a:r>
            <a:r>
              <a:rPr lang="en-US" altLang="zh-CN" sz="3200" dirty="0" smtClean="0"/>
              <a:t>:</a:t>
            </a:r>
            <a:endParaRPr lang="en-US" altLang="zh-CN" sz="3200" dirty="0"/>
          </a:p>
          <a:p>
            <a:pPr>
              <a:buFontTx/>
              <a:buAutoNum type="arabicPeriod"/>
            </a:pPr>
            <a:r>
              <a:rPr lang="en-US" altLang="zh-CN" sz="3200" dirty="0">
                <a:latin typeface="Times New Roman" pitchFamily="18" charset="0"/>
              </a:rPr>
              <a:t>Give a brief introduction of the local city including its location, population, </a:t>
            </a:r>
            <a:r>
              <a:rPr lang="en-US" altLang="zh-CN" sz="3200" dirty="0" smtClean="0">
                <a:latin typeface="Times New Roman" pitchFamily="18" charset="0"/>
              </a:rPr>
              <a:t> </a:t>
            </a:r>
            <a:r>
              <a:rPr lang="en-US" altLang="zh-CN" sz="3200" dirty="0">
                <a:latin typeface="Times New Roman" pitchFamily="18" charset="0"/>
              </a:rPr>
              <a:t>climate, customs and culture. </a:t>
            </a:r>
          </a:p>
          <a:p>
            <a:pPr>
              <a:buFontTx/>
              <a:buAutoNum type="arabicPeriod" startAt="2"/>
            </a:pPr>
            <a:r>
              <a:rPr lang="en-US" altLang="zh-CN" sz="3200" dirty="0">
                <a:latin typeface="Times New Roman" pitchFamily="18" charset="0"/>
              </a:rPr>
              <a:t>Introduce the station, sceneries, shopping malls, overpasses or architectures immediately.     </a:t>
            </a:r>
          </a:p>
          <a:p>
            <a:r>
              <a:rPr lang="en-US" altLang="zh-CN" sz="3200" dirty="0">
                <a:latin typeface="Times New Roman" pitchFamily="18" charset="0"/>
              </a:rPr>
              <a:t>3.  Inform some information of the check-in hotel ,including name, position, etc. </a:t>
            </a:r>
            <a:endParaRPr lang="zh-CN" altLang="en-US" sz="3200" dirty="0">
              <a:latin typeface="Times New Roman" pitchFamily="18" charset="0"/>
            </a:endParaRP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7952730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The on-the-way introduction of the tourist sites may include the following points</a:t>
            </a:r>
            <a:r>
              <a:rPr lang="en-US" altLang="zh-CN" sz="3200" dirty="0" smtClean="0"/>
              <a:t>:</a:t>
            </a:r>
            <a:endParaRPr lang="en-US" altLang="zh-CN" sz="3200" dirty="0"/>
          </a:p>
          <a:p>
            <a:pPr>
              <a:buFontTx/>
              <a:buAutoNum type="arabicPeriod"/>
            </a:pPr>
            <a:r>
              <a:rPr lang="en-US" altLang="zh-CN" sz="3200" dirty="0">
                <a:latin typeface="Times New Roman" pitchFamily="18" charset="0"/>
              </a:rPr>
              <a:t>Tell tourists the itinerary of the day. </a:t>
            </a:r>
          </a:p>
          <a:p>
            <a:r>
              <a:rPr lang="en-US" altLang="zh-CN" sz="3200" dirty="0">
                <a:latin typeface="Times New Roman" pitchFamily="18" charset="0"/>
              </a:rPr>
              <a:t>2. Introduce the tourist destination briefly. </a:t>
            </a:r>
          </a:p>
          <a:p>
            <a:r>
              <a:rPr lang="en-US" altLang="zh-CN" sz="3200" dirty="0">
                <a:latin typeface="Times New Roman" pitchFamily="18" charset="0"/>
              </a:rPr>
              <a:t>3. Provide information of the local customs and scenery on the way</a:t>
            </a:r>
            <a:r>
              <a:rPr lang="en-US" altLang="zh-CN" sz="3200" dirty="0" smtClean="0">
                <a:latin typeface="Times New Roman" pitchFamily="18" charset="0"/>
              </a:rPr>
              <a:t>.</a:t>
            </a:r>
            <a:endParaRPr lang="en-US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4. Initiate entertainments to promote friendship between tourists.</a:t>
            </a:r>
            <a:endParaRPr lang="zh-CN" altLang="en-US" sz="3200" dirty="0">
              <a:latin typeface="Times New Roman" pitchFamily="18" charset="0"/>
            </a:endParaRP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7618712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The on-the-way introduction after the tour may include the following points</a:t>
            </a:r>
            <a:r>
              <a:rPr lang="en-US" altLang="zh-CN" sz="3200" dirty="0" smtClean="0"/>
              <a:t>:</a:t>
            </a:r>
            <a:endParaRPr lang="en-US" altLang="zh-CN" sz="3200" dirty="0"/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Times New Roman" pitchFamily="18" charset="0"/>
              </a:rPr>
              <a:t>1.Summarize the sightseeing activities on suitable occasions when the tour is over. </a:t>
            </a: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Times New Roman" pitchFamily="18" charset="0"/>
              </a:rPr>
              <a:t>2.Recommend additional insights to places of interest on the way home.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27982364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/>
              <a:t>What is the differences and similarities between the Chinese and English on the way introduction?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0194892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000120141119A01PPBG">
  <a:themeElements>
    <a:clrScheme name="自定义 256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826951"/>
      </a:accent1>
      <a:accent2>
        <a:srgbClr val="B78623"/>
      </a:accent2>
      <a:accent3>
        <a:srgbClr val="B1B34D"/>
      </a:accent3>
      <a:accent4>
        <a:srgbClr val="7FA757"/>
      </a:accent4>
      <a:accent5>
        <a:srgbClr val="417677"/>
      </a:accent5>
      <a:accent6>
        <a:srgbClr val="FA9921"/>
      </a:accent6>
      <a:hlink>
        <a:srgbClr val="00B0F0"/>
      </a:hlink>
      <a:folHlink>
        <a:srgbClr val="AFB2B4"/>
      </a:folHlink>
    </a:clrScheme>
    <a:fontScheme name="KSO主题文字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392</Words>
  <Application>Microsoft Office PowerPoint</Application>
  <PresentationFormat>全屏显示(4:3)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主题​​</vt:lpstr>
      <vt:lpstr>A000120141119A01PPBG</vt:lpstr>
      <vt:lpstr>PowerPoint 演示文稿</vt:lpstr>
      <vt:lpstr>PowerPoint 演示文稿</vt:lpstr>
      <vt:lpstr>Warm up exercise </vt:lpstr>
      <vt:lpstr>Part 1 let’s read and learn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Practice: </vt:lpstr>
      <vt:lpstr>PowerPoint 演示文稿</vt:lpstr>
      <vt:lpstr>Work map 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10</cp:revision>
  <dcterms:created xsi:type="dcterms:W3CDTF">2018-07-08T02:57:35Z</dcterms:created>
  <dcterms:modified xsi:type="dcterms:W3CDTF">2018-07-08T03:45:07Z</dcterms:modified>
</cp:coreProperties>
</file>