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275" r:id="rId10"/>
    <p:sldId id="391" r:id="rId11"/>
    <p:sldId id="392" r:id="rId12"/>
    <p:sldId id="393" r:id="rId13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等线 Light" panose="02010600030101010101" pitchFamily="2" charset="-122"/>
      <p:regular r:id="rId23"/>
    </p:embeddedFont>
    <p:embeddedFont>
      <p:font typeface="굴림" panose="020B0604020202020204" charset="-127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Lucida Calligraphy" panose="03010101010101010101" pitchFamily="66" charset="0"/>
      <p:regular r:id="rId27"/>
    </p:embeddedFont>
    <p:embeddedFont>
      <p:font typeface="华文行楷" panose="02010800040101010101" pitchFamily="2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点的投影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两点的相对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位置</a:t>
            </a:r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8338" y="383057"/>
            <a:ext cx="9427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试</a:t>
            </a:r>
            <a:r>
              <a:rPr lang="zh-CN" altLang="en-US" sz="2400" dirty="0"/>
              <a:t>判别下列投影图中</a:t>
            </a:r>
            <a:r>
              <a:rPr lang="en-US" altLang="zh-CN" sz="2400" dirty="0"/>
              <a:t>A</a:t>
            </a:r>
            <a:r>
              <a:rPr lang="en-US" altLang="en-US" sz="2400" dirty="0"/>
              <a:t>、</a:t>
            </a:r>
            <a:r>
              <a:rPr lang="en-US" altLang="zh-CN" sz="2400" dirty="0"/>
              <a:t>B</a:t>
            </a:r>
            <a:r>
              <a:rPr lang="en-US" altLang="en-US" sz="2400" dirty="0"/>
              <a:t>、</a:t>
            </a:r>
            <a:r>
              <a:rPr lang="en-US" altLang="zh-CN" sz="2400" dirty="0"/>
              <a:t>C</a:t>
            </a:r>
            <a:r>
              <a:rPr lang="en-US" altLang="en-US" sz="2400" dirty="0"/>
              <a:t>、</a:t>
            </a:r>
            <a:r>
              <a:rPr lang="en-US" altLang="zh-CN" sz="2400" dirty="0"/>
              <a:t>D</a:t>
            </a:r>
            <a:r>
              <a:rPr lang="en-US" altLang="en-US" sz="2400" dirty="0"/>
              <a:t>、</a:t>
            </a:r>
            <a:r>
              <a:rPr lang="en-US" altLang="zh-CN" sz="2400" dirty="0"/>
              <a:t>E </a:t>
            </a:r>
            <a:r>
              <a:rPr lang="zh-CN" altLang="en-US" sz="2400" dirty="0"/>
              <a:t>五点的相对位置</a:t>
            </a:r>
            <a:r>
              <a:rPr lang="en-US" altLang="zh-CN" sz="2400" dirty="0"/>
              <a:t>(</a:t>
            </a:r>
            <a:r>
              <a:rPr lang="zh-CN" altLang="en-US" sz="2400" dirty="0"/>
              <a:t>填入表中</a:t>
            </a:r>
            <a:r>
              <a:rPr lang="en-US" altLang="zh-CN" sz="2400" dirty="0"/>
              <a:t>)</a:t>
            </a:r>
            <a:r>
              <a:rPr lang="zh-CN" altLang="en-US" sz="2400" dirty="0"/>
              <a:t>。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41333" y="1980082"/>
            <a:ext cx="2039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</a:t>
            </a:r>
            <a:r>
              <a:rPr lang="zh-CN" altLang="en-US" sz="2400"/>
              <a:t>点在</a:t>
            </a:r>
            <a:r>
              <a:rPr lang="en-US" altLang="zh-CN" sz="2400"/>
              <a:t>B</a:t>
            </a:r>
            <a:r>
              <a:rPr lang="zh-CN" altLang="en-US" sz="2400"/>
              <a:t>点的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958795" y="1835620"/>
            <a:ext cx="3105150" cy="327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6958795" y="2483320"/>
            <a:ext cx="309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6958795" y="3143720"/>
            <a:ext cx="309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6968320" y="3778720"/>
            <a:ext cx="309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946095" y="4439120"/>
            <a:ext cx="309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901645" y="323262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B</a:t>
            </a:r>
            <a:r>
              <a:rPr lang="zh-CN" altLang="en-US" sz="2400"/>
              <a:t>点在</a:t>
            </a:r>
            <a:r>
              <a:rPr lang="en-US" altLang="zh-CN" sz="2400"/>
              <a:t>C</a:t>
            </a:r>
            <a:r>
              <a:rPr lang="zh-CN" altLang="en-US" sz="2400"/>
              <a:t>点的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927045" y="3866032"/>
            <a:ext cx="183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</a:t>
            </a:r>
            <a:r>
              <a:rPr lang="zh-CN" altLang="en-US" sz="2400"/>
              <a:t>点在</a:t>
            </a:r>
            <a:r>
              <a:rPr lang="en-US" altLang="zh-CN" sz="2400"/>
              <a:t>D</a:t>
            </a:r>
            <a:r>
              <a:rPr lang="zh-CN" altLang="en-US" sz="2400"/>
              <a:t>点的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914345" y="4550245"/>
            <a:ext cx="199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B</a:t>
            </a:r>
            <a:r>
              <a:rPr lang="zh-CN" altLang="en-US" sz="2400"/>
              <a:t>点在</a:t>
            </a:r>
            <a:r>
              <a:rPr lang="en-US" altLang="zh-CN" sz="2400"/>
              <a:t>E</a:t>
            </a:r>
            <a:r>
              <a:rPr lang="zh-CN" altLang="en-US" sz="2400"/>
              <a:t>点的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939745" y="2588095"/>
            <a:ext cx="197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</a:t>
            </a:r>
            <a:r>
              <a:rPr lang="zh-CN" altLang="en-US" sz="2400"/>
              <a:t>点在</a:t>
            </a:r>
            <a:r>
              <a:rPr lang="en-US" altLang="zh-CN" sz="2400"/>
              <a:t>C</a:t>
            </a:r>
            <a:r>
              <a:rPr lang="zh-CN" altLang="en-US" sz="2400"/>
              <a:t>点的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949020" y="1349845"/>
            <a:ext cx="947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  <a:r>
              <a:rPr lang="en-US" altLang="zh-CN" sz="2800"/>
              <a:t>′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791733" y="5439245"/>
            <a:ext cx="784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Lucida Calligraphy" panose="03010101010101010101" pitchFamily="66" charset="0"/>
              </a:rPr>
              <a:t>a</a:t>
            </a:r>
            <a:endParaRPr lang="en-US" altLang="zh-CN" sz="2800"/>
          </a:p>
        </p:txBody>
      </p: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2963058" y="1337145"/>
            <a:ext cx="1873250" cy="517525"/>
            <a:chOff x="4059" y="2296"/>
            <a:chExt cx="1134" cy="116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4059" y="2296"/>
              <a:ext cx="9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Lucida Calligraphy" panose="03010101010101010101" pitchFamily="66" charset="0"/>
                </a:rPr>
                <a:t>a</a:t>
              </a:r>
              <a:r>
                <a:rPr lang="en-US" altLang="zh-CN" sz="2800"/>
                <a:t>′(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4558" y="2296"/>
              <a:ext cx="6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Lucida Calligraphy" panose="03010101010101010101" pitchFamily="66" charset="0"/>
                </a:rPr>
                <a:t>c</a:t>
              </a:r>
              <a:r>
                <a:rPr lang="en-US" altLang="zh-CN" sz="2800"/>
                <a:t>′)</a:t>
              </a:r>
            </a:p>
          </p:txBody>
        </p:sp>
      </p:grp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798083" y="4415307"/>
            <a:ext cx="682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Lucida Calligraphy" panose="03010101010101010101" pitchFamily="66" charset="0"/>
              </a:rPr>
              <a:t>c</a:t>
            </a:r>
            <a:endParaRPr lang="en-US" altLang="zh-CN" sz="280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987120" y="5136032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  <a:endParaRPr lang="en-US" altLang="zh-CN" sz="280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582058" y="3437407"/>
            <a:ext cx="90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  <a:r>
              <a:rPr lang="en-US" altLang="zh-CN" sz="2800" i="1"/>
              <a:t>′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636033" y="5720232"/>
            <a:ext cx="823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  <a:endParaRPr lang="en-US" altLang="zh-CN" sz="2800" i="1"/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5903108" y="3458045"/>
            <a:ext cx="904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e</a:t>
            </a:r>
            <a:r>
              <a:rPr lang="en-US" altLang="zh-CN" sz="2800" i="1"/>
              <a:t>′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5950733" y="4008907"/>
            <a:ext cx="688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e</a:t>
            </a:r>
            <a:endParaRPr lang="en-US" altLang="zh-CN" sz="2800" i="1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3061483" y="1811807"/>
            <a:ext cx="2849562" cy="1970088"/>
          </a:xfrm>
          <a:custGeom>
            <a:avLst/>
            <a:gdLst>
              <a:gd name="T0" fmla="*/ 594 w 1795"/>
              <a:gd name="T1" fmla="*/ 0 h 1241"/>
              <a:gd name="T2" fmla="*/ 0 w 1795"/>
              <a:gd name="T3" fmla="*/ 1241 h 1241"/>
              <a:gd name="T4" fmla="*/ 1795 w 1795"/>
              <a:gd name="T5" fmla="*/ 1240 h 1241"/>
              <a:gd name="T6" fmla="*/ 1185 w 1795"/>
              <a:gd name="T7" fmla="*/ 0 h 1241"/>
              <a:gd name="T8" fmla="*/ 594 w 1795"/>
              <a:gd name="T9" fmla="*/ 0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5" h="1241">
                <a:moveTo>
                  <a:pt x="594" y="0"/>
                </a:moveTo>
                <a:lnTo>
                  <a:pt x="0" y="1241"/>
                </a:lnTo>
                <a:lnTo>
                  <a:pt x="1795" y="1240"/>
                </a:lnTo>
                <a:lnTo>
                  <a:pt x="1185" y="0"/>
                </a:lnTo>
                <a:lnTo>
                  <a:pt x="594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3061483" y="4285132"/>
            <a:ext cx="2868612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3994933" y="4905845"/>
            <a:ext cx="960437" cy="612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V="1">
            <a:off x="3061483" y="5504332"/>
            <a:ext cx="93345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3053545" y="4275607"/>
            <a:ext cx="939800" cy="635000"/>
          </a:xfrm>
          <a:custGeom>
            <a:avLst/>
            <a:gdLst>
              <a:gd name="T0" fmla="*/ 0 w 592"/>
              <a:gd name="T1" fmla="*/ 0 h 400"/>
              <a:gd name="T2" fmla="*/ 592 w 592"/>
              <a:gd name="T3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92" h="400">
                <a:moveTo>
                  <a:pt x="0" y="0"/>
                </a:moveTo>
                <a:lnTo>
                  <a:pt x="592" y="40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0"/>
          <p:cNvSpPr>
            <a:spLocks/>
          </p:cNvSpPr>
          <p:nvPr/>
        </p:nvSpPr>
        <p:spPr bwMode="auto">
          <a:xfrm>
            <a:off x="4942670" y="4289895"/>
            <a:ext cx="992188" cy="603250"/>
          </a:xfrm>
          <a:custGeom>
            <a:avLst/>
            <a:gdLst>
              <a:gd name="T0" fmla="*/ 0 w 222"/>
              <a:gd name="T1" fmla="*/ 135 h 135"/>
              <a:gd name="T2" fmla="*/ 222 w 222"/>
              <a:gd name="T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35">
                <a:moveTo>
                  <a:pt x="0" y="135"/>
                </a:moveTo>
                <a:lnTo>
                  <a:pt x="222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4945845" y="5520207"/>
            <a:ext cx="976313" cy="552450"/>
          </a:xfrm>
          <a:custGeom>
            <a:avLst/>
            <a:gdLst>
              <a:gd name="T0" fmla="*/ 0 w 615"/>
              <a:gd name="T1" fmla="*/ 0 h 348"/>
              <a:gd name="T2" fmla="*/ 615 w 615"/>
              <a:gd name="T3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5" h="348">
                <a:moveTo>
                  <a:pt x="0" y="0"/>
                </a:moveTo>
                <a:lnTo>
                  <a:pt x="615" y="34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3940958" y="1751482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>
            <a:off x="4877583" y="1751482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auto">
          <a:xfrm>
            <a:off x="3005920" y="3721570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3005920" y="6012332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4890283" y="5458295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3940958" y="5463057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3940958" y="4848695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5860245" y="4224807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5839608" y="3721570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0641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8338" y="383057"/>
            <a:ext cx="9427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</a:rPr>
              <a:t>答案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41333" y="1980082"/>
            <a:ext cx="2039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</a:t>
            </a:r>
            <a:r>
              <a:rPr lang="zh-CN" altLang="en-US" sz="2400"/>
              <a:t>点在</a:t>
            </a:r>
            <a:r>
              <a:rPr lang="en-US" altLang="zh-CN" sz="2400"/>
              <a:t>B</a:t>
            </a:r>
            <a:r>
              <a:rPr lang="zh-CN" altLang="en-US" sz="2400"/>
              <a:t>点的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958795" y="1835620"/>
            <a:ext cx="3105150" cy="327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6958795" y="2483320"/>
            <a:ext cx="309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6958795" y="3143720"/>
            <a:ext cx="309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6968320" y="3778720"/>
            <a:ext cx="309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946095" y="4439120"/>
            <a:ext cx="309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901645" y="323262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B</a:t>
            </a:r>
            <a:r>
              <a:rPr lang="zh-CN" altLang="en-US" sz="2400"/>
              <a:t>点在</a:t>
            </a:r>
            <a:r>
              <a:rPr lang="en-US" altLang="zh-CN" sz="2400"/>
              <a:t>C</a:t>
            </a:r>
            <a:r>
              <a:rPr lang="zh-CN" altLang="en-US" sz="2400"/>
              <a:t>点的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927045" y="3866032"/>
            <a:ext cx="183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</a:t>
            </a:r>
            <a:r>
              <a:rPr lang="zh-CN" altLang="en-US" sz="2400"/>
              <a:t>点在</a:t>
            </a:r>
            <a:r>
              <a:rPr lang="en-US" altLang="zh-CN" sz="2400"/>
              <a:t>D</a:t>
            </a:r>
            <a:r>
              <a:rPr lang="zh-CN" altLang="en-US" sz="2400"/>
              <a:t>点的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914345" y="4550245"/>
            <a:ext cx="199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B</a:t>
            </a:r>
            <a:r>
              <a:rPr lang="zh-CN" altLang="en-US" sz="2400"/>
              <a:t>点在</a:t>
            </a:r>
            <a:r>
              <a:rPr lang="en-US" altLang="zh-CN" sz="2400"/>
              <a:t>E</a:t>
            </a:r>
            <a:r>
              <a:rPr lang="zh-CN" altLang="en-US" sz="2400"/>
              <a:t>点的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939745" y="2588095"/>
            <a:ext cx="197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</a:t>
            </a:r>
            <a:r>
              <a:rPr lang="zh-CN" altLang="en-US" sz="2400"/>
              <a:t>点在</a:t>
            </a:r>
            <a:r>
              <a:rPr lang="en-US" altLang="zh-CN" sz="2400"/>
              <a:t>C</a:t>
            </a:r>
            <a:r>
              <a:rPr lang="zh-CN" altLang="en-US" sz="2400"/>
              <a:t>点的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949020" y="1349845"/>
            <a:ext cx="947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  <a:r>
              <a:rPr lang="en-US" altLang="zh-CN" sz="2800"/>
              <a:t>′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791733" y="5439245"/>
            <a:ext cx="784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Lucida Calligraphy" panose="03010101010101010101" pitchFamily="66" charset="0"/>
              </a:rPr>
              <a:t>a</a:t>
            </a:r>
            <a:endParaRPr lang="en-US" altLang="zh-CN" sz="2800"/>
          </a:p>
        </p:txBody>
      </p: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2963058" y="1337145"/>
            <a:ext cx="1873250" cy="517525"/>
            <a:chOff x="4059" y="2296"/>
            <a:chExt cx="1134" cy="116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4059" y="2296"/>
              <a:ext cx="9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Lucida Calligraphy" panose="03010101010101010101" pitchFamily="66" charset="0"/>
                </a:rPr>
                <a:t>a</a:t>
              </a:r>
              <a:r>
                <a:rPr lang="en-US" altLang="zh-CN" sz="2800"/>
                <a:t>′(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4558" y="2296"/>
              <a:ext cx="6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Lucida Calligraphy" panose="03010101010101010101" pitchFamily="66" charset="0"/>
                </a:rPr>
                <a:t>c</a:t>
              </a:r>
              <a:r>
                <a:rPr lang="en-US" altLang="zh-CN" sz="2800"/>
                <a:t>′)</a:t>
              </a:r>
            </a:p>
          </p:txBody>
        </p:sp>
      </p:grp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798083" y="4415307"/>
            <a:ext cx="682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Lucida Calligraphy" panose="03010101010101010101" pitchFamily="66" charset="0"/>
              </a:rPr>
              <a:t>c</a:t>
            </a:r>
            <a:endParaRPr lang="en-US" altLang="zh-CN" sz="280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987120" y="5136032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  <a:endParaRPr lang="en-US" altLang="zh-CN" sz="280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2582058" y="3437407"/>
            <a:ext cx="90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  <a:r>
              <a:rPr lang="en-US" altLang="zh-CN" sz="2800" i="1"/>
              <a:t>′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636033" y="5720232"/>
            <a:ext cx="823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  <a:endParaRPr lang="en-US" altLang="zh-CN" sz="2800" i="1"/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5903108" y="3458045"/>
            <a:ext cx="904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e</a:t>
            </a:r>
            <a:r>
              <a:rPr lang="en-US" altLang="zh-CN" sz="2800" i="1"/>
              <a:t>′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5950733" y="4008907"/>
            <a:ext cx="688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e</a:t>
            </a:r>
            <a:endParaRPr lang="en-US" altLang="zh-CN" sz="2800" i="1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3061483" y="1811807"/>
            <a:ext cx="2849562" cy="1970088"/>
          </a:xfrm>
          <a:custGeom>
            <a:avLst/>
            <a:gdLst>
              <a:gd name="T0" fmla="*/ 594 w 1795"/>
              <a:gd name="T1" fmla="*/ 0 h 1241"/>
              <a:gd name="T2" fmla="*/ 0 w 1795"/>
              <a:gd name="T3" fmla="*/ 1241 h 1241"/>
              <a:gd name="T4" fmla="*/ 1795 w 1795"/>
              <a:gd name="T5" fmla="*/ 1240 h 1241"/>
              <a:gd name="T6" fmla="*/ 1185 w 1795"/>
              <a:gd name="T7" fmla="*/ 0 h 1241"/>
              <a:gd name="T8" fmla="*/ 594 w 1795"/>
              <a:gd name="T9" fmla="*/ 0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5" h="1241">
                <a:moveTo>
                  <a:pt x="594" y="0"/>
                </a:moveTo>
                <a:lnTo>
                  <a:pt x="0" y="1241"/>
                </a:lnTo>
                <a:lnTo>
                  <a:pt x="1795" y="1240"/>
                </a:lnTo>
                <a:lnTo>
                  <a:pt x="1185" y="0"/>
                </a:lnTo>
                <a:lnTo>
                  <a:pt x="594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3061483" y="4285132"/>
            <a:ext cx="2868612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3994933" y="4905845"/>
            <a:ext cx="960437" cy="612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V="1">
            <a:off x="3061483" y="5504332"/>
            <a:ext cx="93345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3053545" y="4275607"/>
            <a:ext cx="939800" cy="635000"/>
          </a:xfrm>
          <a:custGeom>
            <a:avLst/>
            <a:gdLst>
              <a:gd name="T0" fmla="*/ 0 w 592"/>
              <a:gd name="T1" fmla="*/ 0 h 400"/>
              <a:gd name="T2" fmla="*/ 592 w 592"/>
              <a:gd name="T3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92" h="400">
                <a:moveTo>
                  <a:pt x="0" y="0"/>
                </a:moveTo>
                <a:lnTo>
                  <a:pt x="592" y="40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0"/>
          <p:cNvSpPr>
            <a:spLocks/>
          </p:cNvSpPr>
          <p:nvPr/>
        </p:nvSpPr>
        <p:spPr bwMode="auto">
          <a:xfrm>
            <a:off x="4942670" y="4289895"/>
            <a:ext cx="992188" cy="603250"/>
          </a:xfrm>
          <a:custGeom>
            <a:avLst/>
            <a:gdLst>
              <a:gd name="T0" fmla="*/ 0 w 222"/>
              <a:gd name="T1" fmla="*/ 135 h 135"/>
              <a:gd name="T2" fmla="*/ 222 w 222"/>
              <a:gd name="T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35">
                <a:moveTo>
                  <a:pt x="0" y="135"/>
                </a:moveTo>
                <a:lnTo>
                  <a:pt x="222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4945845" y="5520207"/>
            <a:ext cx="976313" cy="552450"/>
          </a:xfrm>
          <a:custGeom>
            <a:avLst/>
            <a:gdLst>
              <a:gd name="T0" fmla="*/ 0 w 615"/>
              <a:gd name="T1" fmla="*/ 0 h 348"/>
              <a:gd name="T2" fmla="*/ 615 w 615"/>
              <a:gd name="T3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5" h="348">
                <a:moveTo>
                  <a:pt x="0" y="0"/>
                </a:moveTo>
                <a:lnTo>
                  <a:pt x="615" y="34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3940958" y="1751482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>
            <a:off x="4877583" y="1751482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auto">
          <a:xfrm>
            <a:off x="3005920" y="3721570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3005920" y="6012332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4890283" y="5458295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3940958" y="5463057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3940958" y="4848695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5860245" y="4224807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5839608" y="3721570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8558995" y="1941982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正左方</a:t>
            </a:r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8574870" y="2538882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正前方</a:t>
            </a: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auto">
          <a:xfrm>
            <a:off x="8566933" y="320404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右前方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8524070" y="3840632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右后上方</a:t>
            </a:r>
          </a:p>
        </p:txBody>
      </p: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8528833" y="4508970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左前上方</a:t>
            </a:r>
          </a:p>
        </p:txBody>
      </p:sp>
    </p:spTree>
    <p:extLst>
      <p:ext uri="{BB962C8B-B14F-4D97-AF65-F5344CB8AC3E}">
        <p14:creationId xmlns:p14="http://schemas.microsoft.com/office/powerpoint/2010/main" val="182943587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4284663" y="1916113"/>
            <a:ext cx="452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4500563" y="6092825"/>
            <a:ext cx="839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6465888" y="4191000"/>
            <a:ext cx="681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1187450" y="4149725"/>
            <a:ext cx="650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0" name="Line 12"/>
          <p:cNvSpPr>
            <a:spLocks noChangeShapeType="1"/>
          </p:cNvSpPr>
          <p:nvPr/>
        </p:nvSpPr>
        <p:spPr bwMode="auto">
          <a:xfrm>
            <a:off x="1887538" y="4481513"/>
            <a:ext cx="449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13"/>
          <p:cNvSpPr>
            <a:spLocks noChangeShapeType="1"/>
          </p:cNvSpPr>
          <p:nvPr/>
        </p:nvSpPr>
        <p:spPr bwMode="auto">
          <a:xfrm>
            <a:off x="4456113" y="2411413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4422775" y="4086225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73" name="Group 15"/>
          <p:cNvGrpSpPr>
            <a:grpSpLocks/>
          </p:cNvGrpSpPr>
          <p:nvPr/>
        </p:nvGrpSpPr>
        <p:grpSpPr bwMode="auto">
          <a:xfrm rot="16200000">
            <a:off x="4296568" y="3898107"/>
            <a:ext cx="328613" cy="165100"/>
            <a:chOff x="3379" y="3294"/>
            <a:chExt cx="181" cy="91"/>
          </a:xfrm>
        </p:grpSpPr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17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" name="Line 18"/>
          <p:cNvSpPr>
            <a:spLocks noChangeShapeType="1"/>
          </p:cNvSpPr>
          <p:nvPr/>
        </p:nvSpPr>
        <p:spPr bwMode="auto">
          <a:xfrm rot="16200000">
            <a:off x="4460875" y="339725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7" name="Group 19"/>
          <p:cNvGrpSpPr>
            <a:grpSpLocks/>
          </p:cNvGrpSpPr>
          <p:nvPr/>
        </p:nvGrpSpPr>
        <p:grpSpPr bwMode="auto">
          <a:xfrm rot="16200000">
            <a:off x="4296568" y="3234532"/>
            <a:ext cx="328613" cy="165100"/>
            <a:chOff x="3379" y="3294"/>
            <a:chExt cx="181" cy="91"/>
          </a:xfrm>
        </p:grpSpPr>
        <p:sp>
          <p:nvSpPr>
            <p:cNvPr id="78" name="Line 20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22"/>
          <p:cNvGrpSpPr>
            <a:grpSpLocks/>
          </p:cNvGrpSpPr>
          <p:nvPr/>
        </p:nvGrpSpPr>
        <p:grpSpPr bwMode="auto">
          <a:xfrm rot="21600000">
            <a:off x="3135313" y="4391025"/>
            <a:ext cx="328612" cy="166688"/>
            <a:chOff x="3379" y="3294"/>
            <a:chExt cx="181" cy="91"/>
          </a:xfrm>
        </p:grpSpPr>
        <p:sp>
          <p:nvSpPr>
            <p:cNvPr id="81" name="Line 23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24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" name="Group 25"/>
          <p:cNvGrpSpPr>
            <a:grpSpLocks/>
          </p:cNvGrpSpPr>
          <p:nvPr/>
        </p:nvGrpSpPr>
        <p:grpSpPr bwMode="auto">
          <a:xfrm rot="21600000">
            <a:off x="3463925" y="4391025"/>
            <a:ext cx="330200" cy="166688"/>
            <a:chOff x="3379" y="3294"/>
            <a:chExt cx="181" cy="91"/>
          </a:xfrm>
        </p:grpSpPr>
        <p:sp>
          <p:nvSpPr>
            <p:cNvPr id="84" name="Line 26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27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6" name="Line 28"/>
          <p:cNvSpPr>
            <a:spLocks noChangeShapeType="1"/>
          </p:cNvSpPr>
          <p:nvPr/>
        </p:nvSpPr>
        <p:spPr bwMode="auto">
          <a:xfrm>
            <a:off x="4127500" y="4391025"/>
            <a:ext cx="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7" name="Group 29"/>
          <p:cNvGrpSpPr>
            <a:grpSpLocks/>
          </p:cNvGrpSpPr>
          <p:nvPr/>
        </p:nvGrpSpPr>
        <p:grpSpPr bwMode="auto">
          <a:xfrm rot="16200000">
            <a:off x="4295775" y="5543550"/>
            <a:ext cx="330200" cy="165100"/>
            <a:chOff x="3379" y="3294"/>
            <a:chExt cx="181" cy="91"/>
          </a:xfrm>
        </p:grpSpPr>
        <p:sp>
          <p:nvSpPr>
            <p:cNvPr id="88" name="Line 30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31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0" name="Line 32"/>
          <p:cNvSpPr>
            <a:spLocks noChangeShapeType="1"/>
          </p:cNvSpPr>
          <p:nvPr/>
        </p:nvSpPr>
        <p:spPr bwMode="auto">
          <a:xfrm rot="16200000">
            <a:off x="4460875" y="505142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rot="16200000">
            <a:off x="4460875" y="471487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Oval 35"/>
          <p:cNvSpPr>
            <a:spLocks noChangeArrowheads="1"/>
          </p:cNvSpPr>
          <p:nvPr/>
        </p:nvSpPr>
        <p:spPr bwMode="auto">
          <a:xfrm>
            <a:off x="3525838" y="53340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" name="Line 38"/>
          <p:cNvSpPr>
            <a:spLocks noChangeShapeType="1"/>
          </p:cNvSpPr>
          <p:nvPr/>
        </p:nvSpPr>
        <p:spPr bwMode="auto">
          <a:xfrm>
            <a:off x="3559175" y="2698750"/>
            <a:ext cx="0" cy="266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Text Box 44"/>
          <p:cNvSpPr txBox="1">
            <a:spLocks noChangeArrowheads="1"/>
          </p:cNvSpPr>
          <p:nvPr/>
        </p:nvSpPr>
        <p:spPr bwMode="auto">
          <a:xfrm>
            <a:off x="3221038" y="21875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  <a:endParaRPr lang="en-US" altLang="zh-CN" sz="28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3" name="Group 45"/>
          <p:cNvGrpSpPr>
            <a:grpSpLocks/>
          </p:cNvGrpSpPr>
          <p:nvPr/>
        </p:nvGrpSpPr>
        <p:grpSpPr bwMode="auto">
          <a:xfrm>
            <a:off x="3563938" y="4941888"/>
            <a:ext cx="1463675" cy="877887"/>
            <a:chOff x="2245" y="3113"/>
            <a:chExt cx="922" cy="553"/>
          </a:xfrm>
        </p:grpSpPr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245" y="3113"/>
              <a:ext cx="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Lucida Calligraphy" panose="03010101010101010101" pitchFamily="66" charset="0"/>
                </a:rPr>
                <a:t>a</a:t>
              </a:r>
              <a:endParaRPr lang="en-US" altLang="zh-CN" sz="2800"/>
            </a:p>
          </p:txBody>
        </p:sp>
        <p:sp>
          <p:nvSpPr>
            <p:cNvPr id="105" name="Text Box 47"/>
            <p:cNvSpPr txBox="1">
              <a:spLocks noChangeArrowheads="1"/>
            </p:cNvSpPr>
            <p:nvPr/>
          </p:nvSpPr>
          <p:spPr bwMode="auto">
            <a:xfrm>
              <a:off x="2633" y="3339"/>
              <a:ext cx="5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2800"/>
            </a:p>
          </p:txBody>
        </p:sp>
      </p:grpSp>
      <p:sp>
        <p:nvSpPr>
          <p:cNvPr id="114" name="Text Box 56"/>
          <p:cNvSpPr txBox="1">
            <a:spLocks noChangeArrowheads="1"/>
          </p:cNvSpPr>
          <p:nvPr/>
        </p:nvSpPr>
        <p:spPr bwMode="auto">
          <a:xfrm>
            <a:off x="703520" y="407989"/>
            <a:ext cx="113532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已知</a:t>
            </a:r>
            <a:r>
              <a:rPr lang="zh-CN" altLang="en-US" sz="2400" dirty="0"/>
              <a:t>Ａ点的两面投影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求点Ｂ</a:t>
            </a:r>
            <a:r>
              <a:rPr lang="en-US" altLang="en-US" sz="2400" dirty="0"/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C </a:t>
            </a:r>
            <a:r>
              <a:rPr lang="en-US" altLang="en-US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D</a:t>
            </a:r>
            <a:r>
              <a:rPr lang="zh-CN" altLang="en-US" sz="2400" dirty="0"/>
              <a:t>的三面投影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使</a:t>
            </a:r>
            <a:r>
              <a:rPr lang="en-US" altLang="zh-CN" sz="2400" dirty="0">
                <a:latin typeface="Times New Roman" panose="02020603050405020304" pitchFamily="18" charset="0"/>
              </a:rPr>
              <a:t>B</a:t>
            </a:r>
            <a:r>
              <a:rPr lang="zh-CN" altLang="en-US" sz="2400" dirty="0"/>
              <a:t>点在</a:t>
            </a:r>
            <a:r>
              <a:rPr lang="en-US" altLang="zh-CN" sz="2400" dirty="0">
                <a:latin typeface="Times New Roman" panose="02020603050405020304" pitchFamily="18" charset="0"/>
              </a:rPr>
              <a:t>A</a:t>
            </a:r>
            <a:r>
              <a:rPr lang="zh-CN" altLang="en-US" sz="2400" dirty="0"/>
              <a:t>点的正下方</a:t>
            </a:r>
            <a:r>
              <a:rPr lang="en-US" altLang="zh-CN" sz="2400" dirty="0"/>
              <a:t>10,</a:t>
            </a:r>
            <a:r>
              <a:rPr lang="en-US" altLang="zh-CN" sz="2400" dirty="0">
                <a:latin typeface="Times New Roman" panose="02020603050405020304" pitchFamily="18" charset="0"/>
              </a:rPr>
              <a:t>C</a:t>
            </a:r>
            <a:r>
              <a:rPr lang="zh-CN" altLang="en-US" sz="2400" dirty="0"/>
              <a:t>点在</a:t>
            </a:r>
            <a:r>
              <a:rPr lang="en-US" altLang="zh-CN" sz="2400" dirty="0">
                <a:latin typeface="Times New Roman" panose="02020603050405020304" pitchFamily="18" charset="0"/>
              </a:rPr>
              <a:t>A</a:t>
            </a:r>
            <a:r>
              <a:rPr lang="zh-CN" altLang="en-US" sz="2400" dirty="0"/>
              <a:t>点的正前方</a:t>
            </a:r>
            <a:r>
              <a:rPr lang="en-US" altLang="zh-CN" sz="2400" dirty="0"/>
              <a:t>10,</a:t>
            </a:r>
            <a:r>
              <a:rPr lang="en-US" altLang="zh-CN" sz="2400" dirty="0">
                <a:latin typeface="Times New Roman" panose="02020603050405020304" pitchFamily="18" charset="0"/>
              </a:rPr>
              <a:t>D</a:t>
            </a:r>
            <a:r>
              <a:rPr lang="en-US" altLang="zh-CN" sz="2400" dirty="0"/>
              <a:t> </a:t>
            </a:r>
            <a:r>
              <a:rPr lang="zh-CN" altLang="en-US" sz="2400" dirty="0"/>
              <a:t>点在</a:t>
            </a:r>
            <a:r>
              <a:rPr lang="en-US" altLang="zh-CN" sz="2400" dirty="0">
                <a:latin typeface="Times New Roman" panose="02020603050405020304" pitchFamily="18" charset="0"/>
              </a:rPr>
              <a:t>A</a:t>
            </a:r>
            <a:r>
              <a:rPr lang="zh-CN" altLang="en-US" sz="2400" dirty="0"/>
              <a:t>点的正左方</a:t>
            </a:r>
            <a:r>
              <a:rPr lang="en-US" altLang="zh-CN" sz="2400" dirty="0"/>
              <a:t>15,</a:t>
            </a:r>
            <a:r>
              <a:rPr lang="zh-CN" altLang="en-US" sz="2400" dirty="0"/>
              <a:t>并判断可见性。</a:t>
            </a:r>
            <a:r>
              <a:rPr lang="en-US" altLang="zh-CN" sz="2400" dirty="0"/>
              <a:t>(</a:t>
            </a:r>
            <a:r>
              <a:rPr lang="zh-CN" altLang="en-US" sz="2400" dirty="0"/>
              <a:t>单位</a:t>
            </a:r>
            <a:r>
              <a:rPr lang="en-US" altLang="zh-CN" sz="2400" dirty="0">
                <a:latin typeface="Times New Roman" panose="02020603050405020304" pitchFamily="18" charset="0"/>
              </a:rPr>
              <a:t>mm</a:t>
            </a:r>
            <a:r>
              <a:rPr lang="en-US" altLang="zh-CN" sz="2400" dirty="0"/>
              <a:t>)</a:t>
            </a:r>
          </a:p>
        </p:txBody>
      </p:sp>
      <p:sp>
        <p:nvSpPr>
          <p:cNvPr id="119" name="Oval 62"/>
          <p:cNvSpPr>
            <a:spLocks noChangeArrowheads="1"/>
          </p:cNvSpPr>
          <p:nvPr/>
        </p:nvSpPr>
        <p:spPr bwMode="auto">
          <a:xfrm>
            <a:off x="3525838" y="26352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>
            <a:off x="3584575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616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56"/>
          <p:cNvSpPr txBox="1">
            <a:spLocks noChangeArrowheads="1"/>
          </p:cNvSpPr>
          <p:nvPr/>
        </p:nvSpPr>
        <p:spPr bwMode="auto">
          <a:xfrm>
            <a:off x="703520" y="407989"/>
            <a:ext cx="11353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>
            <a:off x="4340919" y="2029585"/>
            <a:ext cx="0" cy="27066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772719" y="258044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7103169" y="2027998"/>
            <a:ext cx="0" cy="2700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5320406" y="2686810"/>
            <a:ext cx="17891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56844" y="4275898"/>
            <a:ext cx="81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(b)</a:t>
            </a:r>
            <a:endParaRPr lang="en-US" altLang="zh-CN" sz="2800">
              <a:solidFill>
                <a:srgbClr val="FF3300"/>
              </a:solidFill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353619" y="4734685"/>
            <a:ext cx="27368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049069" y="1285048"/>
            <a:ext cx="452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264969" y="5461760"/>
            <a:ext cx="839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230294" y="3559935"/>
            <a:ext cx="681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Y</a:t>
            </a:r>
            <a:r>
              <a:rPr lang="en-US" altLang="zh-CN" sz="2800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2951856" y="3518660"/>
            <a:ext cx="650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3651944" y="3850448"/>
            <a:ext cx="449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>
            <a:off x="6220519" y="1780348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87181" y="345516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50" name="Group 15"/>
          <p:cNvGrpSpPr>
            <a:grpSpLocks/>
          </p:cNvGrpSpPr>
          <p:nvPr/>
        </p:nvGrpSpPr>
        <p:grpSpPr bwMode="auto">
          <a:xfrm rot="16200000">
            <a:off x="6060974" y="3267042"/>
            <a:ext cx="328613" cy="165100"/>
            <a:chOff x="3379" y="3294"/>
            <a:chExt cx="181" cy="91"/>
          </a:xfrm>
        </p:grpSpPr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" name="Line 18"/>
          <p:cNvSpPr>
            <a:spLocks noChangeShapeType="1"/>
          </p:cNvSpPr>
          <p:nvPr/>
        </p:nvSpPr>
        <p:spPr bwMode="auto">
          <a:xfrm rot="16200000">
            <a:off x="6225281" y="276618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4" name="Group 19"/>
          <p:cNvGrpSpPr>
            <a:grpSpLocks/>
          </p:cNvGrpSpPr>
          <p:nvPr/>
        </p:nvGrpSpPr>
        <p:grpSpPr bwMode="auto">
          <a:xfrm rot="16200000">
            <a:off x="6060974" y="2603467"/>
            <a:ext cx="328613" cy="165100"/>
            <a:chOff x="3379" y="3294"/>
            <a:chExt cx="181" cy="91"/>
          </a:xfrm>
        </p:grpSpPr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 rot="21600000">
            <a:off x="4899719" y="3759960"/>
            <a:ext cx="328612" cy="166688"/>
            <a:chOff x="3379" y="3294"/>
            <a:chExt cx="181" cy="91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" name="Group 25"/>
          <p:cNvGrpSpPr>
            <a:grpSpLocks/>
          </p:cNvGrpSpPr>
          <p:nvPr/>
        </p:nvGrpSpPr>
        <p:grpSpPr bwMode="auto">
          <a:xfrm rot="21600000">
            <a:off x="5228331" y="3759960"/>
            <a:ext cx="330200" cy="166688"/>
            <a:chOff x="3379" y="3294"/>
            <a:chExt cx="181" cy="91"/>
          </a:xfrm>
        </p:grpSpPr>
        <p:sp>
          <p:nvSpPr>
            <p:cNvPr id="61" name="Line 26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5891906" y="3759960"/>
            <a:ext cx="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4" name="Group 29"/>
          <p:cNvGrpSpPr>
            <a:grpSpLocks/>
          </p:cNvGrpSpPr>
          <p:nvPr/>
        </p:nvGrpSpPr>
        <p:grpSpPr bwMode="auto">
          <a:xfrm rot="16200000">
            <a:off x="6060181" y="4912485"/>
            <a:ext cx="330200" cy="165100"/>
            <a:chOff x="3379" y="3294"/>
            <a:chExt cx="181" cy="91"/>
          </a:xfrm>
        </p:grpSpPr>
        <p:sp>
          <p:nvSpPr>
            <p:cNvPr id="65" name="Line 30"/>
            <p:cNvSpPr>
              <a:spLocks noChangeShapeType="1"/>
            </p:cNvSpPr>
            <p:nvPr/>
          </p:nvSpPr>
          <p:spPr bwMode="auto">
            <a:xfrm>
              <a:off x="3379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3560" y="329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4" name="Line 32"/>
          <p:cNvSpPr>
            <a:spLocks noChangeShapeType="1"/>
          </p:cNvSpPr>
          <p:nvPr/>
        </p:nvSpPr>
        <p:spPr bwMode="auto">
          <a:xfrm rot="16200000">
            <a:off x="6225281" y="442036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33"/>
          <p:cNvSpPr>
            <a:spLocks noChangeShapeType="1"/>
          </p:cNvSpPr>
          <p:nvPr/>
        </p:nvSpPr>
        <p:spPr bwMode="auto">
          <a:xfrm rot="16200000">
            <a:off x="6225281" y="408381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Oval 34"/>
          <p:cNvSpPr>
            <a:spLocks noChangeArrowheads="1"/>
          </p:cNvSpPr>
          <p:nvPr/>
        </p:nvSpPr>
        <p:spPr bwMode="auto">
          <a:xfrm>
            <a:off x="4301231" y="4696585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" name="Oval 35"/>
          <p:cNvSpPr>
            <a:spLocks noChangeArrowheads="1"/>
          </p:cNvSpPr>
          <p:nvPr/>
        </p:nvSpPr>
        <p:spPr bwMode="auto">
          <a:xfrm>
            <a:off x="5290244" y="470293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" name="Oval 36"/>
          <p:cNvSpPr>
            <a:spLocks noChangeArrowheads="1"/>
          </p:cNvSpPr>
          <p:nvPr/>
        </p:nvSpPr>
        <p:spPr bwMode="auto">
          <a:xfrm>
            <a:off x="5283894" y="5318885"/>
            <a:ext cx="69850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" name="Oval 37"/>
          <p:cNvSpPr>
            <a:spLocks noChangeArrowheads="1"/>
          </p:cNvSpPr>
          <p:nvPr/>
        </p:nvSpPr>
        <p:spPr bwMode="auto">
          <a:xfrm>
            <a:off x="7057131" y="2653473"/>
            <a:ext cx="71438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" name="Line 38"/>
          <p:cNvSpPr>
            <a:spLocks noChangeShapeType="1"/>
          </p:cNvSpPr>
          <p:nvPr/>
        </p:nvSpPr>
        <p:spPr bwMode="auto">
          <a:xfrm>
            <a:off x="5323581" y="2067685"/>
            <a:ext cx="0" cy="266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39"/>
          <p:cNvSpPr>
            <a:spLocks noChangeShapeType="1"/>
          </p:cNvSpPr>
          <p:nvPr/>
        </p:nvSpPr>
        <p:spPr bwMode="auto">
          <a:xfrm>
            <a:off x="5353744" y="4736273"/>
            <a:ext cx="17414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40"/>
          <p:cNvSpPr>
            <a:spLocks noChangeShapeType="1"/>
          </p:cNvSpPr>
          <p:nvPr/>
        </p:nvSpPr>
        <p:spPr bwMode="auto">
          <a:xfrm>
            <a:off x="5323581" y="4772785"/>
            <a:ext cx="0" cy="6175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41"/>
          <p:cNvSpPr>
            <a:spLocks noChangeShapeType="1"/>
          </p:cNvSpPr>
          <p:nvPr/>
        </p:nvSpPr>
        <p:spPr bwMode="auto">
          <a:xfrm>
            <a:off x="5307706" y="5358573"/>
            <a:ext cx="24145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42"/>
          <p:cNvSpPr>
            <a:spLocks noChangeShapeType="1"/>
          </p:cNvSpPr>
          <p:nvPr/>
        </p:nvSpPr>
        <p:spPr bwMode="auto">
          <a:xfrm>
            <a:off x="7725469" y="2040698"/>
            <a:ext cx="0" cy="3316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43"/>
          <p:cNvSpPr>
            <a:spLocks noChangeShapeType="1"/>
          </p:cNvSpPr>
          <p:nvPr/>
        </p:nvSpPr>
        <p:spPr bwMode="auto">
          <a:xfrm>
            <a:off x="6212581" y="3845685"/>
            <a:ext cx="1589088" cy="15890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Text Box 44"/>
          <p:cNvSpPr txBox="1">
            <a:spLocks noChangeArrowheads="1"/>
          </p:cNvSpPr>
          <p:nvPr/>
        </p:nvSpPr>
        <p:spPr bwMode="auto">
          <a:xfrm>
            <a:off x="4985444" y="1556510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  <a:endParaRPr lang="en-US" altLang="zh-CN" sz="28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2" name="Group 45"/>
          <p:cNvGrpSpPr>
            <a:grpSpLocks/>
          </p:cNvGrpSpPr>
          <p:nvPr/>
        </p:nvGrpSpPr>
        <p:grpSpPr bwMode="auto">
          <a:xfrm>
            <a:off x="5328344" y="4310823"/>
            <a:ext cx="1463675" cy="877887"/>
            <a:chOff x="2245" y="3113"/>
            <a:chExt cx="922" cy="553"/>
          </a:xfrm>
        </p:grpSpPr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245" y="3113"/>
              <a:ext cx="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Lucida Calligraphy" panose="03010101010101010101" pitchFamily="66" charset="0"/>
                </a:rPr>
                <a:t>a</a:t>
              </a:r>
              <a:endParaRPr lang="en-US" altLang="zh-CN" sz="2800"/>
            </a:p>
          </p:txBody>
        </p:sp>
        <p:sp>
          <p:nvSpPr>
            <p:cNvPr id="115" name="Text Box 47"/>
            <p:cNvSpPr txBox="1">
              <a:spLocks noChangeArrowheads="1"/>
            </p:cNvSpPr>
            <p:nvPr/>
          </p:nvSpPr>
          <p:spPr bwMode="auto">
            <a:xfrm>
              <a:off x="2633" y="3339"/>
              <a:ext cx="5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2800"/>
            </a:p>
          </p:txBody>
        </p:sp>
      </p:grpSp>
      <p:sp>
        <p:nvSpPr>
          <p:cNvPr id="116" name="Text Box 48"/>
          <p:cNvSpPr txBox="1">
            <a:spLocks noChangeArrowheads="1"/>
          </p:cNvSpPr>
          <p:nvPr/>
        </p:nvSpPr>
        <p:spPr bwMode="auto">
          <a:xfrm>
            <a:off x="3672581" y="1718435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800" i="1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17" name="Text Box 49"/>
          <p:cNvSpPr txBox="1">
            <a:spLocks noChangeArrowheads="1"/>
          </p:cNvSpPr>
          <p:nvPr/>
        </p:nvSpPr>
        <p:spPr bwMode="auto">
          <a:xfrm>
            <a:off x="3909119" y="4669598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8" name="Text Box 50"/>
          <p:cNvSpPr txBox="1">
            <a:spLocks noChangeArrowheads="1"/>
          </p:cNvSpPr>
          <p:nvPr/>
        </p:nvSpPr>
        <p:spPr bwMode="auto">
          <a:xfrm>
            <a:off x="5112444" y="5174423"/>
            <a:ext cx="720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i="1">
              <a:solidFill>
                <a:srgbClr val="FF3300"/>
              </a:solidFill>
            </a:endParaRPr>
          </a:p>
        </p:txBody>
      </p:sp>
      <p:sp>
        <p:nvSpPr>
          <p:cNvPr id="121" name="Text Box 51"/>
          <p:cNvSpPr txBox="1">
            <a:spLocks noChangeArrowheads="1"/>
          </p:cNvSpPr>
          <p:nvPr/>
        </p:nvSpPr>
        <p:spPr bwMode="auto">
          <a:xfrm>
            <a:off x="7161906" y="2416935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122" name="Text Box 52"/>
          <p:cNvSpPr txBox="1">
            <a:spLocks noChangeArrowheads="1"/>
          </p:cNvSpPr>
          <p:nvPr/>
        </p:nvSpPr>
        <p:spPr bwMode="auto">
          <a:xfrm>
            <a:off x="7120631" y="159937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8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123" name="Text Box 53"/>
          <p:cNvSpPr txBox="1">
            <a:spLocks noChangeArrowheads="1"/>
          </p:cNvSpPr>
          <p:nvPr/>
        </p:nvSpPr>
        <p:spPr bwMode="auto">
          <a:xfrm>
            <a:off x="7641331" y="1591435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宋体" panose="02010600030101010101" pitchFamily="2" charset="-122"/>
              </a:rPr>
              <a:t>c〞</a:t>
            </a:r>
          </a:p>
        </p:txBody>
      </p:sp>
      <p:sp>
        <p:nvSpPr>
          <p:cNvPr id="124" name="Text Box 54"/>
          <p:cNvSpPr txBox="1">
            <a:spLocks noChangeArrowheads="1"/>
          </p:cNvSpPr>
          <p:nvPr/>
        </p:nvSpPr>
        <p:spPr bwMode="auto">
          <a:xfrm>
            <a:off x="5509319" y="1594610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c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25" name="Text Box 55"/>
          <p:cNvSpPr txBox="1">
            <a:spLocks noChangeArrowheads="1"/>
          </p:cNvSpPr>
          <p:nvPr/>
        </p:nvSpPr>
        <p:spPr bwMode="auto">
          <a:xfrm>
            <a:off x="6755506" y="159461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a〞</a:t>
            </a:r>
          </a:p>
        </p:txBody>
      </p:sp>
      <p:sp>
        <p:nvSpPr>
          <p:cNvPr id="126" name="Oval 58"/>
          <p:cNvSpPr>
            <a:spLocks noChangeArrowheads="1"/>
          </p:cNvSpPr>
          <p:nvPr/>
        </p:nvSpPr>
        <p:spPr bwMode="auto">
          <a:xfrm>
            <a:off x="5291831" y="2648710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" name="Line 59"/>
          <p:cNvSpPr>
            <a:spLocks noChangeShapeType="1"/>
          </p:cNvSpPr>
          <p:nvPr/>
        </p:nvSpPr>
        <p:spPr bwMode="auto">
          <a:xfrm>
            <a:off x="5356919" y="2039110"/>
            <a:ext cx="17589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Oval 60"/>
          <p:cNvSpPr>
            <a:spLocks noChangeArrowheads="1"/>
          </p:cNvSpPr>
          <p:nvPr/>
        </p:nvSpPr>
        <p:spPr bwMode="auto">
          <a:xfrm>
            <a:off x="7685781" y="2001010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Oval 61"/>
          <p:cNvSpPr>
            <a:spLocks noChangeArrowheads="1"/>
          </p:cNvSpPr>
          <p:nvPr/>
        </p:nvSpPr>
        <p:spPr bwMode="auto">
          <a:xfrm>
            <a:off x="4301231" y="2004185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Oval 62"/>
          <p:cNvSpPr>
            <a:spLocks noChangeArrowheads="1"/>
          </p:cNvSpPr>
          <p:nvPr/>
        </p:nvSpPr>
        <p:spPr bwMode="auto">
          <a:xfrm>
            <a:off x="5290244" y="200418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" name="Line 63"/>
          <p:cNvSpPr>
            <a:spLocks noChangeShapeType="1"/>
          </p:cNvSpPr>
          <p:nvPr/>
        </p:nvSpPr>
        <p:spPr bwMode="auto">
          <a:xfrm>
            <a:off x="5348981" y="207721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Oval 64"/>
          <p:cNvSpPr>
            <a:spLocks noChangeArrowheads="1"/>
          </p:cNvSpPr>
          <p:nvPr/>
        </p:nvSpPr>
        <p:spPr bwMode="auto">
          <a:xfrm>
            <a:off x="7065069" y="2005773"/>
            <a:ext cx="71437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3" name="Group 65"/>
          <p:cNvGrpSpPr>
            <a:grpSpLocks/>
          </p:cNvGrpSpPr>
          <p:nvPr/>
        </p:nvGrpSpPr>
        <p:grpSpPr bwMode="auto">
          <a:xfrm>
            <a:off x="5615681" y="2039110"/>
            <a:ext cx="504825" cy="649288"/>
            <a:chOff x="2426" y="1682"/>
            <a:chExt cx="318" cy="409"/>
          </a:xfrm>
        </p:grpSpPr>
        <p:sp>
          <p:nvSpPr>
            <p:cNvPr id="134" name="AutoShape 66"/>
            <p:cNvSpPr>
              <a:spLocks/>
            </p:cNvSpPr>
            <p:nvPr/>
          </p:nvSpPr>
          <p:spPr bwMode="auto">
            <a:xfrm>
              <a:off x="2669" y="1682"/>
              <a:ext cx="46" cy="409"/>
            </a:xfrm>
            <a:prstGeom prst="leftBrace">
              <a:avLst>
                <a:gd name="adj1" fmla="val 74094"/>
                <a:gd name="adj2" fmla="val 50000"/>
              </a:avLst>
            </a:prstGeom>
            <a:noFill/>
            <a:ln w="2222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" name="Text Box 67"/>
            <p:cNvSpPr txBox="1">
              <a:spLocks noChangeArrowheads="1"/>
            </p:cNvSpPr>
            <p:nvPr/>
          </p:nvSpPr>
          <p:spPr bwMode="auto">
            <a:xfrm>
              <a:off x="2426" y="1752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66FF66"/>
                  </a:solidFill>
                </a:rPr>
                <a:t>10</a:t>
              </a:r>
            </a:p>
          </p:txBody>
        </p:sp>
      </p:grpSp>
      <p:grpSp>
        <p:nvGrpSpPr>
          <p:cNvPr id="136" name="Group 68"/>
          <p:cNvGrpSpPr>
            <a:grpSpLocks/>
          </p:cNvGrpSpPr>
          <p:nvPr/>
        </p:nvGrpSpPr>
        <p:grpSpPr bwMode="auto">
          <a:xfrm>
            <a:off x="4764781" y="4736273"/>
            <a:ext cx="504825" cy="615950"/>
            <a:chOff x="2426" y="1682"/>
            <a:chExt cx="318" cy="409"/>
          </a:xfrm>
        </p:grpSpPr>
        <p:sp>
          <p:nvSpPr>
            <p:cNvPr id="137" name="AutoShape 69"/>
            <p:cNvSpPr>
              <a:spLocks/>
            </p:cNvSpPr>
            <p:nvPr/>
          </p:nvSpPr>
          <p:spPr bwMode="auto">
            <a:xfrm>
              <a:off x="2669" y="1682"/>
              <a:ext cx="46" cy="409"/>
            </a:xfrm>
            <a:prstGeom prst="leftBrace">
              <a:avLst>
                <a:gd name="adj1" fmla="val 74094"/>
                <a:gd name="adj2" fmla="val 50000"/>
              </a:avLst>
            </a:prstGeom>
            <a:noFill/>
            <a:ln w="2222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" name="Text Box 70"/>
            <p:cNvSpPr txBox="1">
              <a:spLocks noChangeArrowheads="1"/>
            </p:cNvSpPr>
            <p:nvPr/>
          </p:nvSpPr>
          <p:spPr bwMode="auto">
            <a:xfrm>
              <a:off x="2426" y="1752"/>
              <a:ext cx="31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66FF66"/>
                  </a:solidFill>
                </a:rPr>
                <a:t>10</a:t>
              </a:r>
            </a:p>
          </p:txBody>
        </p:sp>
      </p:grpSp>
      <p:sp>
        <p:nvSpPr>
          <p:cNvPr id="139" name="Line 71"/>
          <p:cNvSpPr>
            <a:spLocks noChangeShapeType="1"/>
          </p:cNvSpPr>
          <p:nvPr/>
        </p:nvSpPr>
        <p:spPr bwMode="auto">
          <a:xfrm>
            <a:off x="7128569" y="2043873"/>
            <a:ext cx="57626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4358381" y="2043873"/>
            <a:ext cx="9318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1" name="Group 73"/>
          <p:cNvGrpSpPr>
            <a:grpSpLocks/>
          </p:cNvGrpSpPr>
          <p:nvPr/>
        </p:nvGrpSpPr>
        <p:grpSpPr bwMode="auto">
          <a:xfrm>
            <a:off x="4345681" y="2086735"/>
            <a:ext cx="982663" cy="430213"/>
            <a:chOff x="1626" y="1712"/>
            <a:chExt cx="619" cy="271"/>
          </a:xfrm>
        </p:grpSpPr>
        <p:sp>
          <p:nvSpPr>
            <p:cNvPr id="142" name="AutoShape 74"/>
            <p:cNvSpPr>
              <a:spLocks/>
            </p:cNvSpPr>
            <p:nvPr/>
          </p:nvSpPr>
          <p:spPr bwMode="auto">
            <a:xfrm rot="16200000">
              <a:off x="1889" y="1449"/>
              <a:ext cx="94" cy="619"/>
            </a:xfrm>
            <a:prstGeom prst="leftBrace">
              <a:avLst>
                <a:gd name="adj1" fmla="val 54876"/>
                <a:gd name="adj2" fmla="val 50000"/>
              </a:avLst>
            </a:prstGeom>
            <a:noFill/>
            <a:ln w="952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" name="Text Box 75"/>
            <p:cNvSpPr txBox="1">
              <a:spLocks noChangeArrowheads="1"/>
            </p:cNvSpPr>
            <p:nvPr/>
          </p:nvSpPr>
          <p:spPr bwMode="auto">
            <a:xfrm>
              <a:off x="1791" y="1752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66FF66"/>
                  </a:solidFill>
                </a:rPr>
                <a:t>15</a:t>
              </a:r>
            </a:p>
          </p:txBody>
        </p:sp>
      </p:grpSp>
      <p:sp>
        <p:nvSpPr>
          <p:cNvPr id="144" name="Text Box 76"/>
          <p:cNvSpPr txBox="1">
            <a:spLocks noChangeArrowheads="1"/>
          </p:cNvSpPr>
          <p:nvPr/>
        </p:nvSpPr>
        <p:spPr bwMode="auto">
          <a:xfrm>
            <a:off x="6623744" y="164541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    )</a:t>
            </a:r>
          </a:p>
        </p:txBody>
      </p:sp>
      <p:sp>
        <p:nvSpPr>
          <p:cNvPr id="145" name="Text Box 77"/>
          <p:cNvSpPr txBox="1">
            <a:spLocks noChangeArrowheads="1"/>
          </p:cNvSpPr>
          <p:nvPr/>
        </p:nvSpPr>
        <p:spPr bwMode="auto">
          <a:xfrm>
            <a:off x="4896544" y="1573973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    )</a:t>
            </a:r>
          </a:p>
        </p:txBody>
      </p:sp>
    </p:spTree>
    <p:extLst>
      <p:ext uri="{BB962C8B-B14F-4D97-AF65-F5344CB8AC3E}">
        <p14:creationId xmlns:p14="http://schemas.microsoft.com/office/powerpoint/2010/main" val="4163391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39" grpId="1" animBg="1"/>
      <p:bldP spid="40" grpId="0" animBg="1"/>
      <p:bldP spid="41" grpId="0"/>
      <p:bldP spid="42" grpId="0" animBg="1"/>
      <p:bldP spid="97" grpId="0" animBg="1"/>
      <p:bldP spid="99" grpId="0" animBg="1"/>
      <p:bldP spid="100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5" grpId="0"/>
      <p:bldP spid="126" grpId="0" animBg="1"/>
      <p:bldP spid="127" grpId="0" animBg="1"/>
      <p:bldP spid="128" grpId="0" animBg="1"/>
      <p:bldP spid="129" grpId="0" animBg="1"/>
      <p:bldP spid="132" grpId="0" animBg="1"/>
      <p:bldP spid="139" grpId="0" animBg="1"/>
      <p:bldP spid="140" grpId="0" animBg="1"/>
      <p:bldP spid="144" grpId="0"/>
      <p:bldP spid="14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230</Words>
  <Application>Microsoft Office PowerPoint</Application>
  <PresentationFormat>宽屏</PresentationFormat>
  <Paragraphs>71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等线</vt:lpstr>
      <vt:lpstr>Calibri</vt:lpstr>
      <vt:lpstr>Impact</vt:lpstr>
      <vt:lpstr>Times New Roman</vt:lpstr>
      <vt:lpstr>HY헤드라인M</vt:lpstr>
      <vt:lpstr>等线 Light</vt:lpstr>
      <vt:lpstr>굴림</vt:lpstr>
      <vt:lpstr>微软雅黑</vt:lpstr>
      <vt:lpstr>Arial</vt:lpstr>
      <vt:lpstr>宋体</vt:lpstr>
      <vt:lpstr>Lucida Calligraphy</vt:lpstr>
      <vt:lpstr>华文行楷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474</cp:revision>
  <dcterms:created xsi:type="dcterms:W3CDTF">2017-04-05T04:59:00Z</dcterms:created>
  <dcterms:modified xsi:type="dcterms:W3CDTF">2018-08-14T02:20:38Z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