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275" r:id="rId10"/>
    <p:sldId id="274" r:id="rId11"/>
    <p:sldId id="307" r:id="rId12"/>
  </p:sldIdLst>
  <p:sldSz cx="12192000" cy="6858000"/>
  <p:notesSz cx="6858000" cy="9144000"/>
  <p:embeddedFontLst>
    <p:embeddedFont>
      <p:font typeface="굴림" panose="020B0600000101010101" pitchFamily="34" charset="-12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华文行楷" panose="0201080004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3" y="7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点的投影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两点的相对位置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21095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1803412" y="880466"/>
            <a:ext cx="2723823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三、两点的相对位置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8403" y="1572245"/>
            <a:ext cx="8561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两点的相对位置指两点在空间的上下、前后、左右位置关系。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10290019" y="345144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endParaRPr lang="zh-CN" altLang="zh-CN" sz="1800" b="1"/>
          </a:p>
        </p:txBody>
      </p:sp>
      <p:sp>
        <p:nvSpPr>
          <p:cNvPr id="117" name="矩形 116"/>
          <p:cNvSpPr/>
          <p:nvPr/>
        </p:nvSpPr>
        <p:spPr>
          <a:xfrm>
            <a:off x="1524001" y="2480639"/>
            <a:ext cx="7548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x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坐标大的在左 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y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坐标大的在前</a:t>
            </a: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z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坐标大的在上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0478" y="4788963"/>
            <a:ext cx="8561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根据点的坐标值判断两点的位置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 ( 12 , 5 , 23 )   B  ( 25 , 18 , 0 )</a:t>
            </a:r>
          </a:p>
          <a:p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7" descr="2d1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0" b="13237"/>
          <a:stretch/>
        </p:blipFill>
        <p:spPr bwMode="auto">
          <a:xfrm>
            <a:off x="6459586" y="1798064"/>
            <a:ext cx="3682195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641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21095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1803412" y="880466"/>
            <a:ext cx="2723823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三、两点的相对位置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8403" y="1572245"/>
            <a:ext cx="8561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空间两点在某一投影面上的投影重合为一点时，则称此两点为该投影面的重影点。</a:t>
            </a:r>
          </a:p>
        </p:txBody>
      </p: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10290019" y="345144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endParaRPr lang="zh-CN" altLang="zh-CN" sz="18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29" y="2155818"/>
            <a:ext cx="1895475" cy="15430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20478" y="3953108"/>
            <a:ext cx="8561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为哪个投影面的重影点呢？</a:t>
            </a:r>
          </a:p>
          <a:p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Freeform 2"/>
          <p:cNvSpPr>
            <a:spLocks/>
          </p:cNvSpPr>
          <p:nvPr/>
        </p:nvSpPr>
        <p:spPr bwMode="auto">
          <a:xfrm>
            <a:off x="7646754" y="5039030"/>
            <a:ext cx="184731" cy="461665"/>
          </a:xfrm>
          <a:custGeom>
            <a:avLst/>
            <a:gdLst>
              <a:gd name="T0" fmla="*/ 0 w 1"/>
              <a:gd name="T1" fmla="*/ 0 h 895"/>
              <a:gd name="T2" fmla="*/ 0 w 1"/>
              <a:gd name="T3" fmla="*/ 895 h 895"/>
              <a:gd name="T4" fmla="*/ 0 60000 65536"/>
              <a:gd name="T5" fmla="*/ 0 60000 65536"/>
              <a:gd name="T6" fmla="*/ 0 w 1"/>
              <a:gd name="T7" fmla="*/ 0 h 895"/>
              <a:gd name="T8" fmla="*/ 1 w 1"/>
              <a:gd name="T9" fmla="*/ 895 h 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95">
                <a:moveTo>
                  <a:pt x="0" y="0"/>
                </a:moveTo>
                <a:lnTo>
                  <a:pt x="0" y="89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3"/>
          <p:cNvSpPr>
            <a:spLocks/>
          </p:cNvSpPr>
          <p:nvPr/>
        </p:nvSpPr>
        <p:spPr bwMode="auto">
          <a:xfrm>
            <a:off x="8515115" y="4179399"/>
            <a:ext cx="184730" cy="461665"/>
          </a:xfrm>
          <a:custGeom>
            <a:avLst/>
            <a:gdLst>
              <a:gd name="T0" fmla="*/ 0 w 921"/>
              <a:gd name="T1" fmla="*/ 0 h 1"/>
              <a:gd name="T2" fmla="*/ 921 w 921"/>
              <a:gd name="T3" fmla="*/ 0 h 1"/>
              <a:gd name="T4" fmla="*/ 0 60000 65536"/>
              <a:gd name="T5" fmla="*/ 0 60000 65536"/>
              <a:gd name="T6" fmla="*/ 0 w 921"/>
              <a:gd name="T7" fmla="*/ 0 h 1"/>
              <a:gd name="T8" fmla="*/ 921 w 92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" h="1">
                <a:moveTo>
                  <a:pt x="0" y="0"/>
                </a:moveTo>
                <a:lnTo>
                  <a:pt x="92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7577976" y="4282443"/>
            <a:ext cx="2105022" cy="1944689"/>
            <a:chOff x="3911" y="2672"/>
            <a:chExt cx="1116" cy="1012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3920" y="3565"/>
              <a:ext cx="1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rgbClr val="FF3300"/>
                  </a:solidFill>
                </a:rPr>
                <a:t>●</a:t>
              </a:r>
              <a:endParaRPr lang="en-US" altLang="zh-CN" b="1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4848" y="2960"/>
              <a:ext cx="1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200" b="1"/>
                <a:t>●</a:t>
              </a:r>
              <a:endParaRPr lang="en-US" altLang="zh-CN" b="1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3912" y="2672"/>
              <a:ext cx="1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rgbClr val="FF3300"/>
                  </a:solidFill>
                </a:rPr>
                <a:t>●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4844" y="2672"/>
              <a:ext cx="1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900" b="1">
                  <a:solidFill>
                    <a:srgbClr val="FF3300"/>
                  </a:solidFill>
                </a:rPr>
                <a:t>●</a:t>
              </a: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911" y="2947"/>
              <a:ext cx="1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200" b="1"/>
                <a:t>●</a:t>
              </a:r>
            </a:p>
          </p:txBody>
        </p:sp>
      </p:grp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7450987" y="5257162"/>
            <a:ext cx="238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8805124" y="3925249"/>
            <a:ext cx="0" cy="2395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7738325" y="4990462"/>
            <a:ext cx="173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474799" y="4012562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b="1">
                <a:sym typeface="EuroRoman" panose="00000400000000000000" pitchFamily="2" charset="2"/>
              </a:rPr>
              <a:t>a</a:t>
            </a:r>
            <a:r>
              <a:rPr lang="en-US" altLang="zh-CN" b="1">
                <a:sym typeface="Symbol" panose="05050102010706020507" pitchFamily="18" charset="2"/>
              </a:rPr>
              <a:t></a:t>
            </a:r>
            <a:endParaRPr lang="en-US" altLang="zh-CN" b="1">
              <a:sym typeface="UniversalMath1 BT" panose="05050102010205020602" pitchFamily="18" charset="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9389325" y="4026849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b="1"/>
              <a:t>a</a:t>
            </a:r>
            <a:r>
              <a:rPr lang="en-US" altLang="zh-CN" b="1">
                <a:sym typeface="Symbol" panose="05050102010706020507" pitchFamily="18" charset="2"/>
              </a:rPr>
              <a:t></a:t>
            </a:r>
            <a:endParaRPr lang="en-US" altLang="zh-CN" b="1">
              <a:sym typeface="UniversalMath1 BT" panose="05050102010205020602" pitchFamily="18" charset="2"/>
            </a:endParaRPr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9460763" y="4755512"/>
            <a:ext cx="498475" cy="457200"/>
            <a:chOff x="4552" y="3702"/>
            <a:chExt cx="264" cy="124"/>
          </a:xfrm>
        </p:grpSpPr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552" y="3702"/>
              <a:ext cx="23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b="1"/>
                <a:t>c</a:t>
              </a:r>
              <a:r>
                <a:rPr lang="en-US" altLang="zh-CN" b="1">
                  <a:sym typeface="Symbol" panose="05050102010706020507" pitchFamily="18" charset="2"/>
                </a:rPr>
                <a:t></a:t>
              </a:r>
              <a:endParaRPr lang="en-US" altLang="zh-CN" b="1">
                <a:sym typeface="UniversalMath1 BT" panose="05050102010205020602" pitchFamily="18" charset="2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4719" y="3702"/>
              <a:ext cx="9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endParaRPr lang="zh-CN" altLang="zh-CN" b="1"/>
            </a:p>
          </p:txBody>
        </p:sp>
      </p:grp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397013" y="4682487"/>
            <a:ext cx="39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b="1">
                <a:sym typeface="EuroRoman" panose="00000400000000000000" pitchFamily="2" charset="2"/>
              </a:rPr>
              <a:t>c</a:t>
            </a:r>
            <a:r>
              <a:rPr lang="en-US" altLang="zh-CN" b="1">
                <a:sym typeface="Symbol" panose="05050102010706020507" pitchFamily="18" charset="2"/>
              </a:rPr>
              <a:t></a:t>
            </a:r>
            <a:endParaRPr lang="en-US" altLang="zh-CN" b="1">
              <a:sym typeface="UniversalMath1 BT" panose="05050102010205020602" pitchFamily="18" charset="2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598624" y="6017574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b="1"/>
              <a:t>(  )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384313" y="6030274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b="1"/>
              <a:t>a  c</a:t>
            </a:r>
          </a:p>
        </p:txBody>
      </p:sp>
    </p:spTree>
    <p:extLst>
      <p:ext uri="{BB962C8B-B14F-4D97-AF65-F5344CB8AC3E}">
        <p14:creationId xmlns:p14="http://schemas.microsoft.com/office/powerpoint/2010/main" val="20076476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182</Words>
  <Application>Microsoft Office PowerPoint</Application>
  <PresentationFormat>宽屏</PresentationFormat>
  <Paragraphs>31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EuroRoman</vt:lpstr>
      <vt:lpstr>等线</vt:lpstr>
      <vt:lpstr>Calibri</vt:lpstr>
      <vt:lpstr>黑体</vt:lpstr>
      <vt:lpstr>等线 Light</vt:lpstr>
      <vt:lpstr>微软雅黑</vt:lpstr>
      <vt:lpstr>Impact</vt:lpstr>
      <vt:lpstr>宋体</vt:lpstr>
      <vt:lpstr>华文行楷</vt:lpstr>
      <vt:lpstr>굴림</vt:lpstr>
      <vt:lpstr>Arial</vt:lpstr>
      <vt:lpstr>Century Gothic</vt:lpstr>
      <vt:lpstr>Symbol</vt:lpstr>
      <vt:lpstr>HY헤드라인M</vt:lpstr>
      <vt:lpstr>UniversalMath1 BT</vt:lpstr>
      <vt:lpstr>Times New Roman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472</cp:revision>
  <dcterms:created xsi:type="dcterms:W3CDTF">2017-04-05T04:59:00Z</dcterms:created>
  <dcterms:modified xsi:type="dcterms:W3CDTF">2018-06-12T12:46:02Z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