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7"/>
  </p:notesMasterIdLst>
  <p:handoutMasterIdLst>
    <p:handoutMasterId r:id="rId18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4" r:id="rId12"/>
    <p:sldId id="395" r:id="rId13"/>
    <p:sldId id="396" r:id="rId14"/>
    <p:sldId id="397" r:id="rId15"/>
    <p:sldId id="307" r:id="rId16"/>
  </p:sldIdLst>
  <p:sldSz cx="12192000" cy="6858000"/>
  <p:notesSz cx="6858000" cy="9144000"/>
  <p:embeddedFontLst>
    <p:embeddedFont>
      <p:font typeface="等线 Light" panose="02010600030101010101" pitchFamily="2" charset="-122"/>
      <p:regular r:id="rId19"/>
    </p:embeddedFont>
    <p:embeddedFont>
      <p:font typeface="굴림" panose="020B0604020202020204" charset="0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华文行楷" panose="02010800040101010101" pitchFamily="2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Impact" panose="020B080603090205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5755" y="1873885"/>
            <a:ext cx="68385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现行</a:t>
            </a:r>
            <a:r>
              <a:rPr lang="zh-CN" altLang="en-US" sz="2000" dirty="0"/>
              <a:t>建筑制图的国家标准</a:t>
            </a:r>
            <a:r>
              <a:rPr lang="zh-CN" altLang="en-US" sz="2000" dirty="0" smtClean="0"/>
              <a:t>有：</a:t>
            </a:r>
            <a:endParaRPr lang="en-US" altLang="zh-CN" sz="2000" dirty="0" smtClean="0"/>
          </a:p>
          <a:p>
            <a:r>
              <a:rPr lang="en-US" altLang="zh-CN" sz="2400" b="1" dirty="0"/>
              <a:t>《</a:t>
            </a:r>
            <a:r>
              <a:rPr lang="zh-CN" altLang="en-US" sz="2400" b="1" dirty="0"/>
              <a:t>建筑给水排水制图标准</a:t>
            </a:r>
            <a:r>
              <a:rPr lang="en-US" altLang="zh-CN" sz="2400" b="1" dirty="0"/>
              <a:t>》GB/T 50106-2010</a:t>
            </a:r>
          </a:p>
          <a:p>
            <a:r>
              <a:rPr lang="en-US" altLang="zh-CN" sz="2400" b="1" dirty="0"/>
              <a:t>《</a:t>
            </a:r>
            <a:r>
              <a:rPr lang="zh-CN" altLang="en-US" sz="2400" b="1" dirty="0"/>
              <a:t>暖通空调制图标准</a:t>
            </a:r>
            <a:r>
              <a:rPr lang="en-US" altLang="zh-CN" sz="2400" b="1" dirty="0"/>
              <a:t>》GB/T </a:t>
            </a:r>
            <a:r>
              <a:rPr lang="en-US" altLang="zh-CN" sz="2400" b="1" dirty="0" smtClean="0"/>
              <a:t>50112-2010</a:t>
            </a:r>
          </a:p>
          <a:p>
            <a:endParaRPr lang="en-US" altLang="zh-CN" sz="2400" b="1" dirty="0"/>
          </a:p>
          <a:p>
            <a:r>
              <a:rPr lang="zh-CN" altLang="en-US" sz="2000" dirty="0"/>
              <a:t>所有工程技术人员在设计、施工、管理中必须严格执行这些标准。</a:t>
            </a:r>
          </a:p>
          <a:p>
            <a:endParaRPr lang="en-US" altLang="zh-CN" sz="2400" b="1" dirty="0"/>
          </a:p>
          <a:p>
            <a:endParaRPr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86" y="1873885"/>
            <a:ext cx="2228850" cy="3295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46" y="1873885"/>
            <a:ext cx="2258742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8460" y="3013710"/>
            <a:ext cx="862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5435" y="2334895"/>
            <a:ext cx="8702513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9283" y="2914957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制图基本准则及应用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10308" y="1363401"/>
            <a:ext cx="70579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 </a:t>
            </a:r>
            <a:r>
              <a:rPr lang="zh-CN" altLang="en-US" sz="2000" dirty="0" smtClean="0"/>
              <a:t>      工程</a:t>
            </a:r>
            <a:r>
              <a:rPr lang="zh-CN" altLang="en-US" sz="2000" dirty="0"/>
              <a:t>图样是工程界的语言，为了保证建筑施工图样基本统一，图面清晰简明，提高</a:t>
            </a:r>
            <a:r>
              <a:rPr lang="zh-CN" altLang="en-US" sz="2000" dirty="0" smtClean="0"/>
              <a:t>制图效率</a:t>
            </a:r>
            <a:r>
              <a:rPr lang="zh-CN" altLang="en-US" sz="2000" dirty="0"/>
              <a:t>，符合设计、施工、存档和工程建设的需要，必须在各方面制定建筑制图统一的</a:t>
            </a:r>
            <a:r>
              <a:rPr lang="zh-CN" altLang="en-US" sz="2000" dirty="0" smtClean="0"/>
              <a:t>国家标准。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endParaRPr lang="zh-CN" altLang="en-US" sz="2000" dirty="0"/>
          </a:p>
        </p:txBody>
      </p:sp>
      <p:grpSp>
        <p:nvGrpSpPr>
          <p:cNvPr id="39" name="组合 38"/>
          <p:cNvGrpSpPr/>
          <p:nvPr/>
        </p:nvGrpSpPr>
        <p:grpSpPr>
          <a:xfrm>
            <a:off x="509213" y="1229354"/>
            <a:ext cx="3664063" cy="5148726"/>
            <a:chOff x="5425873" y="644508"/>
            <a:chExt cx="3664063" cy="5148726"/>
          </a:xfrm>
        </p:grpSpPr>
        <p:sp>
          <p:nvSpPr>
            <p:cNvPr id="41" name="圆角矩形 40"/>
            <p:cNvSpPr/>
            <p:nvPr/>
          </p:nvSpPr>
          <p:spPr>
            <a:xfrm>
              <a:off x="6105339" y="5110654"/>
              <a:ext cx="2282122" cy="6825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067239" y="644508"/>
              <a:ext cx="2282122" cy="6825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8083461" y="3654893"/>
              <a:ext cx="1006475" cy="1006475"/>
            </a:xfrm>
            <a:prstGeom prst="ellipse">
              <a:avLst/>
            </a:prstGeom>
            <a:solidFill>
              <a:srgbClr val="098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7977455" y="1552558"/>
              <a:ext cx="1006475" cy="1006475"/>
            </a:xfrm>
            <a:prstGeom prst="ellipse">
              <a:avLst/>
            </a:prstGeom>
            <a:solidFill>
              <a:srgbClr val="098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5425873" y="3682484"/>
              <a:ext cx="1006475" cy="1006475"/>
            </a:xfrm>
            <a:prstGeom prst="ellipse">
              <a:avLst/>
            </a:prstGeom>
            <a:solidFill>
              <a:srgbClr val="098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5530983" y="1608606"/>
              <a:ext cx="1006475" cy="1006475"/>
            </a:xfrm>
            <a:prstGeom prst="ellipse">
              <a:avLst/>
            </a:prstGeom>
            <a:solidFill>
              <a:srgbClr val="098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5977988" y="2008656"/>
              <a:ext cx="2536825" cy="25368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cc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641563" y="784694"/>
              <a:ext cx="1209675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工程语言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639976" y="3015131"/>
              <a:ext cx="1260475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工程图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224084" y="5251889"/>
              <a:ext cx="209225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将工程表述清楚</a:t>
              </a:r>
            </a:p>
          </p:txBody>
        </p:sp>
        <p:sp>
          <p:nvSpPr>
            <p:cNvPr id="51" name="等于号 50"/>
            <p:cNvSpPr/>
            <p:nvPr/>
          </p:nvSpPr>
          <p:spPr>
            <a:xfrm rot="5400000">
              <a:off x="7044788" y="1608606"/>
              <a:ext cx="327025" cy="327025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 rot="5400000">
              <a:off x="7105907" y="4620887"/>
              <a:ext cx="280988" cy="36195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628738" y="1891181"/>
              <a:ext cx="3390900" cy="2554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图形                 符号</a:t>
              </a:r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标注                 说明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872" y="2496742"/>
            <a:ext cx="82210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现行</a:t>
            </a:r>
            <a:r>
              <a:rPr lang="zh-CN" altLang="en-US" sz="2000" dirty="0"/>
              <a:t>建筑制图的国家标准</a:t>
            </a:r>
            <a:r>
              <a:rPr lang="zh-CN" altLang="en-US" sz="2000" dirty="0" smtClean="0"/>
              <a:t>有：</a:t>
            </a:r>
            <a:endParaRPr lang="en-US" altLang="zh-CN" sz="2000" dirty="0" smtClean="0"/>
          </a:p>
          <a:p>
            <a:r>
              <a:rPr lang="zh-CN" altLang="en-US" sz="2400" b="1" dirty="0" smtClean="0"/>
              <a:t>《房屋建筑制图统一标准》</a:t>
            </a:r>
            <a:r>
              <a:rPr lang="en-US" altLang="zh-CN" sz="2400" b="1" dirty="0" smtClean="0"/>
              <a:t>GB</a:t>
            </a:r>
            <a:r>
              <a:rPr lang="zh-CN" altLang="en-US" sz="2400" b="1" dirty="0" smtClean="0"/>
              <a:t>/</a:t>
            </a:r>
            <a:r>
              <a:rPr lang="zh-CN" altLang="en-US" sz="2400" b="1" dirty="0"/>
              <a:t>T 50001</a:t>
            </a:r>
            <a:r>
              <a:rPr lang="zh-CN" altLang="en-US" sz="2400" b="1" dirty="0" smtClean="0"/>
              <a:t>-</a:t>
            </a:r>
            <a:r>
              <a:rPr lang="en-US" altLang="zh-CN" sz="2400" b="1" dirty="0" smtClean="0"/>
              <a:t>2017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主要</a:t>
            </a:r>
            <a:r>
              <a:rPr lang="zh-CN" altLang="en-US" sz="2000" dirty="0"/>
              <a:t>技术内容包括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zh-CN" altLang="en-US" sz="2000" dirty="0" smtClean="0"/>
              <a:t>总则</a:t>
            </a:r>
            <a:r>
              <a:rPr lang="zh-CN" altLang="en-US" sz="2000" dirty="0"/>
              <a:t>、术语、图纸幅面规格与图纸编排顺序、图线、字体、比例、符号、定位轴线、常用建筑材料图例、图样画法、尺寸标注、计算机制图文件、计算机制图文件图层、计算机制图规则。</a:t>
            </a:r>
            <a:endParaRPr lang="en-US" altLang="zh-CN" sz="20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16" y="1980053"/>
            <a:ext cx="2689445" cy="33417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882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5509" y="1448028"/>
            <a:ext cx="82210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现行</a:t>
            </a:r>
            <a:r>
              <a:rPr lang="zh-CN" altLang="en-US" sz="2000" dirty="0"/>
              <a:t>建筑制图的国家标准</a:t>
            </a:r>
            <a:r>
              <a:rPr lang="zh-CN" altLang="en-US" sz="2000" dirty="0" smtClean="0"/>
              <a:t>有：</a:t>
            </a:r>
            <a:endParaRPr lang="en-US" altLang="zh-CN" sz="2000" dirty="0" smtClean="0"/>
          </a:p>
          <a:p>
            <a:r>
              <a:rPr lang="en-US" altLang="zh-CN" sz="2400" b="1" dirty="0"/>
              <a:t>《</a:t>
            </a:r>
            <a:r>
              <a:rPr lang="zh-CN" altLang="en-US" sz="2400" b="1" dirty="0"/>
              <a:t>总图制图标准</a:t>
            </a:r>
            <a:r>
              <a:rPr lang="en-US" altLang="zh-CN" sz="2400" b="1" dirty="0"/>
              <a:t>》GB/T 50103-2010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主要</a:t>
            </a:r>
            <a:r>
              <a:rPr lang="zh-CN" altLang="en-US" sz="2000" dirty="0"/>
              <a:t>技术内容包括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总则 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基本规定 </a:t>
            </a:r>
          </a:p>
          <a:p>
            <a:r>
              <a:rPr lang="en-US" altLang="zh-CN" sz="2000" dirty="0"/>
              <a:t>2.1</a:t>
            </a:r>
            <a:r>
              <a:rPr lang="zh-CN" altLang="en-US" sz="2000" dirty="0"/>
              <a:t>图线 </a:t>
            </a:r>
          </a:p>
          <a:p>
            <a:r>
              <a:rPr lang="en-US" altLang="zh-CN" sz="2000" dirty="0"/>
              <a:t>2.2</a:t>
            </a:r>
            <a:r>
              <a:rPr lang="zh-CN" altLang="en-US" sz="2000" dirty="0"/>
              <a:t>比例 </a:t>
            </a:r>
          </a:p>
          <a:p>
            <a:r>
              <a:rPr lang="en-US" altLang="zh-CN" sz="2000" dirty="0"/>
              <a:t>2.3</a:t>
            </a:r>
            <a:r>
              <a:rPr lang="zh-CN" altLang="en-US" sz="2000" dirty="0"/>
              <a:t>计量单位 </a:t>
            </a:r>
          </a:p>
          <a:p>
            <a:r>
              <a:rPr lang="en-US" altLang="zh-CN" sz="2000" dirty="0"/>
              <a:t>2.4</a:t>
            </a:r>
            <a:r>
              <a:rPr lang="zh-CN" altLang="en-US" sz="2000" dirty="0"/>
              <a:t>坐标标注 </a:t>
            </a:r>
          </a:p>
          <a:p>
            <a:r>
              <a:rPr lang="en-US" altLang="zh-CN" sz="2000" dirty="0"/>
              <a:t>2.5</a:t>
            </a:r>
            <a:r>
              <a:rPr lang="zh-CN" altLang="en-US" sz="2000" dirty="0"/>
              <a:t>标高注法 </a:t>
            </a:r>
          </a:p>
          <a:p>
            <a:r>
              <a:rPr lang="en-US" altLang="zh-CN" sz="2000" dirty="0"/>
              <a:t>2.6</a:t>
            </a:r>
            <a:r>
              <a:rPr lang="zh-CN" altLang="en-US" sz="2000" dirty="0"/>
              <a:t>名称和编号 </a:t>
            </a:r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图例 </a:t>
            </a:r>
            <a:endParaRPr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46" y="1606691"/>
            <a:ext cx="2630218" cy="38376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24" y="1621598"/>
            <a:ext cx="2609915" cy="38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5509" y="1448028"/>
            <a:ext cx="82210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现行</a:t>
            </a:r>
            <a:r>
              <a:rPr lang="zh-CN" altLang="en-US" sz="2000" dirty="0"/>
              <a:t>建筑制图的国家标准</a:t>
            </a:r>
            <a:r>
              <a:rPr lang="zh-CN" altLang="en-US" sz="2000" dirty="0" smtClean="0"/>
              <a:t>有：</a:t>
            </a:r>
            <a:endParaRPr lang="en-US" altLang="zh-CN" sz="2000" dirty="0" smtClean="0"/>
          </a:p>
          <a:p>
            <a:r>
              <a:rPr lang="en-US" altLang="zh-CN" sz="2400" b="1" dirty="0"/>
              <a:t>《</a:t>
            </a:r>
            <a:r>
              <a:rPr lang="zh-CN" altLang="en-US" sz="2400" b="1" dirty="0"/>
              <a:t>建筑制图标准</a:t>
            </a:r>
            <a:r>
              <a:rPr lang="en-US" altLang="zh-CN" sz="2400" b="1" dirty="0"/>
              <a:t>》GB/T 50102-2010</a:t>
            </a:r>
          </a:p>
          <a:p>
            <a:endParaRPr lang="en-US" altLang="zh-CN" sz="2400" b="1" dirty="0"/>
          </a:p>
          <a:p>
            <a:endParaRPr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28" y="1300241"/>
            <a:ext cx="29527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0850" y="1558344"/>
            <a:ext cx="60507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现行</a:t>
            </a:r>
            <a:r>
              <a:rPr lang="zh-CN" altLang="en-US" sz="2000" dirty="0"/>
              <a:t>建筑制图的国家标准</a:t>
            </a:r>
            <a:r>
              <a:rPr lang="zh-CN" altLang="en-US" sz="2000" dirty="0" smtClean="0"/>
              <a:t>有：</a:t>
            </a:r>
            <a:endParaRPr lang="en-US" altLang="zh-CN" sz="2000" dirty="0" smtClean="0"/>
          </a:p>
          <a:p>
            <a:r>
              <a:rPr lang="en-US" altLang="zh-CN" sz="2400" b="1" dirty="0"/>
              <a:t>《</a:t>
            </a:r>
            <a:r>
              <a:rPr lang="zh-CN" altLang="en-US" sz="2400" b="1" dirty="0"/>
              <a:t>建筑结构制图标准</a:t>
            </a:r>
            <a:r>
              <a:rPr lang="en-US" altLang="zh-CN" sz="2400" b="1" dirty="0"/>
              <a:t>》GB/T </a:t>
            </a:r>
            <a:r>
              <a:rPr lang="en-US" altLang="zh-CN" sz="2400" b="1" dirty="0" smtClean="0"/>
              <a:t>50105-2010</a:t>
            </a:r>
          </a:p>
          <a:p>
            <a:endParaRPr lang="en-US" altLang="zh-CN" sz="2400" b="1" dirty="0"/>
          </a:p>
          <a:p>
            <a:r>
              <a:rPr lang="zh-CN" altLang="en-US" sz="2000" dirty="0"/>
              <a:t>由中国建筑工业出版社</a:t>
            </a:r>
            <a:r>
              <a:rPr lang="zh-CN" altLang="en-US" sz="2000" dirty="0"/>
              <a:t>出版，主要技术内容包括：总则、基本规定、混凝土结构、钢结构、木结构。</a:t>
            </a:r>
            <a:endParaRPr lang="en-US" altLang="zh-CN" sz="2000" b="1" dirty="0"/>
          </a:p>
          <a:p>
            <a:endParaRPr lang="en-US" altLang="zh-CN" sz="2400" b="1" dirty="0"/>
          </a:p>
          <a:p>
            <a:endParaRPr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12" y="1558344"/>
            <a:ext cx="2542838" cy="37319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1558344"/>
            <a:ext cx="2485155" cy="37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0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48</TotalTime>
  <Words>315</Words>
  <Application>Microsoft Office PowerPoint</Application>
  <PresentationFormat>宽屏</PresentationFormat>
  <Paragraphs>54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等线 Light</vt:lpstr>
      <vt:lpstr>굴림</vt:lpstr>
      <vt:lpstr>微软雅黑</vt:lpstr>
      <vt:lpstr>华文行楷</vt:lpstr>
      <vt:lpstr>Arial</vt:lpstr>
      <vt:lpstr>黑体</vt:lpstr>
      <vt:lpstr>宋体</vt:lpstr>
      <vt:lpstr>等线</vt:lpstr>
      <vt:lpstr>HY헤드라인M</vt:lpstr>
      <vt:lpstr>Impact</vt:lpstr>
      <vt:lpstr>Calibri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22</cp:revision>
  <dcterms:created xsi:type="dcterms:W3CDTF">2018-06-13T11:01:31Z</dcterms:created>
  <dcterms:modified xsi:type="dcterms:W3CDTF">2018-06-26T02:42:44Z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