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0"/>
  </p:notesMasterIdLst>
  <p:handoutMasterIdLst>
    <p:handoutMasterId r:id="rId21"/>
  </p:handoutMasterIdLst>
  <p:sldIdLst>
    <p:sldId id="390" r:id="rId6"/>
    <p:sldId id="341" r:id="rId7"/>
    <p:sldId id="256" r:id="rId8"/>
    <p:sldId id="314" r:id="rId9"/>
    <p:sldId id="392" r:id="rId10"/>
    <p:sldId id="401" r:id="rId11"/>
    <p:sldId id="400" r:id="rId12"/>
    <p:sldId id="393" r:id="rId13"/>
    <p:sldId id="394" r:id="rId14"/>
    <p:sldId id="395" r:id="rId15"/>
    <p:sldId id="396" r:id="rId16"/>
    <p:sldId id="397" r:id="rId17"/>
    <p:sldId id="398" r:id="rId18"/>
    <p:sldId id="399" r:id="rId19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굴림" panose="020B0604020202020204" charset="0"/>
      <p:regular r:id="rId24"/>
    </p:embeddedFont>
    <p:embeddedFont>
      <p:font typeface="等线 Light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Impact" panose="020B0806030902050204" pitchFamily="34" charset="0"/>
      <p:regular r:id="rId32"/>
    </p:embeddedFont>
    <p:embeddedFont>
      <p:font typeface="华文行楷" panose="02010800040101010101" pitchFamily="2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5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20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02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038600" y="1066800"/>
            <a:ext cx="2089150" cy="28575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 flipV="1">
            <a:off x="4851400" y="1047750"/>
            <a:ext cx="0" cy="28765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42950" y="1066800"/>
            <a:ext cx="2406650" cy="28575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 flipV="1">
            <a:off x="1250950" y="1047750"/>
            <a:ext cx="0" cy="2857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V="1">
            <a:off x="2662238" y="1047750"/>
            <a:ext cx="0" cy="2838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1955800" y="1085850"/>
            <a:ext cx="0" cy="28575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742950" y="2990850"/>
            <a:ext cx="0" cy="933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87375" y="322263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755650" y="4365625"/>
            <a:ext cx="2376488" cy="2070100"/>
          </a:xfrm>
          <a:prstGeom prst="pentagon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4033838" y="3933825"/>
            <a:ext cx="0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1946275" y="4340225"/>
            <a:ext cx="20875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4021138" y="4327525"/>
            <a:ext cx="2266950" cy="2265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3132138" y="5157788"/>
            <a:ext cx="17287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 flipV="1">
            <a:off x="4860925" y="3860800"/>
            <a:ext cx="0" cy="12969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2700338" y="6453188"/>
            <a:ext cx="34559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143625" y="3933825"/>
            <a:ext cx="0" cy="2519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6227763" y="4862513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ABCDE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6372225" y="16002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732588" y="407352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6732588" y="36385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6300788" y="29686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EE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6300788" y="25368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6351588" y="21050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7625" y="4894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e(e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619250" y="39338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d(d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3059113" y="50847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c(c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2339975" y="6400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b(b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539750" y="6400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a(a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300788" y="36369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227763" y="40735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711950" y="447992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D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6207125" y="44767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CC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6927850" y="18637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6897688" y="233838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6902450" y="27495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6897688" y="31813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7380288" y="390048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>
            <a:off x="7380288" y="42608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>
            <a:off x="7380288" y="46926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Line 41"/>
          <p:cNvSpPr>
            <a:spLocks noChangeShapeType="1"/>
          </p:cNvSpPr>
          <p:nvPr/>
        </p:nvSpPr>
        <p:spPr bwMode="auto">
          <a:xfrm>
            <a:off x="7380288" y="51244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Text Box 42"/>
          <p:cNvSpPr txBox="1">
            <a:spLocks noChangeArrowheads="1"/>
          </p:cNvSpPr>
          <p:nvPr/>
        </p:nvSpPr>
        <p:spPr bwMode="auto">
          <a:xfrm>
            <a:off x="7461250" y="16224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铅垂线</a:t>
            </a:r>
          </a:p>
        </p:txBody>
      </p:sp>
      <p:sp>
        <p:nvSpPr>
          <p:cNvPr id="76" name="Text Box 43"/>
          <p:cNvSpPr txBox="1">
            <a:spLocks noChangeArrowheads="1"/>
          </p:cNvSpPr>
          <p:nvPr/>
        </p:nvSpPr>
        <p:spPr bwMode="auto">
          <a:xfrm>
            <a:off x="7451725" y="20796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侧垂线</a:t>
            </a: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7439025" y="25241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水平线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7426325" y="296068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铅垂线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7881938" y="4845050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水平面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7894638" y="3998913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铅垂面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7894638" y="4405313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铅垂面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7885113" y="3629025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正平面</a:t>
            </a: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67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3992786" y="3052114"/>
            <a:ext cx="26590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Freeform 9"/>
          <p:cNvSpPr>
            <a:spLocks/>
          </p:cNvSpPr>
          <p:nvPr/>
        </p:nvSpPr>
        <p:spPr bwMode="auto">
          <a:xfrm>
            <a:off x="4016598" y="3842689"/>
            <a:ext cx="2590800" cy="2209800"/>
          </a:xfrm>
          <a:custGeom>
            <a:avLst/>
            <a:gdLst>
              <a:gd name="T0" fmla="*/ 0 w 1632"/>
              <a:gd name="T1" fmla="*/ 0 h 1392"/>
              <a:gd name="T2" fmla="*/ 1295400 w 1632"/>
              <a:gd name="T3" fmla="*/ 2209800 h 1392"/>
              <a:gd name="T4" fmla="*/ 2590800 w 1632"/>
              <a:gd name="T5" fmla="*/ 0 h 1392"/>
              <a:gd name="T6" fmla="*/ 0 w 1632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2" h="1392">
                <a:moveTo>
                  <a:pt x="0" y="0"/>
                </a:moveTo>
                <a:lnTo>
                  <a:pt x="816" y="1392"/>
                </a:lnTo>
                <a:lnTo>
                  <a:pt x="1632" y="0"/>
                </a:lnTo>
                <a:lnTo>
                  <a:pt x="0" y="0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196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940158" y="1386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正三棱锥高为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其余条件如图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补全三棱锥的三面投影。</a:t>
            </a:r>
          </a:p>
        </p:txBody>
      </p:sp>
    </p:spTree>
    <p:extLst>
      <p:ext uri="{BB962C8B-B14F-4D97-AF65-F5344CB8AC3E}">
        <p14:creationId xmlns:p14="http://schemas.microsoft.com/office/powerpoint/2010/main" val="904278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84" name="Freeform 2"/>
          <p:cNvSpPr>
            <a:spLocks/>
          </p:cNvSpPr>
          <p:nvPr/>
        </p:nvSpPr>
        <p:spPr bwMode="auto">
          <a:xfrm>
            <a:off x="1943100" y="1079500"/>
            <a:ext cx="1282700" cy="2590800"/>
          </a:xfrm>
          <a:custGeom>
            <a:avLst/>
            <a:gdLst>
              <a:gd name="T0" fmla="*/ 1282700 w 808"/>
              <a:gd name="T1" fmla="*/ 0 h 1632"/>
              <a:gd name="T2" fmla="*/ 0 w 808"/>
              <a:gd name="T3" fmla="*/ 2590800 h 1632"/>
              <a:gd name="T4" fmla="*/ 1282700 w 808"/>
              <a:gd name="T5" fmla="*/ 2590800 h 1632"/>
              <a:gd name="T6" fmla="*/ 1282700 w 808"/>
              <a:gd name="T7" fmla="*/ 0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1632">
                <a:moveTo>
                  <a:pt x="808" y="0"/>
                </a:moveTo>
                <a:lnTo>
                  <a:pt x="0" y="1632"/>
                </a:lnTo>
                <a:lnTo>
                  <a:pt x="808" y="1632"/>
                </a:lnTo>
                <a:lnTo>
                  <a:pt x="808" y="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6078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Freeform 3"/>
          <p:cNvSpPr>
            <a:spLocks/>
          </p:cNvSpPr>
          <p:nvPr/>
        </p:nvSpPr>
        <p:spPr bwMode="auto">
          <a:xfrm>
            <a:off x="3225800" y="1079500"/>
            <a:ext cx="1320800" cy="2590800"/>
          </a:xfrm>
          <a:custGeom>
            <a:avLst/>
            <a:gdLst>
              <a:gd name="T0" fmla="*/ 0 w 832"/>
              <a:gd name="T1" fmla="*/ 0 h 1632"/>
              <a:gd name="T2" fmla="*/ 0 w 832"/>
              <a:gd name="T3" fmla="*/ 2590800 h 1632"/>
              <a:gd name="T4" fmla="*/ 1320800 w 832"/>
              <a:gd name="T5" fmla="*/ 2590800 h 1632"/>
              <a:gd name="T6" fmla="*/ 0 w 832"/>
              <a:gd name="T7" fmla="*/ 0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2" h="1632">
                <a:moveTo>
                  <a:pt x="0" y="0"/>
                </a:moveTo>
                <a:lnTo>
                  <a:pt x="0" y="1632"/>
                </a:lnTo>
                <a:lnTo>
                  <a:pt x="832" y="1632"/>
                </a:lnTo>
                <a:lnTo>
                  <a:pt x="0" y="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313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Freeform 4"/>
          <p:cNvSpPr>
            <a:spLocks/>
          </p:cNvSpPr>
          <p:nvPr/>
        </p:nvSpPr>
        <p:spPr bwMode="auto">
          <a:xfrm>
            <a:off x="5384800" y="1079500"/>
            <a:ext cx="2247900" cy="2590800"/>
          </a:xfrm>
          <a:custGeom>
            <a:avLst/>
            <a:gdLst>
              <a:gd name="T0" fmla="*/ 749300 w 1440"/>
              <a:gd name="T1" fmla="*/ 0 h 1680"/>
              <a:gd name="T2" fmla="*/ 0 w 1440"/>
              <a:gd name="T3" fmla="*/ 2590800 h 1680"/>
              <a:gd name="T4" fmla="*/ 2247900 w 1440"/>
              <a:gd name="T5" fmla="*/ 2590800 h 1680"/>
              <a:gd name="T6" fmla="*/ 749300 w 1440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680">
                <a:moveTo>
                  <a:pt x="480" y="0"/>
                </a:moveTo>
                <a:lnTo>
                  <a:pt x="0" y="1680"/>
                </a:lnTo>
                <a:lnTo>
                  <a:pt x="1440" y="1680"/>
                </a:lnTo>
                <a:lnTo>
                  <a:pt x="480" y="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392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Freeform 5"/>
          <p:cNvSpPr>
            <a:spLocks/>
          </p:cNvSpPr>
          <p:nvPr/>
        </p:nvSpPr>
        <p:spPr bwMode="auto">
          <a:xfrm>
            <a:off x="1981200" y="4486275"/>
            <a:ext cx="1249363" cy="706438"/>
          </a:xfrm>
          <a:custGeom>
            <a:avLst/>
            <a:gdLst>
              <a:gd name="T0" fmla="*/ 0 w 787"/>
              <a:gd name="T1" fmla="*/ 0 h 445"/>
              <a:gd name="T2" fmla="*/ 1249363 w 787"/>
              <a:gd name="T3" fmla="*/ 706438 h 445"/>
              <a:gd name="T4" fmla="*/ 1249363 w 787"/>
              <a:gd name="T5" fmla="*/ 706438 h 4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7" h="445">
                <a:moveTo>
                  <a:pt x="0" y="0"/>
                </a:moveTo>
                <a:lnTo>
                  <a:pt x="787" y="445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3246438" y="4486275"/>
            <a:ext cx="1249362" cy="706438"/>
          </a:xfrm>
          <a:custGeom>
            <a:avLst/>
            <a:gdLst>
              <a:gd name="T0" fmla="*/ 1249362 w 787"/>
              <a:gd name="T1" fmla="*/ 0 h 445"/>
              <a:gd name="T2" fmla="*/ 0 w 787"/>
              <a:gd name="T3" fmla="*/ 706438 h 445"/>
              <a:gd name="T4" fmla="*/ 0 w 787"/>
              <a:gd name="T5" fmla="*/ 706438 h 4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7" h="445">
                <a:moveTo>
                  <a:pt x="787" y="0"/>
                </a:moveTo>
                <a:lnTo>
                  <a:pt x="0" y="445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3238500" y="5172075"/>
            <a:ext cx="0" cy="1447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1919288" y="3670300"/>
            <a:ext cx="26590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Freeform 9"/>
          <p:cNvSpPr>
            <a:spLocks/>
          </p:cNvSpPr>
          <p:nvPr/>
        </p:nvSpPr>
        <p:spPr bwMode="auto">
          <a:xfrm>
            <a:off x="1943100" y="4460875"/>
            <a:ext cx="2590800" cy="2209800"/>
          </a:xfrm>
          <a:custGeom>
            <a:avLst/>
            <a:gdLst>
              <a:gd name="T0" fmla="*/ 0 w 1632"/>
              <a:gd name="T1" fmla="*/ 0 h 1392"/>
              <a:gd name="T2" fmla="*/ 1295400 w 1632"/>
              <a:gd name="T3" fmla="*/ 2209800 h 1392"/>
              <a:gd name="T4" fmla="*/ 2590800 w 1632"/>
              <a:gd name="T5" fmla="*/ 0 h 1392"/>
              <a:gd name="T6" fmla="*/ 0 w 1632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2" h="1392">
                <a:moveTo>
                  <a:pt x="0" y="0"/>
                </a:moveTo>
                <a:lnTo>
                  <a:pt x="816" y="1392"/>
                </a:lnTo>
                <a:lnTo>
                  <a:pt x="1632" y="0"/>
                </a:lnTo>
                <a:lnTo>
                  <a:pt x="0" y="0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196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>
            <a:off x="4524375" y="4462463"/>
            <a:ext cx="8731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11"/>
          <p:cNvSpPr>
            <a:spLocks noChangeShapeType="1"/>
          </p:cNvSpPr>
          <p:nvPr/>
        </p:nvSpPr>
        <p:spPr bwMode="auto">
          <a:xfrm>
            <a:off x="5387975" y="3670300"/>
            <a:ext cx="0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Line 12"/>
          <p:cNvSpPr>
            <a:spLocks noChangeShapeType="1"/>
          </p:cNvSpPr>
          <p:nvPr/>
        </p:nvSpPr>
        <p:spPr bwMode="auto">
          <a:xfrm>
            <a:off x="5387975" y="4462463"/>
            <a:ext cx="2424113" cy="2422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13"/>
          <p:cNvSpPr>
            <a:spLocks noChangeShapeType="1"/>
          </p:cNvSpPr>
          <p:nvPr/>
        </p:nvSpPr>
        <p:spPr bwMode="auto">
          <a:xfrm>
            <a:off x="3228975" y="6694488"/>
            <a:ext cx="43926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Line 14"/>
          <p:cNvSpPr>
            <a:spLocks noChangeShapeType="1"/>
          </p:cNvSpPr>
          <p:nvPr/>
        </p:nvSpPr>
        <p:spPr bwMode="auto">
          <a:xfrm flipV="1">
            <a:off x="7621588" y="3670300"/>
            <a:ext cx="0" cy="3024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>
            <a:off x="4579938" y="3670300"/>
            <a:ext cx="30416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16"/>
          <p:cNvSpPr>
            <a:spLocks noChangeShapeType="1"/>
          </p:cNvSpPr>
          <p:nvPr/>
        </p:nvSpPr>
        <p:spPr bwMode="auto">
          <a:xfrm>
            <a:off x="3254375" y="5208588"/>
            <a:ext cx="28797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Line 17"/>
          <p:cNvSpPr>
            <a:spLocks noChangeShapeType="1"/>
          </p:cNvSpPr>
          <p:nvPr/>
        </p:nvSpPr>
        <p:spPr bwMode="auto">
          <a:xfrm flipV="1">
            <a:off x="6134100" y="1035050"/>
            <a:ext cx="0" cy="41735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18"/>
          <p:cNvSpPr>
            <a:spLocks noChangeShapeType="1"/>
          </p:cNvSpPr>
          <p:nvPr/>
        </p:nvSpPr>
        <p:spPr bwMode="auto">
          <a:xfrm>
            <a:off x="3228975" y="1044575"/>
            <a:ext cx="2917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223493" y="512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2192907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288925" y="62765"/>
            <a:ext cx="8018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五棱锥的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投影。并标全另两个投影中的棱线及顶点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分析和填写指定棱线、表面的空间位置。</a:t>
            </a: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flipV="1">
            <a:off x="1250950" y="1060450"/>
            <a:ext cx="698500" cy="284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 flipV="1">
            <a:off x="1951038" y="1085850"/>
            <a:ext cx="711200" cy="2800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1955800" y="1085850"/>
            <a:ext cx="0" cy="28575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755650" y="4365625"/>
            <a:ext cx="2376488" cy="2070100"/>
          </a:xfrm>
          <a:prstGeom prst="pentagon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113463" y="56070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ABCDE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6134100" y="3038475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TB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086475" y="45831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TAB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6072188" y="50879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TDC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126163" y="2451100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TD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6164263" y="1887538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52425" y="489426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1606550" y="40227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097213" y="5021263"/>
            <a:ext cx="322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2466975" y="63754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892175" y="62880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6654800" y="3276600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>
            <a:off x="6637338" y="2133600"/>
            <a:ext cx="35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6667500" y="2663825"/>
            <a:ext cx="35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6783388" y="5326063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6759575" y="4808538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>
            <a:off x="7265988" y="5868988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973888" y="1862138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侧垂线</a:t>
            </a:r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736600" y="1041400"/>
            <a:ext cx="2425700" cy="2882900"/>
          </a:xfrm>
          <a:custGeom>
            <a:avLst/>
            <a:gdLst>
              <a:gd name="T0" fmla="*/ 0 w 1528"/>
              <a:gd name="T1" fmla="*/ 2882900 h 1816"/>
              <a:gd name="T2" fmla="*/ 2425700 w 1528"/>
              <a:gd name="T3" fmla="*/ 2882900 h 1816"/>
              <a:gd name="T4" fmla="*/ 1206500 w 1528"/>
              <a:gd name="T5" fmla="*/ 0 h 1816"/>
              <a:gd name="T6" fmla="*/ 0 w 1528"/>
              <a:gd name="T7" fmla="*/ 2882900 h 1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1816">
                <a:moveTo>
                  <a:pt x="0" y="1816"/>
                </a:moveTo>
                <a:lnTo>
                  <a:pt x="1528" y="1816"/>
                </a:lnTo>
                <a:lnTo>
                  <a:pt x="760" y="0"/>
                </a:lnTo>
                <a:lnTo>
                  <a:pt x="0" y="1816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755650" y="5157788"/>
            <a:ext cx="1165225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 flipV="1">
            <a:off x="1200150" y="5491163"/>
            <a:ext cx="733425" cy="962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33575" y="4365625"/>
            <a:ext cx="0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 flipH="1">
            <a:off x="1908175" y="5157788"/>
            <a:ext cx="1223963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 flipH="1" flipV="1">
            <a:off x="1908175" y="5478463"/>
            <a:ext cx="741363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Text Box 50"/>
          <p:cNvSpPr txBox="1">
            <a:spLocks noChangeArrowheads="1"/>
          </p:cNvSpPr>
          <p:nvPr/>
        </p:nvSpPr>
        <p:spPr bwMode="auto">
          <a:xfrm>
            <a:off x="1839913" y="50387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2278972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647700" y="3841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flipV="1">
            <a:off x="4851400" y="1035050"/>
            <a:ext cx="355600" cy="28892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 flipV="1">
            <a:off x="1250950" y="1060450"/>
            <a:ext cx="698500" cy="284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 flipV="1">
            <a:off x="1951038" y="1085850"/>
            <a:ext cx="711200" cy="2800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1955800" y="1085850"/>
            <a:ext cx="0" cy="28575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755650" y="4365625"/>
            <a:ext cx="2376488" cy="2070100"/>
          </a:xfrm>
          <a:prstGeom prst="pentagon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033838" y="3933825"/>
            <a:ext cx="0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933575" y="4352925"/>
            <a:ext cx="20875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4021138" y="4327525"/>
            <a:ext cx="2266950" cy="2265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3132138" y="5157788"/>
            <a:ext cx="17287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4860925" y="3860800"/>
            <a:ext cx="0" cy="12969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2700338" y="6453188"/>
            <a:ext cx="34559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6143625" y="3933825"/>
            <a:ext cx="0" cy="2519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113463" y="56070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ABCDE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6134100" y="3038475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TB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086475" y="45831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TAB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6072188" y="50879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TDC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126163" y="2451100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TD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6164263" y="1887538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52425" y="489426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1606550" y="40227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3097213" y="5021263"/>
            <a:ext cx="322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2466975" y="63754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892175" y="62880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>
            <a:off x="6654800" y="3276600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>
            <a:off x="6637338" y="2133600"/>
            <a:ext cx="35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6667500" y="2663825"/>
            <a:ext cx="35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>
            <a:off x="6783388" y="5326063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6759575" y="4808538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>
            <a:off x="7265988" y="5868988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973888" y="1862138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侧垂线</a:t>
            </a: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6973888" y="2438400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侧平线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6973888" y="3025775"/>
            <a:ext cx="203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一般位置直线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7526338" y="5589588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水平面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7083425" y="4546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侧垂面</a:t>
            </a:r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736600" y="1041400"/>
            <a:ext cx="2425700" cy="2882900"/>
          </a:xfrm>
          <a:custGeom>
            <a:avLst/>
            <a:gdLst>
              <a:gd name="T0" fmla="*/ 0 w 1528"/>
              <a:gd name="T1" fmla="*/ 2882900 h 1816"/>
              <a:gd name="T2" fmla="*/ 2425700 w 1528"/>
              <a:gd name="T3" fmla="*/ 2882900 h 1816"/>
              <a:gd name="T4" fmla="*/ 1206500 w 1528"/>
              <a:gd name="T5" fmla="*/ 0 h 1816"/>
              <a:gd name="T6" fmla="*/ 0 w 1528"/>
              <a:gd name="T7" fmla="*/ 2882900 h 1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1816">
                <a:moveTo>
                  <a:pt x="0" y="1816"/>
                </a:moveTo>
                <a:lnTo>
                  <a:pt x="1528" y="1816"/>
                </a:lnTo>
                <a:lnTo>
                  <a:pt x="760" y="0"/>
                </a:lnTo>
                <a:lnTo>
                  <a:pt x="0" y="1816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>
            <a:off x="755650" y="5157788"/>
            <a:ext cx="1165225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 flipV="1">
            <a:off x="1200150" y="5491163"/>
            <a:ext cx="733425" cy="962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1933575" y="4365625"/>
            <a:ext cx="0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 flipH="1">
            <a:off x="1908175" y="5157788"/>
            <a:ext cx="1223963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 flipH="1" flipV="1">
            <a:off x="1908175" y="5478463"/>
            <a:ext cx="741363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>
            <a:off x="1997075" y="5516563"/>
            <a:ext cx="32226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45"/>
          <p:cNvSpPr>
            <a:spLocks noChangeShapeType="1"/>
          </p:cNvSpPr>
          <p:nvPr/>
        </p:nvSpPr>
        <p:spPr bwMode="auto">
          <a:xfrm flipV="1">
            <a:off x="5207000" y="1065213"/>
            <a:ext cx="0" cy="4464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>
            <a:off x="4013200" y="3908425"/>
            <a:ext cx="21685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47"/>
          <p:cNvSpPr>
            <a:spLocks noChangeShapeType="1"/>
          </p:cNvSpPr>
          <p:nvPr/>
        </p:nvSpPr>
        <p:spPr bwMode="auto">
          <a:xfrm flipV="1">
            <a:off x="4033838" y="1014413"/>
            <a:ext cx="1160462" cy="29067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48"/>
          <p:cNvSpPr>
            <a:spLocks noChangeShapeType="1"/>
          </p:cNvSpPr>
          <p:nvPr/>
        </p:nvSpPr>
        <p:spPr bwMode="auto">
          <a:xfrm flipH="1" flipV="1">
            <a:off x="5194300" y="1014413"/>
            <a:ext cx="962025" cy="29194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49"/>
          <p:cNvSpPr>
            <a:spLocks noChangeShapeType="1"/>
          </p:cNvSpPr>
          <p:nvPr/>
        </p:nvSpPr>
        <p:spPr bwMode="auto">
          <a:xfrm>
            <a:off x="1941513" y="1006475"/>
            <a:ext cx="32781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Text Box 50"/>
          <p:cNvSpPr txBox="1">
            <a:spLocks noChangeArrowheads="1"/>
          </p:cNvSpPr>
          <p:nvPr/>
        </p:nvSpPr>
        <p:spPr bwMode="auto">
          <a:xfrm>
            <a:off x="1839913" y="50387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 t</a:t>
            </a:r>
          </a:p>
        </p:txBody>
      </p:sp>
      <p:sp>
        <p:nvSpPr>
          <p:cNvPr id="69" name="Line 51"/>
          <p:cNvSpPr>
            <a:spLocks noChangeShapeType="1"/>
          </p:cNvSpPr>
          <p:nvPr/>
        </p:nvSpPr>
        <p:spPr bwMode="auto">
          <a:xfrm>
            <a:off x="3182938" y="3921125"/>
            <a:ext cx="9572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Text Box 52"/>
          <p:cNvSpPr txBox="1">
            <a:spLocks noChangeArrowheads="1"/>
          </p:cNvSpPr>
          <p:nvPr/>
        </p:nvSpPr>
        <p:spPr bwMode="auto">
          <a:xfrm>
            <a:off x="5237163" y="7858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628775" y="7651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t′</a:t>
            </a:r>
          </a:p>
        </p:txBody>
      </p:sp>
      <p:sp>
        <p:nvSpPr>
          <p:cNvPr id="72" name="Text Box 54"/>
          <p:cNvSpPr txBox="1">
            <a:spLocks noChangeArrowheads="1"/>
          </p:cNvSpPr>
          <p:nvPr/>
        </p:nvSpPr>
        <p:spPr bwMode="auto">
          <a:xfrm>
            <a:off x="1797050" y="38433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73" name="Text Box 55"/>
          <p:cNvSpPr txBox="1">
            <a:spLocks noChangeArrowheads="1"/>
          </p:cNvSpPr>
          <p:nvPr/>
        </p:nvSpPr>
        <p:spPr bwMode="auto">
          <a:xfrm>
            <a:off x="492125" y="38560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e′</a:t>
            </a:r>
          </a:p>
        </p:txBody>
      </p:sp>
      <p:sp>
        <p:nvSpPr>
          <p:cNvPr id="74" name="Text Box 56"/>
          <p:cNvSpPr txBox="1">
            <a:spLocks noChangeArrowheads="1"/>
          </p:cNvSpPr>
          <p:nvPr/>
        </p:nvSpPr>
        <p:spPr bwMode="auto">
          <a:xfrm>
            <a:off x="3068638" y="38179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75" name="Text Box 57"/>
          <p:cNvSpPr txBox="1">
            <a:spLocks noChangeArrowheads="1"/>
          </p:cNvSpPr>
          <p:nvPr/>
        </p:nvSpPr>
        <p:spPr bwMode="auto">
          <a:xfrm>
            <a:off x="2517775" y="38433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76" name="Text Box 58"/>
          <p:cNvSpPr txBox="1">
            <a:spLocks noChangeArrowheads="1"/>
          </p:cNvSpPr>
          <p:nvPr/>
        </p:nvSpPr>
        <p:spPr bwMode="auto">
          <a:xfrm>
            <a:off x="1027113" y="38560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77" name="Text Box 59"/>
          <p:cNvSpPr txBox="1">
            <a:spLocks noChangeArrowheads="1"/>
          </p:cNvSpPr>
          <p:nvPr/>
        </p:nvSpPr>
        <p:spPr bwMode="auto">
          <a:xfrm>
            <a:off x="3724275" y="38655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78" name="Text Box 60"/>
          <p:cNvSpPr txBox="1">
            <a:spLocks noChangeArrowheads="1"/>
          </p:cNvSpPr>
          <p:nvPr/>
        </p:nvSpPr>
        <p:spPr bwMode="auto">
          <a:xfrm>
            <a:off x="4414838" y="3860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79" name="Text Box 61"/>
          <p:cNvSpPr txBox="1">
            <a:spLocks noChangeArrowheads="1"/>
          </p:cNvSpPr>
          <p:nvPr/>
        </p:nvSpPr>
        <p:spPr bwMode="auto">
          <a:xfrm>
            <a:off x="4800600" y="3860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(c</a:t>
            </a:r>
            <a:r>
              <a:rPr lang="en-US" altLang="zh-CN" sz="2400" i="1">
                <a:solidFill>
                  <a:srgbClr val="FF3300"/>
                </a:solidFill>
              </a:rPr>
              <a:t>〞)</a:t>
            </a:r>
          </a:p>
        </p:txBody>
      </p:sp>
      <p:sp>
        <p:nvSpPr>
          <p:cNvPr id="80" name="Text Box 62"/>
          <p:cNvSpPr txBox="1">
            <a:spLocks noChangeArrowheads="1"/>
          </p:cNvSpPr>
          <p:nvPr/>
        </p:nvSpPr>
        <p:spPr bwMode="auto">
          <a:xfrm>
            <a:off x="6156325" y="38274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(b</a:t>
            </a:r>
            <a:r>
              <a:rPr lang="en-US" altLang="zh-CN" sz="2400" i="1">
                <a:solidFill>
                  <a:srgbClr val="FF3300"/>
                </a:solidFill>
              </a:rPr>
              <a:t>〞)</a:t>
            </a:r>
          </a:p>
        </p:txBody>
      </p: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5851525" y="38481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82" name="Text Box 64"/>
          <p:cNvSpPr txBox="1">
            <a:spLocks noChangeArrowheads="1"/>
          </p:cNvSpPr>
          <p:nvPr/>
        </p:nvSpPr>
        <p:spPr bwMode="auto">
          <a:xfrm>
            <a:off x="7067550" y="5084763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一般位置平面</a:t>
            </a:r>
          </a:p>
        </p:txBody>
      </p:sp>
    </p:spTree>
    <p:extLst>
      <p:ext uri="{BB962C8B-B14F-4D97-AF65-F5344CB8AC3E}">
        <p14:creationId xmlns:p14="http://schemas.microsoft.com/office/powerpoint/2010/main" val="382952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第八章 基本体的投影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平面体的投影</a:t>
            </a:r>
            <a:r>
              <a:rPr lang="zh-CN" altLang="en-US" sz="6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8907" y="942477"/>
            <a:ext cx="116750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下列几何体不是平面体的是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、斜面体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、棱台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、圆台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、长方体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8907" y="942477"/>
            <a:ext cx="11675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8907" y="942477"/>
            <a:ext cx="11675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三棱柱下底面的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柱高为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完成三棱柱的三面投影。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0800000">
            <a:off x="1733550" y="4921250"/>
            <a:ext cx="2247900" cy="11620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1692275" y="3557588"/>
            <a:ext cx="0" cy="135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2836863" y="3538538"/>
            <a:ext cx="0" cy="256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3981450" y="3595688"/>
            <a:ext cx="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1666875" y="3573463"/>
            <a:ext cx="234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7544" y="499458"/>
            <a:ext cx="11675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0800000">
            <a:off x="1733550" y="4921250"/>
            <a:ext cx="2247900" cy="11620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962400" y="1295400"/>
            <a:ext cx="2152650" cy="2305050"/>
            <a:chOff x="1944" y="392"/>
            <a:chExt cx="1356" cy="1452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944" y="392"/>
              <a:ext cx="83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964" y="1844"/>
              <a:ext cx="55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536" y="396"/>
              <a:ext cx="764" cy="1448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1692275" y="3557588"/>
            <a:ext cx="0" cy="135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2836863" y="3538538"/>
            <a:ext cx="0" cy="256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3981450" y="3595688"/>
            <a:ext cx="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692275" y="1301750"/>
            <a:ext cx="2289175" cy="22748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836863" y="1282700"/>
            <a:ext cx="0" cy="2287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1666875" y="3573463"/>
            <a:ext cx="234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3975100" y="4906963"/>
            <a:ext cx="9239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897438" y="3598863"/>
            <a:ext cx="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4424363" y="4424363"/>
            <a:ext cx="2066925" cy="2066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868613" y="6092825"/>
            <a:ext cx="32162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V="1">
            <a:off x="6084888" y="3573463"/>
            <a:ext cx="0" cy="25193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4538663" y="1268413"/>
            <a:ext cx="79375" cy="2363787"/>
            <a:chOff x="2859" y="799"/>
            <a:chExt cx="50" cy="1489"/>
          </a:xfrm>
        </p:grpSpPr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2880" y="815"/>
              <a:ext cx="0" cy="145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>
              <a:off x="2859" y="2243"/>
              <a:ext cx="45" cy="4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2864" y="799"/>
              <a:ext cx="45" cy="4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Text Box 24"/>
          <p:cNvSpPr txBox="1">
            <a:spLocks noChangeArrowheads="1"/>
          </p:cNvSpPr>
          <p:nvPr/>
        </p:nvSpPr>
        <p:spPr bwMode="auto">
          <a:xfrm rot="16200000">
            <a:off x="4140993" y="2348707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</a:rPr>
              <a:t>45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6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42950" y="1066800"/>
            <a:ext cx="2406650" cy="28575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 flipV="1">
            <a:off x="1250950" y="1047750"/>
            <a:ext cx="0" cy="2857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V="1">
            <a:off x="2662238" y="1047750"/>
            <a:ext cx="0" cy="2838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1955800" y="1085850"/>
            <a:ext cx="0" cy="28575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742950" y="2990850"/>
            <a:ext cx="0" cy="933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39750" y="206802"/>
            <a:ext cx="78496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五棱柱的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投影。并分析和填写指定棱线、表面的空间位置。</a:t>
            </a: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755650" y="4365625"/>
            <a:ext cx="2376488" cy="2070100"/>
          </a:xfrm>
          <a:prstGeom prst="pentagon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6227763" y="4862513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ABCDE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6372225" y="16002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732588" y="407352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6732588" y="36385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6300788" y="29686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EE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6300788" y="25368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6351588" y="21050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47625" y="48942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e(e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619250" y="39338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d(d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3059113" y="50847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c(c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2339975" y="6400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b(b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539750" y="6400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a(a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300788" y="36369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227763" y="40735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AA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6711950" y="447992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D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6207125" y="44767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CC</a:t>
            </a:r>
            <a:r>
              <a:rPr lang="en-US" altLang="zh-CN" sz="2400" i="1" baseline="-25000">
                <a:latin typeface="Times New Roman" panose="02020603050405020304" pitchFamily="18" charset="0"/>
              </a:rPr>
              <a:t>1</a:t>
            </a:r>
            <a:endParaRPr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6927850" y="18637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6897688" y="233838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6902450" y="27495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6897688" y="31813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7380288" y="390048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>
            <a:off x="7380288" y="42608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Line 40"/>
          <p:cNvSpPr>
            <a:spLocks noChangeShapeType="1"/>
          </p:cNvSpPr>
          <p:nvPr/>
        </p:nvSpPr>
        <p:spPr bwMode="auto">
          <a:xfrm>
            <a:off x="7380288" y="46926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Line 41"/>
          <p:cNvSpPr>
            <a:spLocks noChangeShapeType="1"/>
          </p:cNvSpPr>
          <p:nvPr/>
        </p:nvSpPr>
        <p:spPr bwMode="auto">
          <a:xfrm>
            <a:off x="7380288" y="512445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Text Box 42"/>
          <p:cNvSpPr txBox="1">
            <a:spLocks noChangeArrowheads="1"/>
          </p:cNvSpPr>
          <p:nvPr/>
        </p:nvSpPr>
        <p:spPr bwMode="auto">
          <a:xfrm>
            <a:off x="7461250" y="16224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铅垂线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7885113" y="3629025"/>
            <a:ext cx="1258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正平面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280</Words>
  <Application>Microsoft Office PowerPoint</Application>
  <PresentationFormat>宽屏</PresentationFormat>
  <Paragraphs>100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等线</vt:lpstr>
      <vt:lpstr>Arial</vt:lpstr>
      <vt:lpstr>굴림</vt:lpstr>
      <vt:lpstr>等线 Light</vt:lpstr>
      <vt:lpstr>Calibri</vt:lpstr>
      <vt:lpstr>微软雅黑</vt:lpstr>
      <vt:lpstr>Impact</vt:lpstr>
      <vt:lpstr>Times New Roman</vt:lpstr>
      <vt:lpstr>HY헤드라인M</vt:lpstr>
      <vt:lpstr>宋体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492</cp:revision>
  <dcterms:created xsi:type="dcterms:W3CDTF">2017-04-05T04:59:00Z</dcterms:created>
  <dcterms:modified xsi:type="dcterms:W3CDTF">2018-08-17T03:10:07Z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