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5"/>
  </p:notesMasterIdLst>
  <p:handoutMasterIdLst>
    <p:handoutMasterId r:id="rId16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93" r:id="rId12"/>
    <p:sldId id="394" r:id="rId13"/>
    <p:sldId id="307" r:id="rId14"/>
  </p:sldIdLst>
  <p:sldSz cx="12192000" cy="6858000"/>
  <p:notesSz cx="6858000" cy="9144000"/>
  <p:embeddedFontLst>
    <p:embeddedFont>
      <p:font typeface="微软雅黑" pitchFamily="34" charset="-122"/>
      <p:regular r:id="rId17"/>
      <p:bold r:id="rId18"/>
    </p:embeddedFont>
    <p:embeddedFont>
      <p:font typeface="等线" pitchFamily="2" charset="-122"/>
      <p:regular r:id="rId19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entury Gothic" pitchFamily="34" charset="0"/>
      <p:regular r:id="rId25"/>
      <p:bold r:id="rId26"/>
      <p:italic r:id="rId27"/>
      <p:boldItalic r:id="rId28"/>
    </p:embeddedFont>
    <p:embeddedFont>
      <p:font typeface="黑体" pitchFamily="49" charset="-122"/>
      <p:regular r:id="rId29"/>
    </p:embeddedFont>
    <p:embeddedFont>
      <p:font typeface="Tahoma" pitchFamily="34" charset="0"/>
      <p:regular r:id="rId30"/>
      <p:bold r:id="rId31"/>
    </p:embeddedFont>
    <p:embeddedFont>
      <p:font typeface="等线 Light" pitchFamily="2" charset="-122"/>
      <p:regular r:id="rId32"/>
    </p:embeddedFont>
    <p:embeddedFont>
      <p:font typeface="굴림" charset="-127"/>
      <p:regular r:id="rId33"/>
    </p:embeddedFont>
    <p:embeddedFont>
      <p:font typeface="Impact" pitchFamily="34" charset="0"/>
      <p:regular r:id="rId34"/>
    </p:embeddedFont>
    <p:embeddedFont>
      <p:font typeface="华文行楷" pitchFamily="2" charset="-122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619" y="-82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4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5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第九章 组合形体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读</a:t>
            </a:r>
            <a:r>
              <a:rPr lang="zh-CN" altLang="en-US" sz="6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图的基本知识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460352" y="460791"/>
            <a:ext cx="2207648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第二节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组合形体视图的读法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1" y="91140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一、读图的基本知识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47943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认清视图中线框、线段的含义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97257" y="1814266"/>
            <a:ext cx="51646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每个封闭的线框，通常都是物体一个表面或孔投影。</a:t>
            </a:r>
          </a:p>
          <a:p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每一条图线则可能是平面或曲面的积聚性投影，也可能是线的投影。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18108" y="1448515"/>
            <a:ext cx="1533525" cy="3429000"/>
            <a:chOff x="2220" y="1134"/>
            <a:chExt cx="966" cy="2160"/>
          </a:xfrm>
        </p:grpSpPr>
        <p:sp>
          <p:nvSpPr>
            <p:cNvPr id="14" name="Line 3"/>
            <p:cNvSpPr>
              <a:spLocks noChangeShapeType="1"/>
            </p:cNvSpPr>
            <p:nvPr/>
          </p:nvSpPr>
          <p:spPr bwMode="auto">
            <a:xfrm>
              <a:off x="2700" y="1134"/>
              <a:ext cx="0" cy="1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2700" y="2376"/>
              <a:ext cx="0" cy="9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2220" y="2820"/>
              <a:ext cx="9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2460" y="2580"/>
              <a:ext cx="474" cy="47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2592" y="2718"/>
              <a:ext cx="198" cy="19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2292" y="2466"/>
              <a:ext cx="816" cy="706"/>
            </a:xfrm>
            <a:prstGeom prst="hexagon">
              <a:avLst>
                <a:gd name="adj" fmla="val 28895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2280" y="2010"/>
              <a:ext cx="828" cy="1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2454" y="1206"/>
              <a:ext cx="480" cy="80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2478" y="2010"/>
              <a:ext cx="426" cy="1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V="1">
              <a:off x="2586" y="1200"/>
              <a:ext cx="0" cy="10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 flipV="1">
              <a:off x="2796" y="1206"/>
              <a:ext cx="0" cy="9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8637208" y="2848690"/>
            <a:ext cx="657225" cy="266700"/>
          </a:xfrm>
          <a:prstGeom prst="rect">
            <a:avLst/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8599108" y="1572341"/>
            <a:ext cx="733425" cy="1247775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665782" y="3563065"/>
            <a:ext cx="647700" cy="1123950"/>
            <a:chOff x="2502" y="2466"/>
            <a:chExt cx="408" cy="708"/>
          </a:xfrm>
        </p:grpSpPr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2502" y="3174"/>
              <a:ext cx="396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>
              <a:off x="2514" y="2466"/>
              <a:ext cx="396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8313357" y="2829641"/>
            <a:ext cx="0" cy="3143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Oval 21"/>
          <p:cNvSpPr>
            <a:spLocks noChangeArrowheads="1"/>
          </p:cNvSpPr>
          <p:nvPr/>
        </p:nvSpPr>
        <p:spPr bwMode="auto">
          <a:xfrm>
            <a:off x="8303833" y="4086941"/>
            <a:ext cx="53975" cy="539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3" name="Oval 22"/>
          <p:cNvSpPr>
            <a:spLocks noChangeArrowheads="1"/>
          </p:cNvSpPr>
          <p:nvPr/>
        </p:nvSpPr>
        <p:spPr bwMode="auto">
          <a:xfrm>
            <a:off x="8608632" y="3763090"/>
            <a:ext cx="742950" cy="723900"/>
          </a:xfrm>
          <a:prstGeom prst="ellipse">
            <a:avLst/>
          </a:prstGeom>
          <a:solidFill>
            <a:srgbClr val="FF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4" name="Oval 23"/>
          <p:cNvSpPr>
            <a:spLocks noChangeArrowheads="1"/>
          </p:cNvSpPr>
          <p:nvPr/>
        </p:nvSpPr>
        <p:spPr bwMode="auto">
          <a:xfrm>
            <a:off x="8818183" y="3972641"/>
            <a:ext cx="314325" cy="314325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8799132" y="1562816"/>
            <a:ext cx="0" cy="1533525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9132507" y="1591391"/>
            <a:ext cx="0" cy="1533525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03412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460352" y="460791"/>
            <a:ext cx="2207648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第二节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组合形体视图的读法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1" y="91140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一、读图的基本知识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47943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把三个视图联系起来看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97257" y="1814266"/>
            <a:ext cx="5164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按三等关系读图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013279" y="2380153"/>
            <a:ext cx="2744787" cy="2565400"/>
            <a:chOff x="782" y="1423"/>
            <a:chExt cx="1729" cy="1616"/>
          </a:xfrm>
        </p:grpSpPr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1859" y="1423"/>
              <a:ext cx="652" cy="680"/>
            </a:xfrm>
            <a:custGeom>
              <a:avLst/>
              <a:gdLst>
                <a:gd name="T0" fmla="*/ 0 w 652"/>
                <a:gd name="T1" fmla="*/ 0 h 680"/>
                <a:gd name="T2" fmla="*/ 0 w 652"/>
                <a:gd name="T3" fmla="*/ 680 h 680"/>
                <a:gd name="T4" fmla="*/ 652 w 652"/>
                <a:gd name="T5" fmla="*/ 680 h 680"/>
                <a:gd name="T6" fmla="*/ 652 w 652"/>
                <a:gd name="T7" fmla="*/ 454 h 680"/>
                <a:gd name="T8" fmla="*/ 256 w 652"/>
                <a:gd name="T9" fmla="*/ 454 h 680"/>
                <a:gd name="T10" fmla="*/ 0 w 652"/>
                <a:gd name="T11" fmla="*/ 0 h 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2"/>
                <a:gd name="T19" fmla="*/ 0 h 680"/>
                <a:gd name="T20" fmla="*/ 652 w 652"/>
                <a:gd name="T21" fmla="*/ 680 h 6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2" h="680">
                  <a:moveTo>
                    <a:pt x="0" y="0"/>
                  </a:moveTo>
                  <a:lnTo>
                    <a:pt x="0" y="680"/>
                  </a:lnTo>
                  <a:lnTo>
                    <a:pt x="652" y="680"/>
                  </a:lnTo>
                  <a:lnTo>
                    <a:pt x="652" y="454"/>
                  </a:lnTo>
                  <a:lnTo>
                    <a:pt x="256" y="4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>
              <a:off x="1859" y="1678"/>
              <a:ext cx="1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 rot="-5400000">
              <a:off x="2200" y="1990"/>
              <a:ext cx="2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782" y="1423"/>
              <a:ext cx="822" cy="680"/>
            </a:xfrm>
            <a:custGeom>
              <a:avLst/>
              <a:gdLst>
                <a:gd name="T0" fmla="*/ 227 w 822"/>
                <a:gd name="T1" fmla="*/ 255 h 680"/>
                <a:gd name="T2" fmla="*/ 227 w 822"/>
                <a:gd name="T3" fmla="*/ 0 h 680"/>
                <a:gd name="T4" fmla="*/ 0 w 822"/>
                <a:gd name="T5" fmla="*/ 0 h 680"/>
                <a:gd name="T6" fmla="*/ 0 w 822"/>
                <a:gd name="T7" fmla="*/ 680 h 680"/>
                <a:gd name="T8" fmla="*/ 822 w 822"/>
                <a:gd name="T9" fmla="*/ 680 h 680"/>
                <a:gd name="T10" fmla="*/ 822 w 822"/>
                <a:gd name="T11" fmla="*/ 0 h 680"/>
                <a:gd name="T12" fmla="*/ 539 w 822"/>
                <a:gd name="T13" fmla="*/ 0 h 680"/>
                <a:gd name="T14" fmla="*/ 539 w 822"/>
                <a:gd name="T15" fmla="*/ 255 h 680"/>
                <a:gd name="T16" fmla="*/ 227 w 822"/>
                <a:gd name="T17" fmla="*/ 255 h 6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2"/>
                <a:gd name="T28" fmla="*/ 0 h 680"/>
                <a:gd name="T29" fmla="*/ 822 w 822"/>
                <a:gd name="T30" fmla="*/ 680 h 6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2" h="680">
                  <a:moveTo>
                    <a:pt x="227" y="255"/>
                  </a:moveTo>
                  <a:lnTo>
                    <a:pt x="227" y="0"/>
                  </a:lnTo>
                  <a:lnTo>
                    <a:pt x="0" y="0"/>
                  </a:lnTo>
                  <a:lnTo>
                    <a:pt x="0" y="680"/>
                  </a:lnTo>
                  <a:lnTo>
                    <a:pt x="822" y="680"/>
                  </a:lnTo>
                  <a:lnTo>
                    <a:pt x="822" y="0"/>
                  </a:lnTo>
                  <a:lnTo>
                    <a:pt x="539" y="0"/>
                  </a:lnTo>
                  <a:lnTo>
                    <a:pt x="539" y="255"/>
                  </a:lnTo>
                  <a:lnTo>
                    <a:pt x="227" y="255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14"/>
            <p:cNvSpPr>
              <a:spLocks noChangeShapeType="1"/>
            </p:cNvSpPr>
            <p:nvPr/>
          </p:nvSpPr>
          <p:spPr bwMode="auto">
            <a:xfrm>
              <a:off x="782" y="1877"/>
              <a:ext cx="8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>
              <a:off x="1009" y="1877"/>
              <a:ext cx="0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17"/>
            <p:cNvSpPr>
              <a:spLocks noChangeShapeType="1"/>
            </p:cNvSpPr>
            <p:nvPr/>
          </p:nvSpPr>
          <p:spPr bwMode="auto">
            <a:xfrm>
              <a:off x="1321" y="1877"/>
              <a:ext cx="0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28"/>
            <p:cNvSpPr>
              <a:spLocks/>
            </p:cNvSpPr>
            <p:nvPr/>
          </p:nvSpPr>
          <p:spPr bwMode="auto">
            <a:xfrm>
              <a:off x="782" y="2387"/>
              <a:ext cx="822" cy="652"/>
            </a:xfrm>
            <a:custGeom>
              <a:avLst/>
              <a:gdLst>
                <a:gd name="T0" fmla="*/ 822 w 822"/>
                <a:gd name="T1" fmla="*/ 652 h 652"/>
                <a:gd name="T2" fmla="*/ 822 w 822"/>
                <a:gd name="T3" fmla="*/ 0 h 652"/>
                <a:gd name="T4" fmla="*/ 0 w 822"/>
                <a:gd name="T5" fmla="*/ 0 h 652"/>
                <a:gd name="T6" fmla="*/ 0 w 822"/>
                <a:gd name="T7" fmla="*/ 652 h 652"/>
                <a:gd name="T8" fmla="*/ 227 w 822"/>
                <a:gd name="T9" fmla="*/ 652 h 652"/>
                <a:gd name="T10" fmla="*/ 227 w 822"/>
                <a:gd name="T11" fmla="*/ 453 h 652"/>
                <a:gd name="T12" fmla="*/ 539 w 822"/>
                <a:gd name="T13" fmla="*/ 453 h 652"/>
                <a:gd name="T14" fmla="*/ 539 w 822"/>
                <a:gd name="T15" fmla="*/ 652 h 652"/>
                <a:gd name="T16" fmla="*/ 822 w 822"/>
                <a:gd name="T17" fmla="*/ 652 h 6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2"/>
                <a:gd name="T28" fmla="*/ 0 h 652"/>
                <a:gd name="T29" fmla="*/ 822 w 822"/>
                <a:gd name="T30" fmla="*/ 652 h 6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2" h="652">
                  <a:moveTo>
                    <a:pt x="822" y="652"/>
                  </a:moveTo>
                  <a:lnTo>
                    <a:pt x="822" y="0"/>
                  </a:lnTo>
                  <a:lnTo>
                    <a:pt x="0" y="0"/>
                  </a:lnTo>
                  <a:lnTo>
                    <a:pt x="0" y="652"/>
                  </a:lnTo>
                  <a:lnTo>
                    <a:pt x="227" y="652"/>
                  </a:lnTo>
                  <a:lnTo>
                    <a:pt x="227" y="453"/>
                  </a:lnTo>
                  <a:lnTo>
                    <a:pt x="539" y="453"/>
                  </a:lnTo>
                  <a:lnTo>
                    <a:pt x="539" y="652"/>
                  </a:lnTo>
                  <a:lnTo>
                    <a:pt x="822" y="652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29"/>
            <p:cNvSpPr>
              <a:spLocks noChangeShapeType="1"/>
            </p:cNvSpPr>
            <p:nvPr/>
          </p:nvSpPr>
          <p:spPr bwMode="auto">
            <a:xfrm>
              <a:off x="782" y="2642"/>
              <a:ext cx="8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31"/>
            <p:cNvSpPr>
              <a:spLocks/>
            </p:cNvSpPr>
            <p:nvPr/>
          </p:nvSpPr>
          <p:spPr bwMode="auto">
            <a:xfrm>
              <a:off x="1009" y="2387"/>
              <a:ext cx="312" cy="142"/>
            </a:xfrm>
            <a:custGeom>
              <a:avLst/>
              <a:gdLst>
                <a:gd name="T0" fmla="*/ 312 w 312"/>
                <a:gd name="T1" fmla="*/ 0 h 142"/>
                <a:gd name="T2" fmla="*/ 312 w 312"/>
                <a:gd name="T3" fmla="*/ 142 h 142"/>
                <a:gd name="T4" fmla="*/ 0 w 312"/>
                <a:gd name="T5" fmla="*/ 142 h 142"/>
                <a:gd name="T6" fmla="*/ 0 w 312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"/>
                <a:gd name="T13" fmla="*/ 0 h 142"/>
                <a:gd name="T14" fmla="*/ 312 w 312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" h="142">
                  <a:moveTo>
                    <a:pt x="312" y="0"/>
                  </a:moveTo>
                  <a:lnTo>
                    <a:pt x="312" y="142"/>
                  </a:lnTo>
                  <a:lnTo>
                    <a:pt x="0" y="142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678565" y="4496291"/>
            <a:ext cx="1581150" cy="1844675"/>
            <a:chOff x="1689" y="2642"/>
            <a:chExt cx="996" cy="1162"/>
          </a:xfrm>
        </p:grpSpPr>
        <p:sp>
          <p:nvSpPr>
            <p:cNvPr id="49" name="Freeform 33"/>
            <p:cNvSpPr>
              <a:spLocks/>
            </p:cNvSpPr>
            <p:nvPr/>
          </p:nvSpPr>
          <p:spPr bwMode="auto">
            <a:xfrm>
              <a:off x="1689" y="2642"/>
              <a:ext cx="996" cy="1152"/>
            </a:xfrm>
            <a:custGeom>
              <a:avLst/>
              <a:gdLst>
                <a:gd name="T0" fmla="*/ 0 w 996"/>
                <a:gd name="T1" fmla="*/ 312 h 1152"/>
                <a:gd name="T2" fmla="*/ 0 w 996"/>
                <a:gd name="T3" fmla="*/ 907 h 1152"/>
                <a:gd name="T4" fmla="*/ 426 w 996"/>
                <a:gd name="T5" fmla="*/ 1152 h 1152"/>
                <a:gd name="T6" fmla="*/ 996 w 996"/>
                <a:gd name="T7" fmla="*/ 822 h 1152"/>
                <a:gd name="T8" fmla="*/ 981 w 996"/>
                <a:gd name="T9" fmla="*/ 635 h 1152"/>
                <a:gd name="T10" fmla="*/ 681 w 996"/>
                <a:gd name="T11" fmla="*/ 482 h 1152"/>
                <a:gd name="T12" fmla="*/ 567 w 996"/>
                <a:gd name="T13" fmla="*/ 0 h 1152"/>
                <a:gd name="T14" fmla="*/ 0 w 996"/>
                <a:gd name="T15" fmla="*/ 312 h 1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6"/>
                <a:gd name="T25" fmla="*/ 0 h 1152"/>
                <a:gd name="T26" fmla="*/ 996 w 996"/>
                <a:gd name="T27" fmla="*/ 1152 h 11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6" h="1152">
                  <a:moveTo>
                    <a:pt x="0" y="312"/>
                  </a:moveTo>
                  <a:lnTo>
                    <a:pt x="0" y="907"/>
                  </a:lnTo>
                  <a:lnTo>
                    <a:pt x="426" y="1152"/>
                  </a:lnTo>
                  <a:lnTo>
                    <a:pt x="996" y="822"/>
                  </a:lnTo>
                  <a:lnTo>
                    <a:pt x="981" y="635"/>
                  </a:lnTo>
                  <a:lnTo>
                    <a:pt x="681" y="482"/>
                  </a:lnTo>
                  <a:lnTo>
                    <a:pt x="567" y="0"/>
                  </a:lnTo>
                  <a:lnTo>
                    <a:pt x="0" y="312"/>
                  </a:lnTo>
                  <a:close/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34"/>
            <p:cNvSpPr>
              <a:spLocks noChangeShapeType="1"/>
            </p:cNvSpPr>
            <p:nvPr/>
          </p:nvSpPr>
          <p:spPr bwMode="auto">
            <a:xfrm flipV="1">
              <a:off x="1803" y="3109"/>
              <a:ext cx="567" cy="32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35"/>
            <p:cNvSpPr>
              <a:spLocks noChangeShapeType="1"/>
            </p:cNvSpPr>
            <p:nvPr/>
          </p:nvSpPr>
          <p:spPr bwMode="auto">
            <a:xfrm flipV="1">
              <a:off x="2115" y="3294"/>
              <a:ext cx="567" cy="32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Line 36"/>
            <p:cNvSpPr>
              <a:spLocks noChangeShapeType="1"/>
            </p:cNvSpPr>
            <p:nvPr/>
          </p:nvSpPr>
          <p:spPr bwMode="auto">
            <a:xfrm>
              <a:off x="2115" y="3606"/>
              <a:ext cx="0" cy="19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Line 37"/>
            <p:cNvSpPr>
              <a:spLocks noChangeShapeType="1"/>
            </p:cNvSpPr>
            <p:nvPr/>
          </p:nvSpPr>
          <p:spPr bwMode="auto">
            <a:xfrm flipH="1" flipV="1">
              <a:off x="1803" y="3426"/>
              <a:ext cx="312" cy="1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38"/>
            <p:cNvSpPr>
              <a:spLocks noChangeShapeType="1"/>
            </p:cNvSpPr>
            <p:nvPr/>
          </p:nvSpPr>
          <p:spPr bwMode="auto">
            <a:xfrm>
              <a:off x="1689" y="2954"/>
              <a:ext cx="114" cy="48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4489778" y="5575790"/>
            <a:ext cx="493712" cy="630238"/>
            <a:chOff x="1293" y="3747"/>
            <a:chExt cx="311" cy="397"/>
          </a:xfrm>
        </p:grpSpPr>
        <p:sp>
          <p:nvSpPr>
            <p:cNvPr id="56" name="Line 68"/>
            <p:cNvSpPr>
              <a:spLocks noChangeShapeType="1"/>
            </p:cNvSpPr>
            <p:nvPr/>
          </p:nvSpPr>
          <p:spPr bwMode="auto">
            <a:xfrm flipV="1">
              <a:off x="1406" y="3804"/>
              <a:ext cx="198" cy="11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Line 69"/>
            <p:cNvSpPr>
              <a:spLocks noChangeShapeType="1"/>
            </p:cNvSpPr>
            <p:nvPr/>
          </p:nvSpPr>
          <p:spPr bwMode="auto">
            <a:xfrm flipV="1">
              <a:off x="1434" y="4003"/>
              <a:ext cx="170" cy="8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1293" y="3747"/>
              <a:ext cx="311" cy="397"/>
              <a:chOff x="2200" y="3322"/>
              <a:chExt cx="311" cy="397"/>
            </a:xfrm>
          </p:grpSpPr>
          <p:sp>
            <p:nvSpPr>
              <p:cNvPr id="59" name="Line 41"/>
              <p:cNvSpPr>
                <a:spLocks noChangeShapeType="1"/>
              </p:cNvSpPr>
              <p:nvPr/>
            </p:nvSpPr>
            <p:spPr bwMode="auto">
              <a:xfrm flipH="1" flipV="1">
                <a:off x="2398" y="3342"/>
                <a:ext cx="113" cy="65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Line 43"/>
              <p:cNvSpPr>
                <a:spLocks noChangeShapeType="1"/>
              </p:cNvSpPr>
              <p:nvPr/>
            </p:nvSpPr>
            <p:spPr bwMode="auto">
              <a:xfrm flipH="1">
                <a:off x="2200" y="3322"/>
                <a:ext cx="199" cy="115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Line 45"/>
              <p:cNvSpPr>
                <a:spLocks noChangeShapeType="1"/>
              </p:cNvSpPr>
              <p:nvPr/>
            </p:nvSpPr>
            <p:spPr bwMode="auto">
              <a:xfrm>
                <a:off x="2511" y="3379"/>
                <a:ext cx="0" cy="198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Line 46"/>
              <p:cNvSpPr>
                <a:spLocks noChangeShapeType="1"/>
              </p:cNvSpPr>
              <p:nvPr/>
            </p:nvSpPr>
            <p:spPr bwMode="auto">
              <a:xfrm>
                <a:off x="2313" y="3521"/>
                <a:ext cx="0" cy="198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Line 47"/>
              <p:cNvSpPr>
                <a:spLocks noChangeShapeType="1"/>
              </p:cNvSpPr>
              <p:nvPr/>
            </p:nvSpPr>
            <p:spPr bwMode="auto">
              <a:xfrm>
                <a:off x="2398" y="3322"/>
                <a:ext cx="0" cy="198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Line 48"/>
              <p:cNvSpPr>
                <a:spLocks noChangeShapeType="1"/>
              </p:cNvSpPr>
              <p:nvPr/>
            </p:nvSpPr>
            <p:spPr bwMode="auto">
              <a:xfrm flipH="1">
                <a:off x="2313" y="3492"/>
                <a:ext cx="29" cy="17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Line 49"/>
              <p:cNvSpPr>
                <a:spLocks noChangeShapeType="1"/>
              </p:cNvSpPr>
              <p:nvPr/>
            </p:nvSpPr>
            <p:spPr bwMode="auto">
              <a:xfrm flipH="1" flipV="1">
                <a:off x="2200" y="3436"/>
                <a:ext cx="113" cy="65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Line 51"/>
              <p:cNvSpPr>
                <a:spLocks noChangeShapeType="1"/>
              </p:cNvSpPr>
              <p:nvPr/>
            </p:nvSpPr>
            <p:spPr bwMode="auto">
              <a:xfrm flipH="1" flipV="1">
                <a:off x="2398" y="3492"/>
                <a:ext cx="113" cy="65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Line 52"/>
              <p:cNvSpPr>
                <a:spLocks noChangeShapeType="1"/>
              </p:cNvSpPr>
              <p:nvPr/>
            </p:nvSpPr>
            <p:spPr bwMode="auto">
              <a:xfrm flipH="1">
                <a:off x="2285" y="3492"/>
                <a:ext cx="114" cy="6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3948440" y="4675679"/>
            <a:ext cx="450850" cy="630237"/>
            <a:chOff x="952" y="3180"/>
            <a:chExt cx="284" cy="397"/>
          </a:xfrm>
        </p:grpSpPr>
        <p:sp>
          <p:nvSpPr>
            <p:cNvPr id="69" name="Line 66"/>
            <p:cNvSpPr>
              <a:spLocks noChangeShapeType="1"/>
            </p:cNvSpPr>
            <p:nvPr/>
          </p:nvSpPr>
          <p:spPr bwMode="auto">
            <a:xfrm flipV="1">
              <a:off x="952" y="3181"/>
              <a:ext cx="199" cy="11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" name="Group 61"/>
            <p:cNvGrpSpPr>
              <a:grpSpLocks/>
            </p:cNvGrpSpPr>
            <p:nvPr/>
          </p:nvGrpSpPr>
          <p:grpSpPr bwMode="auto">
            <a:xfrm>
              <a:off x="952" y="3180"/>
              <a:ext cx="284" cy="397"/>
              <a:chOff x="952" y="3351"/>
              <a:chExt cx="284" cy="397"/>
            </a:xfrm>
          </p:grpSpPr>
          <p:sp>
            <p:nvSpPr>
              <p:cNvPr id="71" name="Line 50"/>
              <p:cNvSpPr>
                <a:spLocks noChangeShapeType="1"/>
              </p:cNvSpPr>
              <p:nvPr/>
            </p:nvSpPr>
            <p:spPr bwMode="auto">
              <a:xfrm>
                <a:off x="1151" y="3351"/>
                <a:ext cx="0" cy="227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Line 55"/>
              <p:cNvSpPr>
                <a:spLocks noChangeShapeType="1"/>
              </p:cNvSpPr>
              <p:nvPr/>
            </p:nvSpPr>
            <p:spPr bwMode="auto">
              <a:xfrm>
                <a:off x="952" y="3465"/>
                <a:ext cx="67" cy="283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Line 56"/>
              <p:cNvSpPr>
                <a:spLocks noChangeShapeType="1"/>
              </p:cNvSpPr>
              <p:nvPr/>
            </p:nvSpPr>
            <p:spPr bwMode="auto">
              <a:xfrm>
                <a:off x="1151" y="3351"/>
                <a:ext cx="67" cy="283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Line 57"/>
              <p:cNvSpPr>
                <a:spLocks noChangeShapeType="1"/>
              </p:cNvSpPr>
              <p:nvPr/>
            </p:nvSpPr>
            <p:spPr bwMode="auto">
              <a:xfrm flipV="1">
                <a:off x="1009" y="3617"/>
                <a:ext cx="227" cy="131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Line 58"/>
              <p:cNvSpPr>
                <a:spLocks noChangeShapeType="1"/>
              </p:cNvSpPr>
              <p:nvPr/>
            </p:nvSpPr>
            <p:spPr bwMode="auto">
              <a:xfrm flipH="1" flipV="1">
                <a:off x="1123" y="3550"/>
                <a:ext cx="85" cy="85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" name="Line 59"/>
              <p:cNvSpPr>
                <a:spLocks noChangeShapeType="1"/>
              </p:cNvSpPr>
              <p:nvPr/>
            </p:nvSpPr>
            <p:spPr bwMode="auto">
              <a:xfrm flipV="1">
                <a:off x="981" y="3566"/>
                <a:ext cx="170" cy="98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5837566" y="2380153"/>
            <a:ext cx="3014663" cy="2500312"/>
            <a:chOff x="2625" y="1451"/>
            <a:chExt cx="1899" cy="1575"/>
          </a:xfrm>
        </p:grpSpPr>
        <p:sp>
          <p:nvSpPr>
            <p:cNvPr id="79" name="Arc 72"/>
            <p:cNvSpPr>
              <a:spLocks/>
            </p:cNvSpPr>
            <p:nvPr/>
          </p:nvSpPr>
          <p:spPr bwMode="auto">
            <a:xfrm>
              <a:off x="2964" y="2827"/>
              <a:ext cx="370" cy="199"/>
            </a:xfrm>
            <a:custGeom>
              <a:avLst/>
              <a:gdLst>
                <a:gd name="T0" fmla="*/ 0 w 43200"/>
                <a:gd name="T1" fmla="*/ 199 h 23180"/>
                <a:gd name="T2" fmla="*/ 370 w 43200"/>
                <a:gd name="T3" fmla="*/ 185 h 23180"/>
                <a:gd name="T4" fmla="*/ 185 w 43200"/>
                <a:gd name="T5" fmla="*/ 185 h 2318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180"/>
                <a:gd name="T11" fmla="*/ 43200 w 43200"/>
                <a:gd name="T12" fmla="*/ 23180 h 23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180" fill="none" extrusionOk="0">
                  <a:moveTo>
                    <a:pt x="57" y="23180"/>
                  </a:moveTo>
                  <a:cubicBezTo>
                    <a:pt x="19" y="22654"/>
                    <a:pt x="0" y="221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3180" stroke="0" extrusionOk="0">
                  <a:moveTo>
                    <a:pt x="57" y="23180"/>
                  </a:moveTo>
                  <a:cubicBezTo>
                    <a:pt x="19" y="22654"/>
                    <a:pt x="0" y="221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2625" y="1451"/>
              <a:ext cx="1020" cy="652"/>
            </a:xfrm>
            <a:custGeom>
              <a:avLst/>
              <a:gdLst>
                <a:gd name="T0" fmla="*/ 1020 w 1020"/>
                <a:gd name="T1" fmla="*/ 0 h 652"/>
                <a:gd name="T2" fmla="*/ 1020 w 1020"/>
                <a:gd name="T3" fmla="*/ 652 h 652"/>
                <a:gd name="T4" fmla="*/ 0 w 1020"/>
                <a:gd name="T5" fmla="*/ 652 h 652"/>
                <a:gd name="T6" fmla="*/ 0 w 1020"/>
                <a:gd name="T7" fmla="*/ 0 h 652"/>
                <a:gd name="T8" fmla="*/ 340 w 1020"/>
                <a:gd name="T9" fmla="*/ 0 h 652"/>
                <a:gd name="T10" fmla="*/ 340 w 1020"/>
                <a:gd name="T11" fmla="*/ 227 h 652"/>
                <a:gd name="T12" fmla="*/ 709 w 1020"/>
                <a:gd name="T13" fmla="*/ 227 h 652"/>
                <a:gd name="T14" fmla="*/ 709 w 1020"/>
                <a:gd name="T15" fmla="*/ 0 h 652"/>
                <a:gd name="T16" fmla="*/ 1020 w 1020"/>
                <a:gd name="T17" fmla="*/ 0 h 6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0"/>
                <a:gd name="T28" fmla="*/ 0 h 652"/>
                <a:gd name="T29" fmla="*/ 1020 w 1020"/>
                <a:gd name="T30" fmla="*/ 652 h 6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0" h="652">
                  <a:moveTo>
                    <a:pt x="1020" y="0"/>
                  </a:moveTo>
                  <a:lnTo>
                    <a:pt x="1020" y="652"/>
                  </a:lnTo>
                  <a:lnTo>
                    <a:pt x="0" y="652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227"/>
                  </a:lnTo>
                  <a:lnTo>
                    <a:pt x="709" y="227"/>
                  </a:lnTo>
                  <a:lnTo>
                    <a:pt x="709" y="0"/>
                  </a:lnTo>
                  <a:lnTo>
                    <a:pt x="1020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79"/>
            <p:cNvSpPr>
              <a:spLocks noChangeShapeType="1"/>
            </p:cNvSpPr>
            <p:nvPr/>
          </p:nvSpPr>
          <p:spPr bwMode="auto">
            <a:xfrm>
              <a:off x="2965" y="1877"/>
              <a:ext cx="0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auto">
            <a:xfrm>
              <a:off x="3334" y="1877"/>
              <a:ext cx="0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81"/>
            <p:cNvSpPr>
              <a:spLocks noChangeShapeType="1"/>
            </p:cNvSpPr>
            <p:nvPr/>
          </p:nvSpPr>
          <p:spPr bwMode="auto">
            <a:xfrm>
              <a:off x="2625" y="1877"/>
              <a:ext cx="10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auto">
            <a:xfrm>
              <a:off x="2965" y="2387"/>
              <a:ext cx="0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auto">
            <a:xfrm>
              <a:off x="3334" y="2387"/>
              <a:ext cx="0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2625" y="2387"/>
              <a:ext cx="1020" cy="623"/>
            </a:xfrm>
            <a:custGeom>
              <a:avLst/>
              <a:gdLst>
                <a:gd name="T0" fmla="*/ 340 w 1020"/>
                <a:gd name="T1" fmla="*/ 623 h 623"/>
                <a:gd name="T2" fmla="*/ 0 w 1020"/>
                <a:gd name="T3" fmla="*/ 623 h 623"/>
                <a:gd name="T4" fmla="*/ 0 w 1020"/>
                <a:gd name="T5" fmla="*/ 0 h 623"/>
                <a:gd name="T6" fmla="*/ 1020 w 1020"/>
                <a:gd name="T7" fmla="*/ 0 h 623"/>
                <a:gd name="T8" fmla="*/ 1020 w 1020"/>
                <a:gd name="T9" fmla="*/ 623 h 623"/>
                <a:gd name="T10" fmla="*/ 709 w 1020"/>
                <a:gd name="T11" fmla="*/ 623 h 6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0"/>
                <a:gd name="T19" fmla="*/ 0 h 623"/>
                <a:gd name="T20" fmla="*/ 1020 w 1020"/>
                <a:gd name="T21" fmla="*/ 623 h 6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0" h="623">
                  <a:moveTo>
                    <a:pt x="340" y="623"/>
                  </a:moveTo>
                  <a:lnTo>
                    <a:pt x="0" y="623"/>
                  </a:lnTo>
                  <a:lnTo>
                    <a:pt x="0" y="0"/>
                  </a:lnTo>
                  <a:lnTo>
                    <a:pt x="1020" y="0"/>
                  </a:lnTo>
                  <a:lnTo>
                    <a:pt x="1020" y="623"/>
                  </a:lnTo>
                  <a:lnTo>
                    <a:pt x="709" y="623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>
              <a:off x="2625" y="2614"/>
              <a:ext cx="10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94"/>
            <p:cNvSpPr>
              <a:spLocks/>
            </p:cNvSpPr>
            <p:nvPr/>
          </p:nvSpPr>
          <p:spPr bwMode="auto">
            <a:xfrm>
              <a:off x="3901" y="1451"/>
              <a:ext cx="623" cy="652"/>
            </a:xfrm>
            <a:custGeom>
              <a:avLst/>
              <a:gdLst>
                <a:gd name="T0" fmla="*/ 0 w 623"/>
                <a:gd name="T1" fmla="*/ 0 h 652"/>
                <a:gd name="T2" fmla="*/ 0 w 623"/>
                <a:gd name="T3" fmla="*/ 652 h 652"/>
                <a:gd name="T4" fmla="*/ 623 w 623"/>
                <a:gd name="T5" fmla="*/ 652 h 652"/>
                <a:gd name="T6" fmla="*/ 623 w 623"/>
                <a:gd name="T7" fmla="*/ 426 h 652"/>
                <a:gd name="T8" fmla="*/ 226 w 623"/>
                <a:gd name="T9" fmla="*/ 426 h 652"/>
                <a:gd name="T10" fmla="*/ 226 w 623"/>
                <a:gd name="T11" fmla="*/ 0 h 652"/>
                <a:gd name="T12" fmla="*/ 0 w 623"/>
                <a:gd name="T13" fmla="*/ 0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3"/>
                <a:gd name="T22" fmla="*/ 0 h 652"/>
                <a:gd name="T23" fmla="*/ 623 w 623"/>
                <a:gd name="T24" fmla="*/ 652 h 6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3" h="652">
                  <a:moveTo>
                    <a:pt x="0" y="0"/>
                  </a:moveTo>
                  <a:lnTo>
                    <a:pt x="0" y="652"/>
                  </a:lnTo>
                  <a:lnTo>
                    <a:pt x="623" y="652"/>
                  </a:lnTo>
                  <a:lnTo>
                    <a:pt x="623" y="426"/>
                  </a:lnTo>
                  <a:lnTo>
                    <a:pt x="226" y="426"/>
                  </a:lnTo>
                  <a:lnTo>
                    <a:pt x="22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Line 95"/>
            <p:cNvSpPr>
              <a:spLocks noChangeShapeType="1"/>
            </p:cNvSpPr>
            <p:nvPr/>
          </p:nvSpPr>
          <p:spPr bwMode="auto">
            <a:xfrm>
              <a:off x="3901" y="1678"/>
              <a:ext cx="2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Line 96"/>
            <p:cNvSpPr>
              <a:spLocks noChangeShapeType="1"/>
            </p:cNvSpPr>
            <p:nvPr/>
          </p:nvSpPr>
          <p:spPr bwMode="auto">
            <a:xfrm rot="-5400000">
              <a:off x="4241" y="1990"/>
              <a:ext cx="2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Group 116"/>
          <p:cNvGrpSpPr>
            <a:grpSpLocks/>
          </p:cNvGrpSpPr>
          <p:nvPr/>
        </p:nvGrpSpPr>
        <p:grpSpPr bwMode="auto">
          <a:xfrm>
            <a:off x="7591754" y="4275628"/>
            <a:ext cx="1576387" cy="1839912"/>
            <a:chOff x="3730" y="2645"/>
            <a:chExt cx="993" cy="1159"/>
          </a:xfrm>
        </p:grpSpPr>
        <p:sp>
          <p:nvSpPr>
            <p:cNvPr id="92" name="Freeform 98"/>
            <p:cNvSpPr>
              <a:spLocks/>
            </p:cNvSpPr>
            <p:nvPr/>
          </p:nvSpPr>
          <p:spPr bwMode="auto">
            <a:xfrm>
              <a:off x="3730" y="2645"/>
              <a:ext cx="993" cy="1154"/>
            </a:xfrm>
            <a:custGeom>
              <a:avLst/>
              <a:gdLst>
                <a:gd name="T0" fmla="*/ 0 w 993"/>
                <a:gd name="T1" fmla="*/ 309 h 1154"/>
                <a:gd name="T2" fmla="*/ 0 w 993"/>
                <a:gd name="T3" fmla="*/ 876 h 1154"/>
                <a:gd name="T4" fmla="*/ 482 w 993"/>
                <a:gd name="T5" fmla="*/ 1154 h 1154"/>
                <a:gd name="T6" fmla="*/ 993 w 993"/>
                <a:gd name="T7" fmla="*/ 859 h 1154"/>
                <a:gd name="T8" fmla="*/ 993 w 993"/>
                <a:gd name="T9" fmla="*/ 621 h 1154"/>
                <a:gd name="T10" fmla="*/ 709 w 993"/>
                <a:gd name="T11" fmla="*/ 457 h 1154"/>
                <a:gd name="T12" fmla="*/ 709 w 993"/>
                <a:gd name="T13" fmla="*/ 82 h 1154"/>
                <a:gd name="T14" fmla="*/ 567 w 993"/>
                <a:gd name="T15" fmla="*/ 0 h 1154"/>
                <a:gd name="T16" fmla="*/ 0 w 993"/>
                <a:gd name="T17" fmla="*/ 309 h 1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3"/>
                <a:gd name="T28" fmla="*/ 0 h 1154"/>
                <a:gd name="T29" fmla="*/ 993 w 993"/>
                <a:gd name="T30" fmla="*/ 1154 h 11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3" h="1154">
                  <a:moveTo>
                    <a:pt x="0" y="309"/>
                  </a:moveTo>
                  <a:lnTo>
                    <a:pt x="0" y="876"/>
                  </a:lnTo>
                  <a:lnTo>
                    <a:pt x="482" y="1154"/>
                  </a:lnTo>
                  <a:lnTo>
                    <a:pt x="993" y="859"/>
                  </a:lnTo>
                  <a:lnTo>
                    <a:pt x="993" y="621"/>
                  </a:lnTo>
                  <a:lnTo>
                    <a:pt x="709" y="457"/>
                  </a:lnTo>
                  <a:lnTo>
                    <a:pt x="709" y="82"/>
                  </a:lnTo>
                  <a:lnTo>
                    <a:pt x="567" y="0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Line 99"/>
            <p:cNvSpPr>
              <a:spLocks noChangeShapeType="1"/>
            </p:cNvSpPr>
            <p:nvPr/>
          </p:nvSpPr>
          <p:spPr bwMode="auto">
            <a:xfrm flipH="1">
              <a:off x="3872" y="2727"/>
              <a:ext cx="567" cy="3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Line 100"/>
            <p:cNvSpPr>
              <a:spLocks noChangeShapeType="1"/>
            </p:cNvSpPr>
            <p:nvPr/>
          </p:nvSpPr>
          <p:spPr bwMode="auto">
            <a:xfrm flipH="1">
              <a:off x="4184" y="3266"/>
              <a:ext cx="539" cy="31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101"/>
            <p:cNvSpPr>
              <a:spLocks noChangeShapeType="1"/>
            </p:cNvSpPr>
            <p:nvPr/>
          </p:nvSpPr>
          <p:spPr bwMode="auto">
            <a:xfrm flipV="1">
              <a:off x="4212" y="3577"/>
              <a:ext cx="0" cy="22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102"/>
            <p:cNvSpPr>
              <a:spLocks noChangeShapeType="1"/>
            </p:cNvSpPr>
            <p:nvPr/>
          </p:nvSpPr>
          <p:spPr bwMode="auto">
            <a:xfrm>
              <a:off x="3730" y="2954"/>
              <a:ext cx="142" cy="8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103"/>
            <p:cNvSpPr>
              <a:spLocks noChangeShapeType="1"/>
            </p:cNvSpPr>
            <p:nvPr/>
          </p:nvSpPr>
          <p:spPr bwMode="auto">
            <a:xfrm flipV="1">
              <a:off x="3901" y="3039"/>
              <a:ext cx="0" cy="36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104"/>
            <p:cNvSpPr>
              <a:spLocks noChangeShapeType="1"/>
            </p:cNvSpPr>
            <p:nvPr/>
          </p:nvSpPr>
          <p:spPr bwMode="auto">
            <a:xfrm flipH="1">
              <a:off x="3901" y="3096"/>
              <a:ext cx="539" cy="31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105"/>
            <p:cNvSpPr>
              <a:spLocks noChangeShapeType="1"/>
            </p:cNvSpPr>
            <p:nvPr/>
          </p:nvSpPr>
          <p:spPr bwMode="auto">
            <a:xfrm>
              <a:off x="3901" y="3394"/>
              <a:ext cx="312" cy="1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118"/>
          <p:cNvGrpSpPr>
            <a:grpSpLocks/>
          </p:cNvGrpSpPr>
          <p:nvPr/>
        </p:nvGrpSpPr>
        <p:grpSpPr bwMode="auto">
          <a:xfrm>
            <a:off x="7863215" y="4405804"/>
            <a:ext cx="539750" cy="676275"/>
            <a:chOff x="3901" y="2727"/>
            <a:chExt cx="340" cy="426"/>
          </a:xfrm>
        </p:grpSpPr>
        <p:sp>
          <p:nvSpPr>
            <p:cNvPr id="101" name="Line 114"/>
            <p:cNvSpPr>
              <a:spLocks noChangeShapeType="1"/>
            </p:cNvSpPr>
            <p:nvPr/>
          </p:nvSpPr>
          <p:spPr bwMode="auto">
            <a:xfrm flipV="1">
              <a:off x="4043" y="2840"/>
              <a:ext cx="198" cy="11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Line 115"/>
            <p:cNvSpPr>
              <a:spLocks noChangeShapeType="1"/>
            </p:cNvSpPr>
            <p:nvPr/>
          </p:nvSpPr>
          <p:spPr bwMode="auto">
            <a:xfrm flipV="1">
              <a:off x="3901" y="2755"/>
              <a:ext cx="198" cy="11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Line 106"/>
            <p:cNvSpPr>
              <a:spLocks noChangeShapeType="1"/>
            </p:cNvSpPr>
            <p:nvPr/>
          </p:nvSpPr>
          <p:spPr bwMode="auto">
            <a:xfrm>
              <a:off x="4099" y="2755"/>
              <a:ext cx="142" cy="8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Line 107"/>
            <p:cNvSpPr>
              <a:spLocks noChangeShapeType="1"/>
            </p:cNvSpPr>
            <p:nvPr/>
          </p:nvSpPr>
          <p:spPr bwMode="auto">
            <a:xfrm>
              <a:off x="3901" y="2869"/>
              <a:ext cx="142" cy="8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Line 108"/>
            <p:cNvSpPr>
              <a:spLocks noChangeShapeType="1"/>
            </p:cNvSpPr>
            <p:nvPr/>
          </p:nvSpPr>
          <p:spPr bwMode="auto">
            <a:xfrm flipV="1">
              <a:off x="4042" y="2925"/>
              <a:ext cx="0" cy="22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Line 109"/>
            <p:cNvSpPr>
              <a:spLocks noChangeShapeType="1"/>
            </p:cNvSpPr>
            <p:nvPr/>
          </p:nvSpPr>
          <p:spPr bwMode="auto">
            <a:xfrm flipV="1">
              <a:off x="4241" y="2812"/>
              <a:ext cx="0" cy="22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Line 110"/>
            <p:cNvSpPr>
              <a:spLocks noChangeShapeType="1"/>
            </p:cNvSpPr>
            <p:nvPr/>
          </p:nvSpPr>
          <p:spPr bwMode="auto">
            <a:xfrm flipV="1">
              <a:off x="4043" y="3039"/>
              <a:ext cx="198" cy="11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Line 111"/>
            <p:cNvSpPr>
              <a:spLocks noChangeShapeType="1"/>
            </p:cNvSpPr>
            <p:nvPr/>
          </p:nvSpPr>
          <p:spPr bwMode="auto">
            <a:xfrm>
              <a:off x="4099" y="2954"/>
              <a:ext cx="142" cy="8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Line 112"/>
            <p:cNvSpPr>
              <a:spLocks noChangeShapeType="1"/>
            </p:cNvSpPr>
            <p:nvPr/>
          </p:nvSpPr>
          <p:spPr bwMode="auto">
            <a:xfrm flipV="1">
              <a:off x="4099" y="2727"/>
              <a:ext cx="0" cy="22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Line 113"/>
            <p:cNvSpPr>
              <a:spLocks noChangeShapeType="1"/>
            </p:cNvSpPr>
            <p:nvPr/>
          </p:nvSpPr>
          <p:spPr bwMode="auto">
            <a:xfrm flipV="1">
              <a:off x="4043" y="2954"/>
              <a:ext cx="56" cy="3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Group 130"/>
          <p:cNvGrpSpPr>
            <a:grpSpLocks/>
          </p:cNvGrpSpPr>
          <p:nvPr/>
        </p:nvGrpSpPr>
        <p:grpSpPr bwMode="auto">
          <a:xfrm>
            <a:off x="8491865" y="5350365"/>
            <a:ext cx="406400" cy="641350"/>
            <a:chOff x="4950" y="1820"/>
            <a:chExt cx="256" cy="404"/>
          </a:xfrm>
        </p:grpSpPr>
        <p:sp>
          <p:nvSpPr>
            <p:cNvPr id="112" name="Line 128"/>
            <p:cNvSpPr>
              <a:spLocks noChangeShapeType="1"/>
            </p:cNvSpPr>
            <p:nvPr/>
          </p:nvSpPr>
          <p:spPr bwMode="auto">
            <a:xfrm flipV="1">
              <a:off x="5007" y="1880"/>
              <a:ext cx="199" cy="11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Line 129"/>
            <p:cNvSpPr>
              <a:spLocks noChangeShapeType="1"/>
            </p:cNvSpPr>
            <p:nvPr/>
          </p:nvSpPr>
          <p:spPr bwMode="auto">
            <a:xfrm flipV="1">
              <a:off x="5007" y="2109"/>
              <a:ext cx="199" cy="11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124"/>
            <p:cNvSpPr>
              <a:spLocks/>
            </p:cNvSpPr>
            <p:nvPr/>
          </p:nvSpPr>
          <p:spPr bwMode="auto">
            <a:xfrm>
              <a:off x="4950" y="1820"/>
              <a:ext cx="256" cy="175"/>
            </a:xfrm>
            <a:custGeom>
              <a:avLst/>
              <a:gdLst>
                <a:gd name="T0" fmla="*/ 256 w 256"/>
                <a:gd name="T1" fmla="*/ 62 h 175"/>
                <a:gd name="T2" fmla="*/ 171 w 256"/>
                <a:gd name="T3" fmla="*/ 5 h 175"/>
                <a:gd name="T4" fmla="*/ 57 w 256"/>
                <a:gd name="T5" fmla="*/ 34 h 175"/>
                <a:gd name="T6" fmla="*/ 0 w 256"/>
                <a:gd name="T7" fmla="*/ 90 h 175"/>
                <a:gd name="T8" fmla="*/ 57 w 256"/>
                <a:gd name="T9" fmla="*/ 175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175"/>
                <a:gd name="T17" fmla="*/ 256 w 256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175">
                  <a:moveTo>
                    <a:pt x="256" y="62"/>
                  </a:moveTo>
                  <a:cubicBezTo>
                    <a:pt x="230" y="36"/>
                    <a:pt x="204" y="10"/>
                    <a:pt x="171" y="5"/>
                  </a:cubicBezTo>
                  <a:cubicBezTo>
                    <a:pt x="138" y="0"/>
                    <a:pt x="85" y="20"/>
                    <a:pt x="57" y="34"/>
                  </a:cubicBezTo>
                  <a:cubicBezTo>
                    <a:pt x="29" y="48"/>
                    <a:pt x="0" y="67"/>
                    <a:pt x="0" y="90"/>
                  </a:cubicBezTo>
                  <a:cubicBezTo>
                    <a:pt x="0" y="113"/>
                    <a:pt x="28" y="144"/>
                    <a:pt x="57" y="175"/>
                  </a:cubicBezTo>
                </a:path>
              </a:pathLst>
            </a:custGeom>
            <a:noFill/>
            <a:ln w="38100" cmpd="sng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125"/>
            <p:cNvSpPr>
              <a:spLocks/>
            </p:cNvSpPr>
            <p:nvPr/>
          </p:nvSpPr>
          <p:spPr bwMode="auto">
            <a:xfrm>
              <a:off x="5007" y="2024"/>
              <a:ext cx="199" cy="62"/>
            </a:xfrm>
            <a:custGeom>
              <a:avLst/>
              <a:gdLst>
                <a:gd name="T0" fmla="*/ 199 w 199"/>
                <a:gd name="T1" fmla="*/ 62 h 62"/>
                <a:gd name="T2" fmla="*/ 114 w 199"/>
                <a:gd name="T3" fmla="*/ 5 h 62"/>
                <a:gd name="T4" fmla="*/ 0 w 199"/>
                <a:gd name="T5" fmla="*/ 34 h 62"/>
                <a:gd name="T6" fmla="*/ 0 60000 65536"/>
                <a:gd name="T7" fmla="*/ 0 60000 65536"/>
                <a:gd name="T8" fmla="*/ 0 60000 65536"/>
                <a:gd name="T9" fmla="*/ 0 w 199"/>
                <a:gd name="T10" fmla="*/ 0 h 62"/>
                <a:gd name="T11" fmla="*/ 199 w 199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" h="62">
                  <a:moveTo>
                    <a:pt x="199" y="62"/>
                  </a:moveTo>
                  <a:cubicBezTo>
                    <a:pt x="173" y="36"/>
                    <a:pt x="147" y="10"/>
                    <a:pt x="114" y="5"/>
                  </a:cubicBezTo>
                  <a:cubicBezTo>
                    <a:pt x="81" y="0"/>
                    <a:pt x="19" y="29"/>
                    <a:pt x="0" y="34"/>
                  </a:cubicBezTo>
                </a:path>
              </a:pathLst>
            </a:custGeom>
            <a:noFill/>
            <a:ln w="38100" cmpd="sng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Line 126"/>
            <p:cNvSpPr>
              <a:spLocks noChangeShapeType="1"/>
            </p:cNvSpPr>
            <p:nvPr/>
          </p:nvSpPr>
          <p:spPr bwMode="auto">
            <a:xfrm>
              <a:off x="5206" y="1882"/>
              <a:ext cx="0" cy="22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Line 127"/>
            <p:cNvSpPr>
              <a:spLocks noChangeShapeType="1"/>
            </p:cNvSpPr>
            <p:nvPr/>
          </p:nvSpPr>
          <p:spPr bwMode="auto">
            <a:xfrm>
              <a:off x="5007" y="1995"/>
              <a:ext cx="0" cy="22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8" name="Line 133"/>
          <p:cNvSpPr>
            <a:spLocks noChangeShapeType="1"/>
          </p:cNvSpPr>
          <p:nvPr/>
        </p:nvSpPr>
        <p:spPr bwMode="auto">
          <a:xfrm>
            <a:off x="2372053" y="2515091"/>
            <a:ext cx="0" cy="22510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" name="Line 134"/>
          <p:cNvSpPr>
            <a:spLocks noChangeShapeType="1"/>
          </p:cNvSpPr>
          <p:nvPr/>
        </p:nvSpPr>
        <p:spPr bwMode="auto">
          <a:xfrm>
            <a:off x="2867353" y="2515090"/>
            <a:ext cx="0" cy="22050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" name="Line 135"/>
          <p:cNvSpPr>
            <a:spLocks noChangeShapeType="1"/>
          </p:cNvSpPr>
          <p:nvPr/>
        </p:nvSpPr>
        <p:spPr bwMode="auto">
          <a:xfrm>
            <a:off x="2822903" y="2784965"/>
            <a:ext cx="944562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1" name="Line 136"/>
          <p:cNvSpPr>
            <a:spLocks noChangeShapeType="1"/>
          </p:cNvSpPr>
          <p:nvPr/>
        </p:nvSpPr>
        <p:spPr bwMode="auto">
          <a:xfrm>
            <a:off x="6377315" y="2605579"/>
            <a:ext cx="0" cy="22510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" name="Line 137"/>
          <p:cNvSpPr>
            <a:spLocks noChangeShapeType="1"/>
          </p:cNvSpPr>
          <p:nvPr/>
        </p:nvSpPr>
        <p:spPr bwMode="auto">
          <a:xfrm>
            <a:off x="6963103" y="2605579"/>
            <a:ext cx="0" cy="22050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" name="Line 138"/>
          <p:cNvSpPr>
            <a:spLocks noChangeShapeType="1"/>
          </p:cNvSpPr>
          <p:nvPr/>
        </p:nvSpPr>
        <p:spPr bwMode="auto">
          <a:xfrm>
            <a:off x="6963103" y="2740515"/>
            <a:ext cx="944562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4" name="Line 140"/>
          <p:cNvSpPr>
            <a:spLocks noChangeShapeType="1"/>
          </p:cNvSpPr>
          <p:nvPr/>
        </p:nvSpPr>
        <p:spPr bwMode="auto">
          <a:xfrm>
            <a:off x="2013278" y="2380154"/>
            <a:ext cx="0" cy="10810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" name="Freeform 139"/>
          <p:cNvSpPr>
            <a:spLocks/>
          </p:cNvSpPr>
          <p:nvPr/>
        </p:nvSpPr>
        <p:spPr bwMode="auto">
          <a:xfrm>
            <a:off x="3723015" y="2380154"/>
            <a:ext cx="1035050" cy="1081087"/>
          </a:xfrm>
          <a:custGeom>
            <a:avLst/>
            <a:gdLst>
              <a:gd name="T0" fmla="*/ 0 w 652"/>
              <a:gd name="T1" fmla="*/ 0 h 681"/>
              <a:gd name="T2" fmla="*/ 0 w 652"/>
              <a:gd name="T3" fmla="*/ 681 h 681"/>
              <a:gd name="T4" fmla="*/ 652 w 652"/>
              <a:gd name="T5" fmla="*/ 681 h 681"/>
              <a:gd name="T6" fmla="*/ 652 w 652"/>
              <a:gd name="T7" fmla="*/ 454 h 681"/>
              <a:gd name="T8" fmla="*/ 255 w 652"/>
              <a:gd name="T9" fmla="*/ 454 h 681"/>
              <a:gd name="T10" fmla="*/ 0 w 652"/>
              <a:gd name="T11" fmla="*/ 0 h 6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2"/>
              <a:gd name="T19" fmla="*/ 0 h 681"/>
              <a:gd name="T20" fmla="*/ 652 w 652"/>
              <a:gd name="T21" fmla="*/ 681 h 6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2" h="681">
                <a:moveTo>
                  <a:pt x="0" y="0"/>
                </a:moveTo>
                <a:lnTo>
                  <a:pt x="0" y="681"/>
                </a:lnTo>
                <a:lnTo>
                  <a:pt x="652" y="681"/>
                </a:lnTo>
                <a:lnTo>
                  <a:pt x="652" y="454"/>
                </a:lnTo>
                <a:lnTo>
                  <a:pt x="255" y="454"/>
                </a:lnTo>
                <a:lnTo>
                  <a:pt x="0" y="0"/>
                </a:lnTo>
                <a:close/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6" name="Line 141"/>
          <p:cNvSpPr>
            <a:spLocks noChangeShapeType="1"/>
          </p:cNvSpPr>
          <p:nvPr/>
        </p:nvSpPr>
        <p:spPr bwMode="auto">
          <a:xfrm>
            <a:off x="2013278" y="3910504"/>
            <a:ext cx="0" cy="10810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" name="Line 142"/>
          <p:cNvSpPr>
            <a:spLocks noChangeShapeType="1"/>
          </p:cNvSpPr>
          <p:nvPr/>
        </p:nvSpPr>
        <p:spPr bwMode="auto">
          <a:xfrm>
            <a:off x="5839153" y="2380154"/>
            <a:ext cx="0" cy="10366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" name="Freeform 143"/>
          <p:cNvSpPr>
            <a:spLocks/>
          </p:cNvSpPr>
          <p:nvPr/>
        </p:nvSpPr>
        <p:spPr bwMode="auto">
          <a:xfrm>
            <a:off x="7863216" y="2375390"/>
            <a:ext cx="982663" cy="1041400"/>
          </a:xfrm>
          <a:custGeom>
            <a:avLst/>
            <a:gdLst>
              <a:gd name="T0" fmla="*/ 4 w 619"/>
              <a:gd name="T1" fmla="*/ 0 h 656"/>
              <a:gd name="T2" fmla="*/ 0 w 619"/>
              <a:gd name="T3" fmla="*/ 656 h 656"/>
              <a:gd name="T4" fmla="*/ 619 w 619"/>
              <a:gd name="T5" fmla="*/ 654 h 656"/>
              <a:gd name="T6" fmla="*/ 619 w 619"/>
              <a:gd name="T7" fmla="*/ 436 h 656"/>
              <a:gd name="T8" fmla="*/ 229 w 619"/>
              <a:gd name="T9" fmla="*/ 428 h 656"/>
              <a:gd name="T10" fmla="*/ 222 w 619"/>
              <a:gd name="T11" fmla="*/ 0 h 656"/>
              <a:gd name="T12" fmla="*/ 4 w 619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9"/>
              <a:gd name="T22" fmla="*/ 0 h 656"/>
              <a:gd name="T23" fmla="*/ 619 w 619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9" h="656">
                <a:moveTo>
                  <a:pt x="4" y="0"/>
                </a:moveTo>
                <a:lnTo>
                  <a:pt x="0" y="656"/>
                </a:lnTo>
                <a:lnTo>
                  <a:pt x="619" y="654"/>
                </a:lnTo>
                <a:lnTo>
                  <a:pt x="619" y="436"/>
                </a:lnTo>
                <a:lnTo>
                  <a:pt x="229" y="428"/>
                </a:lnTo>
                <a:lnTo>
                  <a:pt x="222" y="0"/>
                </a:lnTo>
                <a:lnTo>
                  <a:pt x="4" y="0"/>
                </a:lnTo>
                <a:close/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9" name="Line 144"/>
          <p:cNvSpPr>
            <a:spLocks noChangeShapeType="1"/>
          </p:cNvSpPr>
          <p:nvPr/>
        </p:nvSpPr>
        <p:spPr bwMode="auto">
          <a:xfrm>
            <a:off x="5839153" y="3866053"/>
            <a:ext cx="0" cy="9890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" name="Line 145"/>
          <p:cNvSpPr>
            <a:spLocks noChangeShapeType="1"/>
          </p:cNvSpPr>
          <p:nvPr/>
        </p:nvSpPr>
        <p:spPr bwMode="auto">
          <a:xfrm>
            <a:off x="3318203" y="2380154"/>
            <a:ext cx="0" cy="10810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1" name="Line 146"/>
          <p:cNvSpPr>
            <a:spLocks noChangeShapeType="1"/>
          </p:cNvSpPr>
          <p:nvPr/>
        </p:nvSpPr>
        <p:spPr bwMode="auto">
          <a:xfrm>
            <a:off x="3318203" y="3910504"/>
            <a:ext cx="0" cy="10810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" name="Line 147"/>
          <p:cNvSpPr>
            <a:spLocks noChangeShapeType="1"/>
          </p:cNvSpPr>
          <p:nvPr/>
        </p:nvSpPr>
        <p:spPr bwMode="auto">
          <a:xfrm>
            <a:off x="7458403" y="2380154"/>
            <a:ext cx="0" cy="10366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" name="Line 148"/>
          <p:cNvSpPr>
            <a:spLocks noChangeShapeType="1"/>
          </p:cNvSpPr>
          <p:nvPr/>
        </p:nvSpPr>
        <p:spPr bwMode="auto">
          <a:xfrm>
            <a:off x="7458403" y="3866053"/>
            <a:ext cx="0" cy="9890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5667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460352" y="460791"/>
            <a:ext cx="2207648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第二节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组合形体视图的读法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1" y="91140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一、读图的基本知识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47943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从反映形体特征明显的视图看起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49514" y="2574925"/>
            <a:ext cx="3532187" cy="3606800"/>
            <a:chOff x="1476" y="1080"/>
            <a:chExt cx="1716" cy="1752"/>
          </a:xfrm>
        </p:grpSpPr>
        <p:sp>
          <p:nvSpPr>
            <p:cNvPr id="135" name="Line 4"/>
            <p:cNvSpPr>
              <a:spLocks noChangeShapeType="1"/>
            </p:cNvSpPr>
            <p:nvPr/>
          </p:nvSpPr>
          <p:spPr bwMode="auto">
            <a:xfrm>
              <a:off x="1896" y="1968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" name="Line 5"/>
            <p:cNvSpPr>
              <a:spLocks noChangeShapeType="1"/>
            </p:cNvSpPr>
            <p:nvPr/>
          </p:nvSpPr>
          <p:spPr bwMode="auto">
            <a:xfrm>
              <a:off x="1476" y="2316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12" y="1080"/>
              <a:ext cx="1680" cy="888"/>
              <a:chOff x="216" y="1536"/>
              <a:chExt cx="1680" cy="888"/>
            </a:xfrm>
          </p:grpSpPr>
          <p:sp>
            <p:nvSpPr>
              <p:cNvPr id="140" name="Line 7"/>
              <p:cNvSpPr>
                <a:spLocks noChangeShapeType="1"/>
              </p:cNvSpPr>
              <p:nvPr/>
            </p:nvSpPr>
            <p:spPr bwMode="auto">
              <a:xfrm>
                <a:off x="597" y="1547"/>
                <a:ext cx="0" cy="8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1" name="Rectangle 8"/>
              <p:cNvSpPr>
                <a:spLocks noChangeArrowheads="1"/>
              </p:cNvSpPr>
              <p:nvPr/>
            </p:nvSpPr>
            <p:spPr bwMode="auto">
              <a:xfrm>
                <a:off x="216" y="2084"/>
                <a:ext cx="763" cy="197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2" name="Rectangle 9"/>
              <p:cNvSpPr>
                <a:spLocks noChangeArrowheads="1"/>
              </p:cNvSpPr>
              <p:nvPr/>
            </p:nvSpPr>
            <p:spPr bwMode="auto">
              <a:xfrm>
                <a:off x="432" y="1657"/>
                <a:ext cx="320" cy="427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3" name="Line 10"/>
              <p:cNvSpPr>
                <a:spLocks noChangeShapeType="1"/>
              </p:cNvSpPr>
              <p:nvPr/>
            </p:nvSpPr>
            <p:spPr bwMode="auto">
              <a:xfrm>
                <a:off x="1525" y="1536"/>
                <a:ext cx="0" cy="8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4" name="Rectangle 11"/>
              <p:cNvSpPr>
                <a:spLocks noChangeArrowheads="1"/>
              </p:cNvSpPr>
              <p:nvPr/>
            </p:nvSpPr>
            <p:spPr bwMode="auto">
              <a:xfrm>
                <a:off x="1133" y="2073"/>
                <a:ext cx="763" cy="198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5" name="Rectangle 12"/>
              <p:cNvSpPr>
                <a:spLocks noChangeArrowheads="1"/>
              </p:cNvSpPr>
              <p:nvPr/>
            </p:nvSpPr>
            <p:spPr bwMode="auto">
              <a:xfrm>
                <a:off x="1360" y="1646"/>
                <a:ext cx="320" cy="427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38" name="Oval 13"/>
            <p:cNvSpPr>
              <a:spLocks noChangeArrowheads="1"/>
            </p:cNvSpPr>
            <p:nvPr/>
          </p:nvSpPr>
          <p:spPr bwMode="auto">
            <a:xfrm>
              <a:off x="1524" y="1944"/>
              <a:ext cx="744" cy="744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9" name="Oval 14"/>
            <p:cNvSpPr>
              <a:spLocks noChangeArrowheads="1"/>
            </p:cNvSpPr>
            <p:nvPr/>
          </p:nvSpPr>
          <p:spPr bwMode="auto">
            <a:xfrm>
              <a:off x="1740" y="2148"/>
              <a:ext cx="312" cy="31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46" name="AutoShape 15"/>
          <p:cNvSpPr>
            <a:spLocks noChangeArrowheads="1"/>
          </p:cNvSpPr>
          <p:nvPr/>
        </p:nvSpPr>
        <p:spPr bwMode="auto">
          <a:xfrm>
            <a:off x="5016500" y="4464050"/>
            <a:ext cx="2655888" cy="1620838"/>
          </a:xfrm>
          <a:prstGeom prst="wedgeEllipseCallout">
            <a:avLst>
              <a:gd name="adj1" fmla="val -86222"/>
              <a:gd name="adj2" fmla="val 1222"/>
            </a:avLst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zh-CN" altLang="en-US" sz="2800" b="1">
                <a:latin typeface="黑体" pitchFamily="2" charset="-122"/>
                <a:ea typeface="黑体" pitchFamily="2" charset="-122"/>
              </a:rPr>
              <a:t>俯视图最能反</a:t>
            </a:r>
          </a:p>
          <a:p>
            <a:pPr algn="ctr">
              <a:defRPr/>
            </a:pPr>
            <a:r>
              <a:rPr kumimoji="1" lang="zh-CN" altLang="en-US" sz="2800" b="1">
                <a:latin typeface="黑体" pitchFamily="2" charset="-122"/>
                <a:ea typeface="黑体" pitchFamily="2" charset="-122"/>
              </a:rPr>
              <a:t>映物体的形状</a:t>
            </a:r>
          </a:p>
        </p:txBody>
      </p:sp>
      <p:sp>
        <p:nvSpPr>
          <p:cNvPr id="147" name="AutoShape 20"/>
          <p:cNvSpPr>
            <a:spLocks noChangeArrowheads="1"/>
          </p:cNvSpPr>
          <p:nvPr/>
        </p:nvSpPr>
        <p:spPr bwMode="auto">
          <a:xfrm>
            <a:off x="6591300" y="2033589"/>
            <a:ext cx="2655888" cy="1620837"/>
          </a:xfrm>
          <a:prstGeom prst="wedgeEllipseCallout">
            <a:avLst>
              <a:gd name="adj1" fmla="val -89750"/>
              <a:gd name="adj2" fmla="val 25222"/>
            </a:avLst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zh-CN" altLang="en-US" sz="2800" b="1">
                <a:latin typeface="黑体" pitchFamily="2" charset="-122"/>
                <a:ea typeface="黑体" pitchFamily="2" charset="-122"/>
              </a:rPr>
              <a:t>正面、侧面投影</a:t>
            </a:r>
          </a:p>
          <a:p>
            <a:pPr algn="ctr">
              <a:defRPr/>
            </a:pPr>
            <a:r>
              <a:rPr kumimoji="1" lang="zh-CN" altLang="en-US" sz="2800" b="1">
                <a:latin typeface="黑体" pitchFamily="2" charset="-122"/>
                <a:ea typeface="黑体" pitchFamily="2" charset="-122"/>
              </a:rPr>
              <a:t>反应上下位置</a:t>
            </a:r>
          </a:p>
        </p:txBody>
      </p:sp>
    </p:spTree>
    <p:extLst>
      <p:ext uri="{BB962C8B-B14F-4D97-AF65-F5344CB8AC3E}">
        <p14:creationId xmlns:p14="http://schemas.microsoft.com/office/powerpoint/2010/main" xmlns="" val="753310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 autoUpdateAnimBg="0"/>
      <p:bldP spid="14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460352" y="460791"/>
            <a:ext cx="2207648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第二节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组合形体视图的读法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1" y="91140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一、读图的基本知识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47943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从反映形体特征明显的视图看起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1728403" y="1906589"/>
            <a:ext cx="2655888" cy="1620837"/>
          </a:xfrm>
          <a:prstGeom prst="wedgeEllipseCallout">
            <a:avLst>
              <a:gd name="adj1" fmla="val 40079"/>
              <a:gd name="adj2" fmla="val 90449"/>
            </a:avLst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zh-CN" altLang="en-US" sz="2800" b="1">
                <a:latin typeface="黑体" pitchFamily="2" charset="-122"/>
                <a:ea typeface="黑体" pitchFamily="2" charset="-122"/>
              </a:rPr>
              <a:t>前视图最能反</a:t>
            </a:r>
          </a:p>
          <a:p>
            <a:pPr algn="ctr">
              <a:defRPr/>
            </a:pPr>
            <a:r>
              <a:rPr kumimoji="1" lang="zh-CN" altLang="en-US" sz="2800" b="1">
                <a:latin typeface="黑体" pitchFamily="2" charset="-122"/>
                <a:ea typeface="黑体" pitchFamily="2" charset="-122"/>
              </a:rPr>
              <a:t>映物体的形状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7065578" y="1725614"/>
            <a:ext cx="2655888" cy="1620837"/>
          </a:xfrm>
          <a:prstGeom prst="wedgeEllipseCallout">
            <a:avLst>
              <a:gd name="adj1" fmla="val -71157"/>
              <a:gd name="adj2" fmla="val 61167"/>
            </a:avLst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zh-CN" altLang="en-US" sz="2800" b="1">
                <a:latin typeface="黑体" pitchFamily="2" charset="-122"/>
                <a:ea typeface="黑体" pitchFamily="2" charset="-122"/>
              </a:rPr>
              <a:t>正面、侧面投影</a:t>
            </a:r>
          </a:p>
          <a:p>
            <a:pPr algn="ctr">
              <a:defRPr/>
            </a:pPr>
            <a:r>
              <a:rPr kumimoji="1" lang="zh-CN" altLang="en-US" sz="2800" b="1">
                <a:latin typeface="黑体" pitchFamily="2" charset="-122"/>
                <a:ea typeface="黑体" pitchFamily="2" charset="-122"/>
              </a:rPr>
              <a:t>反应上下位置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14279" y="3571875"/>
            <a:ext cx="3960813" cy="3240088"/>
            <a:chOff x="442" y="1480"/>
            <a:chExt cx="2495" cy="2041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442" y="2699"/>
              <a:ext cx="1276" cy="822"/>
              <a:chOff x="442" y="2869"/>
              <a:chExt cx="1276" cy="822"/>
            </a:xfrm>
          </p:grpSpPr>
          <p:sp>
            <p:nvSpPr>
              <p:cNvPr id="35" name="Rectangle 19"/>
              <p:cNvSpPr>
                <a:spLocks noChangeArrowheads="1"/>
              </p:cNvSpPr>
              <p:nvPr/>
            </p:nvSpPr>
            <p:spPr bwMode="auto">
              <a:xfrm>
                <a:off x="442" y="2869"/>
                <a:ext cx="1276" cy="82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6" name="Line 20"/>
              <p:cNvSpPr>
                <a:spLocks noChangeShapeType="1"/>
              </p:cNvSpPr>
              <p:nvPr/>
            </p:nvSpPr>
            <p:spPr bwMode="auto">
              <a:xfrm>
                <a:off x="1349" y="2869"/>
                <a:ext cx="0" cy="8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Line 21"/>
              <p:cNvSpPr>
                <a:spLocks noChangeShapeType="1"/>
              </p:cNvSpPr>
              <p:nvPr/>
            </p:nvSpPr>
            <p:spPr bwMode="auto">
              <a:xfrm>
                <a:off x="1151" y="2869"/>
                <a:ext cx="0" cy="3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Line 22"/>
              <p:cNvSpPr>
                <a:spLocks noChangeShapeType="1"/>
              </p:cNvSpPr>
              <p:nvPr/>
            </p:nvSpPr>
            <p:spPr bwMode="auto">
              <a:xfrm>
                <a:off x="952" y="3181"/>
                <a:ext cx="0" cy="1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Line 23"/>
              <p:cNvSpPr>
                <a:spLocks noChangeShapeType="1"/>
              </p:cNvSpPr>
              <p:nvPr/>
            </p:nvSpPr>
            <p:spPr bwMode="auto">
              <a:xfrm>
                <a:off x="442" y="3181"/>
                <a:ext cx="70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Line 24"/>
              <p:cNvSpPr>
                <a:spLocks noChangeShapeType="1"/>
              </p:cNvSpPr>
              <p:nvPr/>
            </p:nvSpPr>
            <p:spPr bwMode="auto">
              <a:xfrm>
                <a:off x="442" y="3379"/>
                <a:ext cx="70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Line 25"/>
              <p:cNvSpPr>
                <a:spLocks noChangeShapeType="1"/>
              </p:cNvSpPr>
              <p:nvPr/>
            </p:nvSpPr>
            <p:spPr bwMode="auto">
              <a:xfrm>
                <a:off x="1151" y="3379"/>
                <a:ext cx="0" cy="3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442" y="1480"/>
              <a:ext cx="1276" cy="822"/>
              <a:chOff x="442" y="1480"/>
              <a:chExt cx="1276" cy="822"/>
            </a:xfrm>
          </p:grpSpPr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>
                <a:off x="442" y="1480"/>
                <a:ext cx="709" cy="652"/>
              </a:xfrm>
              <a:custGeom>
                <a:avLst/>
                <a:gdLst>
                  <a:gd name="T0" fmla="*/ 709 w 709"/>
                  <a:gd name="T1" fmla="*/ 0 h 652"/>
                  <a:gd name="T2" fmla="*/ 510 w 709"/>
                  <a:gd name="T3" fmla="*/ 0 h 652"/>
                  <a:gd name="T4" fmla="*/ 0 w 709"/>
                  <a:gd name="T5" fmla="*/ 652 h 652"/>
                  <a:gd name="T6" fmla="*/ 0 60000 65536"/>
                  <a:gd name="T7" fmla="*/ 0 60000 65536"/>
                  <a:gd name="T8" fmla="*/ 0 60000 65536"/>
                  <a:gd name="T9" fmla="*/ 0 w 709"/>
                  <a:gd name="T10" fmla="*/ 0 h 652"/>
                  <a:gd name="T11" fmla="*/ 709 w 709"/>
                  <a:gd name="T12" fmla="*/ 652 h 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9" h="652">
                    <a:moveTo>
                      <a:pt x="709" y="0"/>
                    </a:moveTo>
                    <a:lnTo>
                      <a:pt x="510" y="0"/>
                    </a:lnTo>
                    <a:lnTo>
                      <a:pt x="0" y="652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>
                <a:off x="442" y="1480"/>
                <a:ext cx="1276" cy="822"/>
              </a:xfrm>
              <a:custGeom>
                <a:avLst/>
                <a:gdLst>
                  <a:gd name="T0" fmla="*/ 709 w 1276"/>
                  <a:gd name="T1" fmla="*/ 0 h 822"/>
                  <a:gd name="T2" fmla="*/ 709 w 1276"/>
                  <a:gd name="T3" fmla="*/ 652 h 822"/>
                  <a:gd name="T4" fmla="*/ 0 w 1276"/>
                  <a:gd name="T5" fmla="*/ 652 h 822"/>
                  <a:gd name="T6" fmla="*/ 0 w 1276"/>
                  <a:gd name="T7" fmla="*/ 822 h 822"/>
                  <a:gd name="T8" fmla="*/ 1276 w 1276"/>
                  <a:gd name="T9" fmla="*/ 822 h 822"/>
                  <a:gd name="T10" fmla="*/ 1276 w 1276"/>
                  <a:gd name="T11" fmla="*/ 652 h 822"/>
                  <a:gd name="T12" fmla="*/ 907 w 1276"/>
                  <a:gd name="T13" fmla="*/ 652 h 822"/>
                  <a:gd name="T14" fmla="*/ 907 w 1276"/>
                  <a:gd name="T15" fmla="*/ 0 h 822"/>
                  <a:gd name="T16" fmla="*/ 709 w 1276"/>
                  <a:gd name="T17" fmla="*/ 0 h 8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76"/>
                  <a:gd name="T28" fmla="*/ 0 h 822"/>
                  <a:gd name="T29" fmla="*/ 1276 w 1276"/>
                  <a:gd name="T30" fmla="*/ 822 h 8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76" h="822">
                    <a:moveTo>
                      <a:pt x="709" y="0"/>
                    </a:moveTo>
                    <a:lnTo>
                      <a:pt x="709" y="652"/>
                    </a:lnTo>
                    <a:lnTo>
                      <a:pt x="0" y="652"/>
                    </a:lnTo>
                    <a:lnTo>
                      <a:pt x="0" y="822"/>
                    </a:lnTo>
                    <a:lnTo>
                      <a:pt x="1276" y="822"/>
                    </a:lnTo>
                    <a:lnTo>
                      <a:pt x="1276" y="652"/>
                    </a:lnTo>
                    <a:lnTo>
                      <a:pt x="907" y="652"/>
                    </a:lnTo>
                    <a:lnTo>
                      <a:pt x="907" y="0"/>
                    </a:lnTo>
                    <a:lnTo>
                      <a:pt x="709" y="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2115" y="1480"/>
              <a:ext cx="822" cy="822"/>
              <a:chOff x="2200" y="1480"/>
              <a:chExt cx="822" cy="822"/>
            </a:xfrm>
          </p:grpSpPr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2200" y="1480"/>
                <a:ext cx="822" cy="82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0" name="Line 31"/>
              <p:cNvSpPr>
                <a:spLocks noChangeShapeType="1"/>
              </p:cNvSpPr>
              <p:nvPr/>
            </p:nvSpPr>
            <p:spPr bwMode="auto">
              <a:xfrm>
                <a:off x="2200" y="2132"/>
                <a:ext cx="82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Line 32"/>
              <p:cNvSpPr>
                <a:spLocks noChangeShapeType="1"/>
              </p:cNvSpPr>
              <p:nvPr/>
            </p:nvSpPr>
            <p:spPr bwMode="auto">
              <a:xfrm>
                <a:off x="2511" y="1480"/>
                <a:ext cx="0" cy="6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Line 33"/>
              <p:cNvSpPr>
                <a:spLocks noChangeShapeType="1"/>
              </p:cNvSpPr>
              <p:nvPr/>
            </p:nvSpPr>
            <p:spPr bwMode="auto">
              <a:xfrm>
                <a:off x="2710" y="1480"/>
                <a:ext cx="0" cy="6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255954" y="4606926"/>
            <a:ext cx="3275013" cy="2251075"/>
            <a:chOff x="3016" y="2188"/>
            <a:chExt cx="2063" cy="1418"/>
          </a:xfrm>
        </p:grpSpPr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3730" y="2784"/>
              <a:ext cx="1276" cy="822"/>
            </a:xfrm>
            <a:custGeom>
              <a:avLst/>
              <a:gdLst>
                <a:gd name="T0" fmla="*/ 709 w 1276"/>
                <a:gd name="T1" fmla="*/ 0 h 822"/>
                <a:gd name="T2" fmla="*/ 709 w 1276"/>
                <a:gd name="T3" fmla="*/ 652 h 822"/>
                <a:gd name="T4" fmla="*/ 0 w 1276"/>
                <a:gd name="T5" fmla="*/ 652 h 822"/>
                <a:gd name="T6" fmla="*/ 0 w 1276"/>
                <a:gd name="T7" fmla="*/ 822 h 822"/>
                <a:gd name="T8" fmla="*/ 1276 w 1276"/>
                <a:gd name="T9" fmla="*/ 822 h 822"/>
                <a:gd name="T10" fmla="*/ 1276 w 1276"/>
                <a:gd name="T11" fmla="*/ 652 h 822"/>
                <a:gd name="T12" fmla="*/ 907 w 1276"/>
                <a:gd name="T13" fmla="*/ 652 h 822"/>
                <a:gd name="T14" fmla="*/ 907 w 1276"/>
                <a:gd name="T15" fmla="*/ 0 h 822"/>
                <a:gd name="T16" fmla="*/ 709 w 1276"/>
                <a:gd name="T17" fmla="*/ 0 h 8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6"/>
                <a:gd name="T28" fmla="*/ 0 h 822"/>
                <a:gd name="T29" fmla="*/ 1276 w 1276"/>
                <a:gd name="T30" fmla="*/ 822 h 8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6" h="822">
                  <a:moveTo>
                    <a:pt x="709" y="0"/>
                  </a:moveTo>
                  <a:lnTo>
                    <a:pt x="709" y="652"/>
                  </a:lnTo>
                  <a:lnTo>
                    <a:pt x="0" y="652"/>
                  </a:lnTo>
                  <a:lnTo>
                    <a:pt x="0" y="822"/>
                  </a:lnTo>
                  <a:lnTo>
                    <a:pt x="1276" y="822"/>
                  </a:lnTo>
                  <a:lnTo>
                    <a:pt x="1276" y="652"/>
                  </a:lnTo>
                  <a:lnTo>
                    <a:pt x="907" y="652"/>
                  </a:lnTo>
                  <a:lnTo>
                    <a:pt x="907" y="0"/>
                  </a:lnTo>
                  <a:lnTo>
                    <a:pt x="709" y="0"/>
                  </a:lnTo>
                  <a:close/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36"/>
            <p:cNvSpPr>
              <a:spLocks noChangeShapeType="1"/>
            </p:cNvSpPr>
            <p:nvPr/>
          </p:nvSpPr>
          <p:spPr bwMode="auto">
            <a:xfrm rot="18900000" flipV="1">
              <a:off x="3431" y="2742"/>
              <a:ext cx="1" cy="8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37"/>
            <p:cNvSpPr>
              <a:spLocks noChangeShapeType="1"/>
            </p:cNvSpPr>
            <p:nvPr/>
          </p:nvSpPr>
          <p:spPr bwMode="auto">
            <a:xfrm rot="18900000" flipV="1">
              <a:off x="3440" y="2878"/>
              <a:ext cx="1" cy="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38"/>
            <p:cNvSpPr>
              <a:spLocks noChangeShapeType="1"/>
            </p:cNvSpPr>
            <p:nvPr/>
          </p:nvSpPr>
          <p:spPr bwMode="auto">
            <a:xfrm rot="18900000" flipV="1">
              <a:off x="4140" y="2714"/>
              <a:ext cx="1" cy="8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 rot="18900000" flipV="1">
              <a:off x="4140" y="2090"/>
              <a:ext cx="1" cy="8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40"/>
            <p:cNvSpPr>
              <a:spLocks noChangeShapeType="1"/>
            </p:cNvSpPr>
            <p:nvPr/>
          </p:nvSpPr>
          <p:spPr bwMode="auto">
            <a:xfrm rot="18900000" flipV="1">
              <a:off x="4339" y="2062"/>
              <a:ext cx="1" cy="8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41"/>
            <p:cNvSpPr>
              <a:spLocks noChangeShapeType="1"/>
            </p:cNvSpPr>
            <p:nvPr/>
          </p:nvSpPr>
          <p:spPr bwMode="auto">
            <a:xfrm rot="18900000" flipV="1">
              <a:off x="4823" y="2986"/>
              <a:ext cx="1" cy="5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3134" y="2188"/>
              <a:ext cx="907" cy="822"/>
            </a:xfrm>
            <a:custGeom>
              <a:avLst/>
              <a:gdLst>
                <a:gd name="T0" fmla="*/ 907 w 907"/>
                <a:gd name="T1" fmla="*/ 0 h 822"/>
                <a:gd name="T2" fmla="*/ 709 w 907"/>
                <a:gd name="T3" fmla="*/ 0 h 822"/>
                <a:gd name="T4" fmla="*/ 709 w 907"/>
                <a:gd name="T5" fmla="*/ 652 h 822"/>
                <a:gd name="T6" fmla="*/ 0 w 907"/>
                <a:gd name="T7" fmla="*/ 652 h 822"/>
                <a:gd name="T8" fmla="*/ 0 w 907"/>
                <a:gd name="T9" fmla="*/ 822 h 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7"/>
                <a:gd name="T16" fmla="*/ 0 h 822"/>
                <a:gd name="T17" fmla="*/ 907 w 907"/>
                <a:gd name="T18" fmla="*/ 822 h 8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7" h="822">
                  <a:moveTo>
                    <a:pt x="907" y="0"/>
                  </a:moveTo>
                  <a:lnTo>
                    <a:pt x="709" y="0"/>
                  </a:lnTo>
                  <a:lnTo>
                    <a:pt x="709" y="652"/>
                  </a:lnTo>
                  <a:lnTo>
                    <a:pt x="0" y="652"/>
                  </a:lnTo>
                  <a:lnTo>
                    <a:pt x="0" y="822"/>
                  </a:ln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6849679" y="5049839"/>
            <a:ext cx="1304925" cy="1177925"/>
            <a:chOff x="3164" y="2751"/>
            <a:chExt cx="822" cy="742"/>
          </a:xfrm>
        </p:grpSpPr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3164" y="2751"/>
              <a:ext cx="822" cy="742"/>
            </a:xfrm>
            <a:custGeom>
              <a:avLst/>
              <a:gdLst>
                <a:gd name="T0" fmla="*/ 817 w 822"/>
                <a:gd name="T1" fmla="*/ 94 h 742"/>
                <a:gd name="T2" fmla="*/ 822 w 822"/>
                <a:gd name="T3" fmla="*/ 742 h 742"/>
                <a:gd name="T4" fmla="*/ 113 w 822"/>
                <a:gd name="T5" fmla="*/ 742 h 742"/>
                <a:gd name="T6" fmla="*/ 0 w 822"/>
                <a:gd name="T7" fmla="*/ 629 h 742"/>
                <a:gd name="T8" fmla="*/ 510 w 822"/>
                <a:gd name="T9" fmla="*/ 5 h 742"/>
                <a:gd name="T10" fmla="*/ 716 w 822"/>
                <a:gd name="T11" fmla="*/ 0 h 742"/>
                <a:gd name="T12" fmla="*/ 817 w 822"/>
                <a:gd name="T13" fmla="*/ 94 h 7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2"/>
                <a:gd name="T22" fmla="*/ 0 h 742"/>
                <a:gd name="T23" fmla="*/ 822 w 822"/>
                <a:gd name="T24" fmla="*/ 742 h 7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2" h="742">
                  <a:moveTo>
                    <a:pt x="817" y="94"/>
                  </a:moveTo>
                  <a:lnTo>
                    <a:pt x="822" y="742"/>
                  </a:lnTo>
                  <a:lnTo>
                    <a:pt x="113" y="742"/>
                  </a:lnTo>
                  <a:lnTo>
                    <a:pt x="0" y="629"/>
                  </a:lnTo>
                  <a:lnTo>
                    <a:pt x="510" y="5"/>
                  </a:lnTo>
                  <a:lnTo>
                    <a:pt x="716" y="0"/>
                  </a:lnTo>
                  <a:lnTo>
                    <a:pt x="817" y="94"/>
                  </a:lnTo>
                  <a:close/>
                </a:path>
              </a:pathLst>
            </a:custGeom>
            <a:solidFill>
              <a:srgbClr val="99FF99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3277" y="2869"/>
              <a:ext cx="709" cy="623"/>
            </a:xfrm>
            <a:custGeom>
              <a:avLst/>
              <a:gdLst>
                <a:gd name="T0" fmla="*/ 709 w 709"/>
                <a:gd name="T1" fmla="*/ 0 h 623"/>
                <a:gd name="T2" fmla="*/ 482 w 709"/>
                <a:gd name="T3" fmla="*/ 0 h 623"/>
                <a:gd name="T4" fmla="*/ 0 w 709"/>
                <a:gd name="T5" fmla="*/ 623 h 623"/>
                <a:gd name="T6" fmla="*/ 709 w 709"/>
                <a:gd name="T7" fmla="*/ 623 h 623"/>
                <a:gd name="T8" fmla="*/ 709 w 709"/>
                <a:gd name="T9" fmla="*/ 0 h 6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9"/>
                <a:gd name="T16" fmla="*/ 0 h 623"/>
                <a:gd name="T17" fmla="*/ 709 w 709"/>
                <a:gd name="T18" fmla="*/ 623 h 6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9" h="623">
                  <a:moveTo>
                    <a:pt x="709" y="0"/>
                  </a:moveTo>
                  <a:lnTo>
                    <a:pt x="482" y="0"/>
                  </a:lnTo>
                  <a:lnTo>
                    <a:pt x="0" y="623"/>
                  </a:lnTo>
                  <a:lnTo>
                    <a:pt x="709" y="623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99FF99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46"/>
            <p:cNvSpPr>
              <a:spLocks noChangeShapeType="1"/>
            </p:cNvSpPr>
            <p:nvPr/>
          </p:nvSpPr>
          <p:spPr bwMode="auto">
            <a:xfrm flipH="1" flipV="1">
              <a:off x="3674" y="2755"/>
              <a:ext cx="85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5" name="Line 47"/>
          <p:cNvSpPr>
            <a:spLocks noChangeShapeType="1"/>
          </p:cNvSpPr>
          <p:nvPr/>
        </p:nvSpPr>
        <p:spPr bwMode="auto">
          <a:xfrm>
            <a:off x="8019667" y="5057775"/>
            <a:ext cx="134937" cy="1349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3014279" y="3571875"/>
            <a:ext cx="3960813" cy="3240088"/>
            <a:chOff x="839" y="1451"/>
            <a:chExt cx="2495" cy="2041"/>
          </a:xfrm>
        </p:grpSpPr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39" y="1451"/>
              <a:ext cx="1276" cy="822"/>
            </a:xfrm>
            <a:custGeom>
              <a:avLst/>
              <a:gdLst>
                <a:gd name="T0" fmla="*/ 709 w 1276"/>
                <a:gd name="T1" fmla="*/ 0 h 822"/>
                <a:gd name="T2" fmla="*/ 709 w 1276"/>
                <a:gd name="T3" fmla="*/ 652 h 822"/>
                <a:gd name="T4" fmla="*/ 0 w 1276"/>
                <a:gd name="T5" fmla="*/ 652 h 822"/>
                <a:gd name="T6" fmla="*/ 0 w 1276"/>
                <a:gd name="T7" fmla="*/ 822 h 822"/>
                <a:gd name="T8" fmla="*/ 1276 w 1276"/>
                <a:gd name="T9" fmla="*/ 822 h 822"/>
                <a:gd name="T10" fmla="*/ 1276 w 1276"/>
                <a:gd name="T11" fmla="*/ 652 h 822"/>
                <a:gd name="T12" fmla="*/ 907 w 1276"/>
                <a:gd name="T13" fmla="*/ 652 h 822"/>
                <a:gd name="T14" fmla="*/ 907 w 1276"/>
                <a:gd name="T15" fmla="*/ 0 h 822"/>
                <a:gd name="T16" fmla="*/ 709 w 1276"/>
                <a:gd name="T17" fmla="*/ 0 h 8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6"/>
                <a:gd name="T28" fmla="*/ 0 h 822"/>
                <a:gd name="T29" fmla="*/ 1276 w 1276"/>
                <a:gd name="T30" fmla="*/ 822 h 8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6" h="822">
                  <a:moveTo>
                    <a:pt x="709" y="0"/>
                  </a:moveTo>
                  <a:lnTo>
                    <a:pt x="709" y="652"/>
                  </a:lnTo>
                  <a:lnTo>
                    <a:pt x="0" y="652"/>
                  </a:lnTo>
                  <a:lnTo>
                    <a:pt x="0" y="822"/>
                  </a:lnTo>
                  <a:lnTo>
                    <a:pt x="1276" y="822"/>
                  </a:lnTo>
                  <a:lnTo>
                    <a:pt x="1276" y="652"/>
                  </a:lnTo>
                  <a:lnTo>
                    <a:pt x="907" y="652"/>
                  </a:lnTo>
                  <a:lnTo>
                    <a:pt x="907" y="0"/>
                  </a:lnTo>
                  <a:lnTo>
                    <a:pt x="709" y="0"/>
                  </a:lnTo>
                  <a:close/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839" y="3492"/>
              <a:ext cx="127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 rot="-5400000">
              <a:off x="2923" y="1862"/>
              <a:ext cx="82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Line 52"/>
            <p:cNvSpPr>
              <a:spLocks noChangeShapeType="1"/>
            </p:cNvSpPr>
            <p:nvPr/>
          </p:nvSpPr>
          <p:spPr bwMode="auto">
            <a:xfrm>
              <a:off x="839" y="2670"/>
              <a:ext cx="127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53"/>
            <p:cNvSpPr>
              <a:spLocks noChangeShapeType="1"/>
            </p:cNvSpPr>
            <p:nvPr/>
          </p:nvSpPr>
          <p:spPr bwMode="auto">
            <a:xfrm rot="-5400000">
              <a:off x="2101" y="1862"/>
              <a:ext cx="82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3014279" y="3571875"/>
            <a:ext cx="3465513" cy="2744788"/>
            <a:chOff x="442" y="1480"/>
            <a:chExt cx="2183" cy="1729"/>
          </a:xfrm>
        </p:grpSpPr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442" y="1480"/>
              <a:ext cx="709" cy="652"/>
            </a:xfrm>
            <a:custGeom>
              <a:avLst/>
              <a:gdLst>
                <a:gd name="T0" fmla="*/ 709 w 709"/>
                <a:gd name="T1" fmla="*/ 0 h 652"/>
                <a:gd name="T2" fmla="*/ 510 w 709"/>
                <a:gd name="T3" fmla="*/ 0 h 652"/>
                <a:gd name="T4" fmla="*/ 0 w 709"/>
                <a:gd name="T5" fmla="*/ 652 h 652"/>
                <a:gd name="T6" fmla="*/ 0 60000 65536"/>
                <a:gd name="T7" fmla="*/ 0 60000 65536"/>
                <a:gd name="T8" fmla="*/ 0 60000 65536"/>
                <a:gd name="T9" fmla="*/ 0 w 709"/>
                <a:gd name="T10" fmla="*/ 0 h 652"/>
                <a:gd name="T11" fmla="*/ 709 w 709"/>
                <a:gd name="T12" fmla="*/ 652 h 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9" h="652">
                  <a:moveTo>
                    <a:pt x="709" y="0"/>
                  </a:moveTo>
                  <a:lnTo>
                    <a:pt x="510" y="0"/>
                  </a:lnTo>
                  <a:lnTo>
                    <a:pt x="0" y="652"/>
                  </a:lnTo>
                </a:path>
              </a:pathLst>
            </a:custGeom>
            <a:noFill/>
            <a:ln w="38100" cmpd="sng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56"/>
            <p:cNvSpPr>
              <a:spLocks noChangeShapeType="1"/>
            </p:cNvSpPr>
            <p:nvPr/>
          </p:nvSpPr>
          <p:spPr bwMode="auto">
            <a:xfrm>
              <a:off x="2426" y="1480"/>
              <a:ext cx="0" cy="65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57"/>
            <p:cNvSpPr>
              <a:spLocks noChangeShapeType="1"/>
            </p:cNvSpPr>
            <p:nvPr/>
          </p:nvSpPr>
          <p:spPr bwMode="auto">
            <a:xfrm>
              <a:off x="2625" y="1480"/>
              <a:ext cx="0" cy="65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58"/>
            <p:cNvSpPr>
              <a:spLocks noChangeShapeType="1"/>
            </p:cNvSpPr>
            <p:nvPr/>
          </p:nvSpPr>
          <p:spPr bwMode="auto">
            <a:xfrm rot="-5400000">
              <a:off x="797" y="2655"/>
              <a:ext cx="0" cy="7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Line 59"/>
            <p:cNvSpPr>
              <a:spLocks noChangeShapeType="1"/>
            </p:cNvSpPr>
            <p:nvPr/>
          </p:nvSpPr>
          <p:spPr bwMode="auto">
            <a:xfrm rot="-5400000">
              <a:off x="797" y="2854"/>
              <a:ext cx="0" cy="7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60"/>
            <p:cNvSpPr>
              <a:spLocks noChangeShapeType="1"/>
            </p:cNvSpPr>
            <p:nvPr/>
          </p:nvSpPr>
          <p:spPr bwMode="auto">
            <a:xfrm>
              <a:off x="952" y="3010"/>
              <a:ext cx="0" cy="19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9" name="Text Box 61"/>
          <p:cNvSpPr txBox="1">
            <a:spLocks noChangeArrowheads="1"/>
          </p:cNvSpPr>
          <p:nvPr/>
        </p:nvSpPr>
        <p:spPr bwMode="auto">
          <a:xfrm>
            <a:off x="8010142" y="3571876"/>
            <a:ext cx="1988045" cy="95410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上底共面，</a:t>
            </a:r>
          </a:p>
          <a:p>
            <a:pPr eaLnBrk="1" hangingPunct="1"/>
            <a:r>
              <a:rPr lang="zh-CN" altLang="en-US" sz="2800" b="1"/>
              <a:t>没有交线。</a:t>
            </a:r>
          </a:p>
        </p:txBody>
      </p:sp>
      <p:sp>
        <p:nvSpPr>
          <p:cNvPr id="70" name="Freeform 62"/>
          <p:cNvSpPr>
            <a:spLocks/>
          </p:cNvSpPr>
          <p:nvPr/>
        </p:nvSpPr>
        <p:spPr bwMode="auto">
          <a:xfrm>
            <a:off x="8065704" y="4516439"/>
            <a:ext cx="1935163" cy="631825"/>
          </a:xfrm>
          <a:custGeom>
            <a:avLst/>
            <a:gdLst>
              <a:gd name="T0" fmla="*/ 0 w 1219"/>
              <a:gd name="T1" fmla="*/ 596 h 596"/>
              <a:gd name="T2" fmla="*/ 0 w 1219"/>
              <a:gd name="T3" fmla="*/ 0 h 596"/>
              <a:gd name="T4" fmla="*/ 1219 w 1219"/>
              <a:gd name="T5" fmla="*/ 0 h 596"/>
              <a:gd name="T6" fmla="*/ 0 60000 65536"/>
              <a:gd name="T7" fmla="*/ 0 60000 65536"/>
              <a:gd name="T8" fmla="*/ 0 60000 65536"/>
              <a:gd name="T9" fmla="*/ 0 w 1219"/>
              <a:gd name="T10" fmla="*/ 0 h 596"/>
              <a:gd name="T11" fmla="*/ 1219 w 1219"/>
              <a:gd name="T12" fmla="*/ 596 h 5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9" h="596">
                <a:moveTo>
                  <a:pt x="0" y="596"/>
                </a:moveTo>
                <a:lnTo>
                  <a:pt x="0" y="0"/>
                </a:lnTo>
                <a:lnTo>
                  <a:pt x="121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49421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55" grpId="0" animBg="1"/>
      <p:bldP spid="69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114</TotalTime>
  <Words>206</Words>
  <Application>Microsoft Office PowerPoint</Application>
  <PresentationFormat>自定义</PresentationFormat>
  <Paragraphs>35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宋体</vt:lpstr>
      <vt:lpstr>微软雅黑</vt:lpstr>
      <vt:lpstr>等线</vt:lpstr>
      <vt:lpstr>Calibri</vt:lpstr>
      <vt:lpstr>Century Gothic</vt:lpstr>
      <vt:lpstr>黑体</vt:lpstr>
      <vt:lpstr>Tahoma</vt:lpstr>
      <vt:lpstr>等线 Light</vt:lpstr>
      <vt:lpstr>HY헤드라인M</vt:lpstr>
      <vt:lpstr>굴림</vt:lpstr>
      <vt:lpstr>Impact</vt:lpstr>
      <vt:lpstr>华文行楷</vt:lpstr>
      <vt:lpstr>16.3结构施工图-概述</vt:lpstr>
      <vt:lpstr>디자인 사용자 지정</vt:lpstr>
      <vt:lpstr>1_디자인 사용자 지정</vt:lpstr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Windows 用户</cp:lastModifiedBy>
  <cp:revision>43</cp:revision>
  <dcterms:created xsi:type="dcterms:W3CDTF">2018-06-13T11:01:31Z</dcterms:created>
  <dcterms:modified xsi:type="dcterms:W3CDTF">2018-06-13T13:04:08Z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