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23"/>
  </p:notesMasterIdLst>
  <p:handoutMasterIdLst>
    <p:handoutMasterId r:id="rId24"/>
  </p:handoutMasterIdLst>
  <p:sldIdLst>
    <p:sldId id="390" r:id="rId6"/>
    <p:sldId id="341" r:id="rId7"/>
    <p:sldId id="256" r:id="rId8"/>
    <p:sldId id="314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5" r:id="rId21"/>
    <p:sldId id="307" r:id="rId22"/>
  </p:sldIdLst>
  <p:sldSz cx="12192000" cy="6858000"/>
  <p:notesSz cx="6858000" cy="9144000"/>
  <p:embeddedFontLst>
    <p:embeddedFont>
      <p:font typeface="굴림" panose="020B0604020202020204" charset="-127"/>
      <p:regular r:id="rId25"/>
    </p:embeddedFont>
    <p:embeddedFont>
      <p:font typeface="华文行楷" panose="02010800040101010101" pitchFamily="2" charset="-122"/>
      <p:regular r:id="rId26"/>
    </p:embeddedFont>
    <p:embeddedFont>
      <p:font typeface="等线 Light" panose="02010600030101010101" pitchFamily="2" charset="-122"/>
      <p:regular r:id="rId27"/>
    </p:embeddedFont>
    <p:embeddedFont>
      <p:font typeface="等线" panose="02010600030101010101" pitchFamily="2" charset="-122"/>
      <p:regular r:id="rId28"/>
      <p:bold r:id="rId29"/>
    </p:embeddedFont>
    <p:embeddedFont>
      <p:font typeface="微软雅黑" panose="020B0503020204020204" pitchFamily="34" charset="-122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Impact" panose="020B0806030902050204" pitchFamily="34" charset="0"/>
      <p:regular r:id="rId36"/>
    </p:embeddedFont>
    <p:embeddedFont>
      <p:font typeface="Century Gothic" panose="020B0502020202020204" pitchFamily="34" charset="0"/>
      <p:regular r:id="rId37"/>
      <p:bold r:id="rId38"/>
      <p:italic r:id="rId39"/>
      <p:boldItalic r:id="rId40"/>
    </p:embeddedFont>
    <p:embeddedFont>
      <p:font typeface="黑体" panose="02010609060101010101" pitchFamily="49" charset="-122"/>
      <p:regular r:id="rId4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78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5.xml"/><Relationship Id="rId41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674284" y="473180"/>
            <a:ext cx="189987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第一节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组合形体的投影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95465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2" y="911401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三、组合体投影图的画法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03973" y="1414618"/>
            <a:ext cx="16003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画图步骤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728403" y="1814728"/>
            <a:ext cx="854261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STEP4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作投影图</a:t>
            </a:r>
            <a:endParaRPr lang="en-US" altLang="zh-CN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）画底稿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主体→局部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外形→内部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可见→不可见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）检查整理底稿，加深加粗图线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154036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674284" y="473180"/>
            <a:ext cx="189987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第一节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组合形体的投影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95465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2" y="911401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三、组合体投影图的画法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03973" y="1414618"/>
            <a:ext cx="16003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画图步骤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03411" y="1933224"/>
            <a:ext cx="3134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：作出建筑形体的投影</a:t>
            </a:r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1911016" y="2333335"/>
            <a:ext cx="5678934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spcBef>
                <a:spcPct val="15000"/>
              </a:spcBef>
              <a:spcAft>
                <a:spcPct val="20000"/>
              </a:spcAft>
              <a:buSzPct val="60000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）形体分析</a:t>
            </a:r>
          </a:p>
          <a:p>
            <a:pPr marL="0" indent="0" eaLnBrk="1" hangingPunct="1">
              <a:spcBef>
                <a:spcPct val="15000"/>
              </a:spcBef>
              <a:spcAft>
                <a:spcPct val="20000"/>
              </a:spcAft>
              <a:buSzPct val="60000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）确定安放位置、投影方向和视图数量：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将组合体摆正，其主视图应能较明显地反映出该组合体的形状特征。</a:t>
            </a:r>
          </a:p>
          <a:p>
            <a:pPr marL="0" indent="0" eaLnBrk="1" hangingPunct="1">
              <a:spcBef>
                <a:spcPct val="15000"/>
              </a:spcBef>
              <a:spcAft>
                <a:spcPct val="20000"/>
              </a:spcAft>
              <a:buSzPct val="60000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）画投影图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lvl="1" indent="0" eaLnBrk="1" hangingPunct="1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定基准线：对称轴、最低、最后线</a:t>
            </a:r>
          </a:p>
          <a:p>
            <a:pPr marL="457200" lvl="1" indent="0" eaLnBrk="1" hangingPunct="1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画三棱柱</a:t>
            </a:r>
          </a:p>
          <a:p>
            <a:pPr marL="457200" lvl="1" indent="0" eaLnBrk="1" hangingPunct="1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画半圆柱</a:t>
            </a:r>
          </a:p>
          <a:p>
            <a:pPr marL="457200" lvl="1" indent="0" eaLnBrk="1" hangingPunct="1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画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形棱柱 </a:t>
            </a:r>
          </a:p>
          <a:p>
            <a:pPr marL="457200" lvl="1" indent="0" eaLnBrk="1" hangingPunct="1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画三棱柱</a:t>
            </a:r>
          </a:p>
          <a:p>
            <a:pPr marL="457200" lvl="1" indent="0" eaLnBrk="1" hangingPunct="1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检查、完成投影</a:t>
            </a:r>
          </a:p>
          <a:p>
            <a:pPr marL="0" indent="0" eaLnBrk="1" hangingPunct="1">
              <a:spcBef>
                <a:spcPct val="15000"/>
              </a:spcBef>
              <a:spcAft>
                <a:spcPct val="20000"/>
              </a:spcAft>
              <a:buSzPct val="60000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）注写标注，裁去图边，完成作图</a:t>
            </a:r>
          </a:p>
        </p:txBody>
      </p:sp>
      <p:pic>
        <p:nvPicPr>
          <p:cNvPr id="14" name="Picture 3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78787"/>
              </a:clrFrom>
              <a:clrTo>
                <a:srgbClr val="8787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2" r="17461" b="2299"/>
          <a:stretch>
            <a:fillRect/>
          </a:stretch>
        </p:blipFill>
        <p:spPr bwMode="auto">
          <a:xfrm>
            <a:off x="7589951" y="853724"/>
            <a:ext cx="12160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78787"/>
              </a:clrFrom>
              <a:clrTo>
                <a:srgbClr val="8787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2"/>
          <a:stretch>
            <a:fillRect/>
          </a:stretch>
        </p:blipFill>
        <p:spPr bwMode="auto">
          <a:xfrm>
            <a:off x="9083249" y="612991"/>
            <a:ext cx="16192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7964" y="3325551"/>
            <a:ext cx="3076190" cy="3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78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674284" y="473180"/>
            <a:ext cx="189987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第一节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组合形体的投影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95465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2" y="911401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三、组合体投影图的画法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03973" y="1414618"/>
            <a:ext cx="16003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画图步骤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33743" y="4189919"/>
            <a:ext cx="4673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：已知组合体立体图，求作投影图。</a:t>
            </a:r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6233744" y="4726346"/>
            <a:ext cx="4334529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spcBef>
                <a:spcPct val="15000"/>
              </a:spcBef>
              <a:spcAft>
                <a:spcPct val="20000"/>
              </a:spcAft>
              <a:buSzPct val="60000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）形体分析</a:t>
            </a:r>
          </a:p>
          <a:p>
            <a:pPr marL="0" indent="0" eaLnBrk="1" hangingPunct="1">
              <a:spcBef>
                <a:spcPct val="15000"/>
              </a:spcBef>
              <a:spcAft>
                <a:spcPct val="20000"/>
              </a:spcAft>
              <a:buSzPct val="60000"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386" y="911402"/>
            <a:ext cx="3163887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10" y="1958500"/>
            <a:ext cx="3995738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530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674284" y="473180"/>
            <a:ext cx="189987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第一节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组合形体的投影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95465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2" y="911401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三、组合体投影图的画法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03973" y="1414618"/>
            <a:ext cx="16003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画图步骤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1761472" y="1976949"/>
            <a:ext cx="8812683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spcBef>
                <a:spcPct val="15000"/>
              </a:spcBef>
              <a:spcAft>
                <a:spcPct val="20000"/>
              </a:spcAft>
              <a:buSzPct val="60000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）确定安放位置、投影方向和视图数量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 marL="0" indent="0" eaLnBrk="1" hangingPunct="1">
              <a:spcBef>
                <a:spcPct val="15000"/>
              </a:spcBef>
              <a:spcAft>
                <a:spcPct val="20000"/>
              </a:spcAft>
              <a:buSzPct val="60000"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79" y="1614674"/>
            <a:ext cx="3455987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113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674284" y="473180"/>
            <a:ext cx="189987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第一节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组合形体的投影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95465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2" y="911401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三、组合体投影图的画法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03973" y="1414618"/>
            <a:ext cx="16003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画图步骤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1761472" y="1976950"/>
            <a:ext cx="881268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spcBef>
                <a:spcPct val="15000"/>
              </a:spcBef>
              <a:spcAft>
                <a:spcPct val="20000"/>
              </a:spcAft>
              <a:buSzPct val="60000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）画投影图</a:t>
            </a:r>
          </a:p>
          <a:p>
            <a:pPr marL="0" indent="0" eaLnBrk="1" hangingPunct="1">
              <a:spcBef>
                <a:spcPct val="15000"/>
              </a:spcBef>
              <a:spcAft>
                <a:spcPct val="20000"/>
              </a:spcAft>
              <a:buSzPct val="60000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先画出基本体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Ⅰ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的三面投影图。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spcBef>
                <a:spcPct val="15000"/>
              </a:spcBef>
              <a:spcAft>
                <a:spcPct val="20000"/>
              </a:spcAft>
              <a:buSzPct val="60000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画出基本体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Ⅱ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的三面投影图。</a:t>
            </a:r>
          </a:p>
          <a:p>
            <a:pPr marL="0" indent="0" eaLnBrk="1" hangingPunct="1">
              <a:spcBef>
                <a:spcPct val="15000"/>
              </a:spcBef>
              <a:spcAft>
                <a:spcPct val="20000"/>
              </a:spcAft>
              <a:buSzPct val="60000"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spcBef>
                <a:spcPct val="15000"/>
              </a:spcBef>
              <a:spcAft>
                <a:spcPct val="20000"/>
              </a:spcAft>
              <a:buSzPct val="60000"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" t="9595" r="2048" b="4187"/>
          <a:stretch>
            <a:fillRect/>
          </a:stretch>
        </p:blipFill>
        <p:spPr bwMode="auto">
          <a:xfrm>
            <a:off x="1775540" y="4464351"/>
            <a:ext cx="32575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t="2446" r="4727" b="4019"/>
          <a:stretch>
            <a:fillRect/>
          </a:stretch>
        </p:blipFill>
        <p:spPr bwMode="auto">
          <a:xfrm>
            <a:off x="6523697" y="3960319"/>
            <a:ext cx="32400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32" y="880467"/>
            <a:ext cx="3044987" cy="297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890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90" y="296419"/>
            <a:ext cx="3044987" cy="297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674284" y="473180"/>
            <a:ext cx="189987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第一节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组合形体的投影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95465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2" y="911401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三、组合体投影图的画法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03973" y="1414618"/>
            <a:ext cx="16003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画图步骤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1761472" y="1976950"/>
            <a:ext cx="881268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spcBef>
                <a:spcPct val="15000"/>
              </a:spcBef>
              <a:spcAft>
                <a:spcPct val="20000"/>
              </a:spcAft>
              <a:buSzPct val="60000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）画投影图</a:t>
            </a:r>
          </a:p>
          <a:p>
            <a:pPr marL="0" indent="0" eaLnBrk="1" hangingPunct="1">
              <a:spcBef>
                <a:spcPct val="15000"/>
              </a:spcBef>
              <a:spcAft>
                <a:spcPct val="20000"/>
              </a:spcAft>
              <a:buSzPct val="60000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画出基本体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Ⅲ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Ⅳ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的三面投影图。</a:t>
            </a:r>
          </a:p>
          <a:p>
            <a:pPr marL="0" indent="0" eaLnBrk="1" hangingPunct="1">
              <a:spcBef>
                <a:spcPct val="15000"/>
              </a:spcBef>
              <a:spcAft>
                <a:spcPct val="20000"/>
              </a:spcAft>
              <a:buSzPct val="60000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检查无误后，按线型要求加深图线，完成全图。</a:t>
            </a:r>
          </a:p>
          <a:p>
            <a:pPr marL="0" indent="0" eaLnBrk="1" hangingPunct="1">
              <a:spcBef>
                <a:spcPct val="15000"/>
              </a:spcBef>
              <a:spcAft>
                <a:spcPct val="20000"/>
              </a:spcAft>
              <a:buSzPct val="60000"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spcBef>
                <a:spcPct val="15000"/>
              </a:spcBef>
              <a:spcAft>
                <a:spcPct val="20000"/>
              </a:spcAft>
              <a:buSzPct val="60000"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1848" r="3267" b="5040"/>
          <a:stretch>
            <a:fillRect/>
          </a:stretch>
        </p:blipFill>
        <p:spPr bwMode="auto">
          <a:xfrm>
            <a:off x="1803411" y="3330224"/>
            <a:ext cx="3598179" cy="333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152" y="3330225"/>
            <a:ext cx="3480326" cy="324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211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674284" y="473180"/>
            <a:ext cx="189987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第一节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组合形体的投影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95465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2" y="911401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三、组合体投影图的画法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03973" y="1414618"/>
            <a:ext cx="28624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画图注意事项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03411" y="1933223"/>
            <a:ext cx="8770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）先从最能反映实形的视图开始作图。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）往往不是画完一个视图后再画下一个，而是几个视图相互配合，交替绘制。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）形体分解的方式不同，因此作图顺序可能不同，但结果相同。</a:t>
            </a:r>
          </a:p>
        </p:txBody>
      </p:sp>
    </p:spTree>
    <p:extLst>
      <p:ext uri="{BB962C8B-B14F-4D97-AF65-F5344CB8AC3E}">
        <p14:creationId xmlns:p14="http://schemas.microsoft.com/office/powerpoint/2010/main" val="127742031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第九章 组合形体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组合体投影图的画法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674284" y="473180"/>
            <a:ext cx="189987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第一节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组合形体的投影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95465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2" y="911401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三、组合体投影图的画法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03973" y="1414618"/>
            <a:ext cx="16003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画图方法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803410" y="1933224"/>
            <a:ext cx="854261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）叠加法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当形体为叠加式组合形体时，依次画出各基本体的投影，从而画出整体投影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）切割法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当形体为切割式组合形体时，先画出未被切割前的投影，然后依照切割顺序，画出切割后的投影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）综合法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"/>
          <a:stretch>
            <a:fillRect/>
          </a:stretch>
        </p:blipFill>
        <p:spPr bwMode="auto">
          <a:xfrm>
            <a:off x="2397453" y="4201543"/>
            <a:ext cx="2360612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r="2774" b="3940"/>
          <a:stretch>
            <a:fillRect/>
          </a:stretch>
        </p:blipFill>
        <p:spPr bwMode="auto">
          <a:xfrm>
            <a:off x="7005966" y="4272979"/>
            <a:ext cx="2727325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43754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第八章   建筑形体的表达方法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6"/>
          <a:stretch/>
        </p:blipFill>
        <p:spPr bwMode="auto">
          <a:xfrm>
            <a:off x="2295301" y="2375852"/>
            <a:ext cx="7335838" cy="438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 flipH="1">
            <a:off x="5805264" y="6101714"/>
            <a:ext cx="982662" cy="490538"/>
            <a:chOff x="2849" y="3081"/>
            <a:chExt cx="619" cy="309"/>
          </a:xfrm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849" y="3081"/>
              <a:ext cx="98" cy="98"/>
            </a:xfrm>
            <a:custGeom>
              <a:avLst/>
              <a:gdLst>
                <a:gd name="T0" fmla="*/ 491 w 687"/>
                <a:gd name="T1" fmla="*/ 688 h 688"/>
                <a:gd name="T2" fmla="*/ 0 w 687"/>
                <a:gd name="T3" fmla="*/ 0 h 688"/>
                <a:gd name="T4" fmla="*/ 687 w 687"/>
                <a:gd name="T5" fmla="*/ 491 h 688"/>
                <a:gd name="T6" fmla="*/ 491 w 687"/>
                <a:gd name="T7" fmla="*/ 688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7"/>
                <a:gd name="T13" fmla="*/ 0 h 688"/>
                <a:gd name="T14" fmla="*/ 687 w 687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7" h="688">
                  <a:moveTo>
                    <a:pt x="491" y="688"/>
                  </a:moveTo>
                  <a:lnTo>
                    <a:pt x="0" y="0"/>
                  </a:lnTo>
                  <a:lnTo>
                    <a:pt x="687" y="491"/>
                  </a:lnTo>
                  <a:lnTo>
                    <a:pt x="491" y="6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2849" y="3081"/>
              <a:ext cx="98" cy="98"/>
            </a:xfrm>
            <a:custGeom>
              <a:avLst/>
              <a:gdLst>
                <a:gd name="T0" fmla="*/ 491 w 687"/>
                <a:gd name="T1" fmla="*/ 688 h 688"/>
                <a:gd name="T2" fmla="*/ 0 w 687"/>
                <a:gd name="T3" fmla="*/ 0 h 688"/>
                <a:gd name="T4" fmla="*/ 687 w 687"/>
                <a:gd name="T5" fmla="*/ 491 h 688"/>
                <a:gd name="T6" fmla="*/ 491 w 687"/>
                <a:gd name="T7" fmla="*/ 688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7"/>
                <a:gd name="T13" fmla="*/ 0 h 688"/>
                <a:gd name="T14" fmla="*/ 687 w 687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7" h="688">
                  <a:moveTo>
                    <a:pt x="491" y="688"/>
                  </a:moveTo>
                  <a:lnTo>
                    <a:pt x="0" y="0"/>
                  </a:lnTo>
                  <a:lnTo>
                    <a:pt x="687" y="491"/>
                  </a:lnTo>
                  <a:lnTo>
                    <a:pt x="491" y="688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3156" y="3253"/>
              <a:ext cx="31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300">
                  <a:latin typeface="宋体" panose="02010600030101010101" pitchFamily="2" charset="-122"/>
                </a:rPr>
                <a:t>四棱柱</a:t>
              </a: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2933" y="3165"/>
              <a:ext cx="223" cy="22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3156" y="3388"/>
              <a:ext cx="299" cy="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flipH="1">
            <a:off x="6310089" y="3798253"/>
            <a:ext cx="984250" cy="492125"/>
            <a:chOff x="2548" y="1896"/>
            <a:chExt cx="620" cy="310"/>
          </a:xfrm>
        </p:grpSpPr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2856" y="2068"/>
              <a:ext cx="31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300">
                  <a:latin typeface="宋体" panose="02010600030101010101" pitchFamily="2" charset="-122"/>
                </a:rPr>
                <a:t>四棱柱</a:t>
              </a: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2548" y="1896"/>
              <a:ext cx="99" cy="98"/>
            </a:xfrm>
            <a:custGeom>
              <a:avLst/>
              <a:gdLst>
                <a:gd name="T0" fmla="*/ 491 w 688"/>
                <a:gd name="T1" fmla="*/ 689 h 689"/>
                <a:gd name="T2" fmla="*/ 0 w 688"/>
                <a:gd name="T3" fmla="*/ 0 h 689"/>
                <a:gd name="T4" fmla="*/ 688 w 688"/>
                <a:gd name="T5" fmla="*/ 493 h 689"/>
                <a:gd name="T6" fmla="*/ 491 w 688"/>
                <a:gd name="T7" fmla="*/ 689 h 6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8"/>
                <a:gd name="T13" fmla="*/ 0 h 689"/>
                <a:gd name="T14" fmla="*/ 688 w 688"/>
                <a:gd name="T15" fmla="*/ 689 h 6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8" h="689">
                  <a:moveTo>
                    <a:pt x="491" y="689"/>
                  </a:moveTo>
                  <a:lnTo>
                    <a:pt x="0" y="0"/>
                  </a:lnTo>
                  <a:lnTo>
                    <a:pt x="688" y="493"/>
                  </a:lnTo>
                  <a:lnTo>
                    <a:pt x="491" y="68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2548" y="1896"/>
              <a:ext cx="99" cy="98"/>
            </a:xfrm>
            <a:custGeom>
              <a:avLst/>
              <a:gdLst>
                <a:gd name="T0" fmla="*/ 491 w 688"/>
                <a:gd name="T1" fmla="*/ 689 h 689"/>
                <a:gd name="T2" fmla="*/ 0 w 688"/>
                <a:gd name="T3" fmla="*/ 0 h 689"/>
                <a:gd name="T4" fmla="*/ 688 w 688"/>
                <a:gd name="T5" fmla="*/ 493 h 689"/>
                <a:gd name="T6" fmla="*/ 491 w 688"/>
                <a:gd name="T7" fmla="*/ 689 h 6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8"/>
                <a:gd name="T13" fmla="*/ 0 h 689"/>
                <a:gd name="T14" fmla="*/ 688 w 688"/>
                <a:gd name="T15" fmla="*/ 689 h 6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8" h="689">
                  <a:moveTo>
                    <a:pt x="491" y="689"/>
                  </a:moveTo>
                  <a:lnTo>
                    <a:pt x="0" y="0"/>
                  </a:lnTo>
                  <a:lnTo>
                    <a:pt x="688" y="493"/>
                  </a:lnTo>
                  <a:lnTo>
                    <a:pt x="491" y="689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>
              <a:off x="2633" y="1980"/>
              <a:ext cx="223" cy="22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2856" y="2204"/>
              <a:ext cx="291" cy="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flipH="1">
            <a:off x="5300439" y="4806315"/>
            <a:ext cx="1263650" cy="434975"/>
            <a:chOff x="3203" y="2404"/>
            <a:chExt cx="796" cy="274"/>
          </a:xfrm>
        </p:grpSpPr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3203" y="2404"/>
              <a:ext cx="98" cy="98"/>
            </a:xfrm>
            <a:custGeom>
              <a:avLst/>
              <a:gdLst>
                <a:gd name="T0" fmla="*/ 491 w 687"/>
                <a:gd name="T1" fmla="*/ 688 h 688"/>
                <a:gd name="T2" fmla="*/ 0 w 687"/>
                <a:gd name="T3" fmla="*/ 0 h 688"/>
                <a:gd name="T4" fmla="*/ 687 w 687"/>
                <a:gd name="T5" fmla="*/ 492 h 688"/>
                <a:gd name="T6" fmla="*/ 491 w 687"/>
                <a:gd name="T7" fmla="*/ 688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7"/>
                <a:gd name="T13" fmla="*/ 0 h 688"/>
                <a:gd name="T14" fmla="*/ 687 w 687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7" h="688">
                  <a:moveTo>
                    <a:pt x="491" y="688"/>
                  </a:moveTo>
                  <a:lnTo>
                    <a:pt x="0" y="0"/>
                  </a:lnTo>
                  <a:lnTo>
                    <a:pt x="687" y="492"/>
                  </a:lnTo>
                  <a:lnTo>
                    <a:pt x="491" y="6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3203" y="2404"/>
              <a:ext cx="98" cy="98"/>
            </a:xfrm>
            <a:custGeom>
              <a:avLst/>
              <a:gdLst>
                <a:gd name="T0" fmla="*/ 491 w 687"/>
                <a:gd name="T1" fmla="*/ 688 h 688"/>
                <a:gd name="T2" fmla="*/ 0 w 687"/>
                <a:gd name="T3" fmla="*/ 0 h 688"/>
                <a:gd name="T4" fmla="*/ 687 w 687"/>
                <a:gd name="T5" fmla="*/ 492 h 688"/>
                <a:gd name="T6" fmla="*/ 491 w 687"/>
                <a:gd name="T7" fmla="*/ 688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7"/>
                <a:gd name="T13" fmla="*/ 0 h 688"/>
                <a:gd name="T14" fmla="*/ 687 w 687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7" h="688">
                  <a:moveTo>
                    <a:pt x="491" y="688"/>
                  </a:moveTo>
                  <a:lnTo>
                    <a:pt x="0" y="0"/>
                  </a:lnTo>
                  <a:lnTo>
                    <a:pt x="687" y="492"/>
                  </a:lnTo>
                  <a:lnTo>
                    <a:pt x="491" y="688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479" y="2532"/>
              <a:ext cx="52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300">
                  <a:latin typeface="宋体" panose="02010600030101010101" pitchFamily="2" charset="-122"/>
                </a:rPr>
                <a:t>六块梯形块</a:t>
              </a: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9" name="Line 20"/>
            <p:cNvSpPr>
              <a:spLocks noChangeShapeType="1"/>
            </p:cNvSpPr>
            <p:nvPr/>
          </p:nvSpPr>
          <p:spPr bwMode="auto">
            <a:xfrm>
              <a:off x="3287" y="2488"/>
              <a:ext cx="189" cy="18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21"/>
            <p:cNvSpPr>
              <a:spLocks noChangeShapeType="1"/>
            </p:cNvSpPr>
            <p:nvPr/>
          </p:nvSpPr>
          <p:spPr bwMode="auto">
            <a:xfrm>
              <a:off x="3476" y="2677"/>
              <a:ext cx="49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 flipH="1">
            <a:off x="6237065" y="2704464"/>
            <a:ext cx="1216025" cy="230188"/>
            <a:chOff x="2733" y="1105"/>
            <a:chExt cx="766" cy="145"/>
          </a:xfrm>
        </p:grpSpPr>
        <p:sp>
          <p:nvSpPr>
            <p:cNvPr id="42" name="Freeform 23"/>
            <p:cNvSpPr>
              <a:spLocks/>
            </p:cNvSpPr>
            <p:nvPr/>
          </p:nvSpPr>
          <p:spPr bwMode="auto">
            <a:xfrm>
              <a:off x="2733" y="1117"/>
              <a:ext cx="120" cy="52"/>
            </a:xfrm>
            <a:custGeom>
              <a:avLst/>
              <a:gdLst>
                <a:gd name="T0" fmla="*/ 764 w 840"/>
                <a:gd name="T1" fmla="*/ 361 h 361"/>
                <a:gd name="T2" fmla="*/ 0 w 840"/>
                <a:gd name="T3" fmla="*/ 0 h 361"/>
                <a:gd name="T4" fmla="*/ 840 w 840"/>
                <a:gd name="T5" fmla="*/ 94 h 361"/>
                <a:gd name="T6" fmla="*/ 764 w 840"/>
                <a:gd name="T7" fmla="*/ 361 h 3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0"/>
                <a:gd name="T13" fmla="*/ 0 h 361"/>
                <a:gd name="T14" fmla="*/ 840 w 840"/>
                <a:gd name="T15" fmla="*/ 361 h 3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0" h="361">
                  <a:moveTo>
                    <a:pt x="764" y="361"/>
                  </a:moveTo>
                  <a:lnTo>
                    <a:pt x="0" y="0"/>
                  </a:lnTo>
                  <a:lnTo>
                    <a:pt x="840" y="94"/>
                  </a:lnTo>
                  <a:lnTo>
                    <a:pt x="764" y="3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>
              <a:off x="2733" y="1117"/>
              <a:ext cx="120" cy="52"/>
            </a:xfrm>
            <a:custGeom>
              <a:avLst/>
              <a:gdLst>
                <a:gd name="T0" fmla="*/ 764 w 840"/>
                <a:gd name="T1" fmla="*/ 361 h 361"/>
                <a:gd name="T2" fmla="*/ 0 w 840"/>
                <a:gd name="T3" fmla="*/ 0 h 361"/>
                <a:gd name="T4" fmla="*/ 840 w 840"/>
                <a:gd name="T5" fmla="*/ 94 h 361"/>
                <a:gd name="T6" fmla="*/ 764 w 840"/>
                <a:gd name="T7" fmla="*/ 361 h 3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0"/>
                <a:gd name="T13" fmla="*/ 0 h 361"/>
                <a:gd name="T14" fmla="*/ 840 w 840"/>
                <a:gd name="T15" fmla="*/ 361 h 3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0" h="361">
                  <a:moveTo>
                    <a:pt x="764" y="361"/>
                  </a:moveTo>
                  <a:lnTo>
                    <a:pt x="0" y="0"/>
                  </a:lnTo>
                  <a:lnTo>
                    <a:pt x="840" y="94"/>
                  </a:lnTo>
                  <a:lnTo>
                    <a:pt x="764" y="361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Rectangle 25"/>
            <p:cNvSpPr>
              <a:spLocks noChangeArrowheads="1"/>
            </p:cNvSpPr>
            <p:nvPr/>
          </p:nvSpPr>
          <p:spPr bwMode="auto">
            <a:xfrm>
              <a:off x="3163" y="1105"/>
              <a:ext cx="31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300">
                  <a:latin typeface="宋体" panose="02010600030101010101" pitchFamily="2" charset="-122"/>
                </a:rPr>
                <a:t>楔形块</a:t>
              </a: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5" name="Line 26"/>
            <p:cNvSpPr>
              <a:spLocks noChangeShapeType="1"/>
            </p:cNvSpPr>
            <p:nvPr/>
          </p:nvSpPr>
          <p:spPr bwMode="auto">
            <a:xfrm>
              <a:off x="2848" y="1150"/>
              <a:ext cx="347" cy="9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27"/>
            <p:cNvSpPr>
              <a:spLocks noChangeShapeType="1"/>
            </p:cNvSpPr>
            <p:nvPr/>
          </p:nvSpPr>
          <p:spPr bwMode="auto">
            <a:xfrm>
              <a:off x="3195" y="1248"/>
              <a:ext cx="304" cy="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674284" y="473180"/>
            <a:ext cx="189987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第一节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组合形体的投影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95465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2" y="911401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三、组合体投影图的画法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03973" y="1414618"/>
            <a:ext cx="16003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画图步骤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803410" y="1683840"/>
            <a:ext cx="85426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STEP1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形体分析</a:t>
            </a:r>
            <a:endParaRPr lang="en-US" altLang="zh-CN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对基本体的组合方式、表面连接关系及相互位置进行分析。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411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674284" y="473180"/>
            <a:ext cx="189987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第一节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组合形体的投影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95465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2" y="911401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三、组合体投影图的画法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03973" y="1414618"/>
            <a:ext cx="16003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画图步骤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824691" y="1814728"/>
            <a:ext cx="85426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STEP2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确定组合体的安放位置</a:t>
            </a:r>
            <a:endParaRPr lang="en-US" altLang="zh-CN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）符合安稳的原则，形体在正常状态下的位置。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4504" y="2645576"/>
            <a:ext cx="3707149" cy="29842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6304" y="2899629"/>
            <a:ext cx="2897746" cy="247614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98008" y="5383460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endParaRPr lang="zh-CN" altLang="en-US" sz="6000" dirty="0">
              <a:solidFill>
                <a:schemeClr val="accent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513315" y="5375778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383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674284" y="473180"/>
            <a:ext cx="189987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第一节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组合形体的投影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95465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2" y="911401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三、组合体投影图的画法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03973" y="1414618"/>
            <a:ext cx="16003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画图步骤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803410" y="1872478"/>
            <a:ext cx="854261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STEP2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确定组合体的安放位置</a:t>
            </a:r>
            <a:endParaRPr lang="en-US" altLang="zh-CN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）尽量让形体的主要面与投影面平行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）把最能反映形体特征的面，作为正投影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）摆放的位置要尽可能多侧显示轮廓特征，尽量避免虚线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4692" y="3714523"/>
            <a:ext cx="3707149" cy="2984255"/>
          </a:xfrm>
          <a:prstGeom prst="rect">
            <a:avLst/>
          </a:prstGeom>
        </p:spPr>
      </p:pic>
      <p:sp>
        <p:nvSpPr>
          <p:cNvPr id="2" name="下箭头 1"/>
          <p:cNvSpPr/>
          <p:nvPr/>
        </p:nvSpPr>
        <p:spPr>
          <a:xfrm rot="7118514">
            <a:off x="5042020" y="5775298"/>
            <a:ext cx="309093" cy="1030310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3766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674284" y="473180"/>
            <a:ext cx="189987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第一节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组合形体的投影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95465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2" y="911401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三、组合体投影图的画法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03973" y="1414618"/>
            <a:ext cx="16003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画图步骤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728403" y="1933224"/>
            <a:ext cx="85426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STEP3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确定投影图数量</a:t>
            </a:r>
            <a:endParaRPr lang="en-US" altLang="zh-CN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在清晰、完整地表示出形体的前提下，投影的数量越少越好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96098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108</TotalTime>
  <Words>698</Words>
  <Application>Microsoft Office PowerPoint</Application>
  <PresentationFormat>宽屏</PresentationFormat>
  <Paragraphs>101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17</vt:i4>
      </vt:variant>
    </vt:vector>
  </HeadingPairs>
  <TitlesOfParts>
    <vt:vector size="35" baseType="lpstr">
      <vt:lpstr>Arial</vt:lpstr>
      <vt:lpstr>굴림</vt:lpstr>
      <vt:lpstr>华文行楷</vt:lpstr>
      <vt:lpstr>等线 Light</vt:lpstr>
      <vt:lpstr>等线</vt:lpstr>
      <vt:lpstr>微软雅黑</vt:lpstr>
      <vt:lpstr>Calibri</vt:lpstr>
      <vt:lpstr>Impact</vt:lpstr>
      <vt:lpstr>宋体</vt:lpstr>
      <vt:lpstr>HY헤드라인M</vt:lpstr>
      <vt:lpstr>Wingdings</vt:lpstr>
      <vt:lpstr>Century Gothic</vt:lpstr>
      <vt:lpstr>黑体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42</cp:revision>
  <dcterms:created xsi:type="dcterms:W3CDTF">2018-06-13T11:01:31Z</dcterms:created>
  <dcterms:modified xsi:type="dcterms:W3CDTF">2018-06-29T03:10:04Z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