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27"/>
  </p:notesMasterIdLst>
  <p:handoutMasterIdLst>
    <p:handoutMasterId r:id="rId28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</p:sldIdLst>
  <p:sldSz cx="12192000" cy="6858000"/>
  <p:notesSz cx="6858000" cy="9144000"/>
  <p:embeddedFontLst>
    <p:embeddedFont>
      <p:font typeface="华文行楷" panose="02010800040101010101" pitchFamily="2" charset="-122"/>
      <p:regular r:id="rId29"/>
    </p:embeddedFont>
    <p:embeddedFont>
      <p:font typeface="等线" panose="02010600030101010101" pitchFamily="2" charset="-122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Impact" panose="020B0806030902050204" pitchFamily="34" charset="0"/>
      <p:regular r:id="rId36"/>
    </p:embeddedFont>
    <p:embeddedFont>
      <p:font typeface="等线 Light" panose="02010600030101010101" pitchFamily="2" charset="-122"/>
      <p:regular r:id="rId37"/>
    </p:embeddedFont>
    <p:embeddedFont>
      <p:font typeface="굴림" panose="020B0604020202020204" charset="0"/>
      <p:regular r:id="rId38"/>
    </p:embeddedFont>
    <p:embeddedFont>
      <p:font typeface="微软雅黑" panose="020B0503020204020204" pitchFamily="34" charset="-122"/>
      <p:regular r:id="rId39"/>
      <p:bold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1.fntdata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2018/8/17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882" y="42386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538" y="1000101"/>
            <a:ext cx="8497214" cy="502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9458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882" y="423861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下列形体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的三面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投影图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252" y="1273367"/>
            <a:ext cx="4614560" cy="464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3301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882" y="42386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59" y="1054971"/>
            <a:ext cx="8795753" cy="523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4635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882" y="423861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下列形体的侧面投影图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927" y="1109079"/>
            <a:ext cx="3525126" cy="43644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21" y="1387221"/>
            <a:ext cx="3810494" cy="547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6335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882" y="42386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253" y="885526"/>
            <a:ext cx="8314575" cy="562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4983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882" y="423861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画出下列形体的正面投影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535" y="2057571"/>
            <a:ext cx="3597023" cy="43710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802" y="1385593"/>
            <a:ext cx="2367660" cy="27774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59" y="4163041"/>
            <a:ext cx="3308653" cy="203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4293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882" y="423861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画出下列形体的水平投影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866" y="2730840"/>
            <a:ext cx="4260879" cy="33478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71" y="1393058"/>
            <a:ext cx="6120786" cy="174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9735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882" y="42386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26" y="1001937"/>
            <a:ext cx="8730585" cy="51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0726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312" y="2378798"/>
            <a:ext cx="5437714" cy="447920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07882" y="423861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画出下列形体的水平投影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37" y="1219140"/>
            <a:ext cx="6986080" cy="23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1088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882" y="42386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322" y="1057892"/>
            <a:ext cx="9012413" cy="503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8025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2429" y="436740"/>
            <a:ext cx="603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根据台阶的正等轴测投影，作出其三面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投影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725380" y="1166679"/>
            <a:ext cx="7018132" cy="5131090"/>
            <a:chOff x="1069" y="3340"/>
            <a:chExt cx="5496" cy="4018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 flipV="1">
              <a:off x="5558" y="6125"/>
              <a:ext cx="138" cy="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5558" y="6125"/>
              <a:ext cx="1" cy="1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421" y="6046"/>
              <a:ext cx="137" cy="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5284" y="6046"/>
              <a:ext cx="137" cy="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3154" y="5847"/>
              <a:ext cx="138" cy="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3154" y="5927"/>
              <a:ext cx="1" cy="1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879" y="6085"/>
              <a:ext cx="275" cy="1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879" y="6244"/>
              <a:ext cx="1" cy="1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2605" y="6404"/>
              <a:ext cx="274" cy="1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2605" y="6563"/>
              <a:ext cx="1" cy="1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3292" y="5012"/>
              <a:ext cx="618" cy="3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 flipV="1">
              <a:off x="3910" y="5012"/>
              <a:ext cx="961" cy="5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4871" y="5568"/>
              <a:ext cx="1" cy="1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 flipV="1">
              <a:off x="4871" y="5728"/>
              <a:ext cx="275" cy="1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3704" y="5568"/>
              <a:ext cx="1167" cy="6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 flipV="1">
              <a:off x="3154" y="5927"/>
              <a:ext cx="550" cy="3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704" y="6244"/>
              <a:ext cx="1" cy="1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3704" y="5728"/>
              <a:ext cx="1167" cy="6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3154" y="6085"/>
              <a:ext cx="55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 flipV="1">
              <a:off x="2879" y="6244"/>
              <a:ext cx="825" cy="4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3704" y="5887"/>
              <a:ext cx="1442" cy="8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5146" y="5887"/>
              <a:ext cx="1" cy="1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3704" y="6722"/>
              <a:ext cx="1" cy="1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3704" y="6046"/>
              <a:ext cx="1442" cy="8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2879" y="6404"/>
              <a:ext cx="825" cy="4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5146" y="6046"/>
              <a:ext cx="138" cy="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>
              <a:off x="5284" y="6046"/>
              <a:ext cx="137" cy="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H="1" flipV="1">
              <a:off x="2605" y="6563"/>
              <a:ext cx="1099" cy="6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H="1">
              <a:off x="3704" y="6125"/>
              <a:ext cx="1854" cy="10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3704" y="7199"/>
              <a:ext cx="1" cy="1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V="1">
              <a:off x="3704" y="6284"/>
              <a:ext cx="1854" cy="10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2605" y="6722"/>
              <a:ext cx="1099" cy="6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2399" y="6722"/>
              <a:ext cx="206" cy="1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2399" y="6722"/>
              <a:ext cx="206" cy="1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V="1">
              <a:off x="3292" y="5290"/>
              <a:ext cx="1" cy="5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V="1">
              <a:off x="2399" y="5807"/>
              <a:ext cx="1" cy="10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V="1">
              <a:off x="2399" y="5290"/>
              <a:ext cx="893" cy="5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1986" y="5568"/>
              <a:ext cx="413" cy="2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2879" y="5051"/>
              <a:ext cx="413" cy="2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1986" y="6603"/>
              <a:ext cx="413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 flipV="1">
              <a:off x="1986" y="5051"/>
              <a:ext cx="893" cy="5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V="1">
              <a:off x="1986" y="5568"/>
              <a:ext cx="1" cy="10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 flipH="1">
              <a:off x="5284" y="4932"/>
              <a:ext cx="412" cy="2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4322" y="4136"/>
              <a:ext cx="1374" cy="7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3910" y="4375"/>
              <a:ext cx="1374" cy="7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 flipH="1">
              <a:off x="3910" y="4136"/>
              <a:ext cx="412" cy="2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 flipV="1">
              <a:off x="3910" y="4375"/>
              <a:ext cx="1" cy="6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 flipV="1">
              <a:off x="5284" y="5171"/>
              <a:ext cx="1" cy="9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 flipV="1">
              <a:off x="5696" y="4932"/>
              <a:ext cx="1" cy="11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 flipV="1">
              <a:off x="1300" y="6603"/>
              <a:ext cx="686" cy="3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 flipV="1">
              <a:off x="4322" y="3341"/>
              <a:ext cx="1" cy="7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300" y="6884"/>
              <a:ext cx="176" cy="116"/>
            </a:xfrm>
            <a:custGeom>
              <a:avLst/>
              <a:gdLst>
                <a:gd name="T0" fmla="*/ 0 w 176"/>
                <a:gd name="T1" fmla="*/ 116 h 116"/>
                <a:gd name="T2" fmla="*/ 153 w 176"/>
                <a:gd name="T3" fmla="*/ 0 h 116"/>
                <a:gd name="T4" fmla="*/ 176 w 176"/>
                <a:gd name="T5" fmla="*/ 41 h 116"/>
                <a:gd name="T6" fmla="*/ 0 w 176"/>
                <a:gd name="T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116">
                  <a:moveTo>
                    <a:pt x="0" y="116"/>
                  </a:moveTo>
                  <a:lnTo>
                    <a:pt x="153" y="0"/>
                  </a:lnTo>
                  <a:lnTo>
                    <a:pt x="176" y="41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300" y="6884"/>
              <a:ext cx="176" cy="116"/>
            </a:xfrm>
            <a:custGeom>
              <a:avLst/>
              <a:gdLst>
                <a:gd name="T0" fmla="*/ 0 w 176"/>
                <a:gd name="T1" fmla="*/ 116 h 116"/>
                <a:gd name="T2" fmla="*/ 153 w 176"/>
                <a:gd name="T3" fmla="*/ 0 h 116"/>
                <a:gd name="T4" fmla="*/ 176 w 176"/>
                <a:gd name="T5" fmla="*/ 41 h 116"/>
                <a:gd name="T6" fmla="*/ 0 w 176"/>
                <a:gd name="T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116">
                  <a:moveTo>
                    <a:pt x="0" y="116"/>
                  </a:moveTo>
                  <a:lnTo>
                    <a:pt x="153" y="0"/>
                  </a:lnTo>
                  <a:lnTo>
                    <a:pt x="176" y="41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4299" y="3341"/>
              <a:ext cx="47" cy="191"/>
            </a:xfrm>
            <a:custGeom>
              <a:avLst/>
              <a:gdLst>
                <a:gd name="T0" fmla="*/ 23 w 47"/>
                <a:gd name="T1" fmla="*/ 0 h 191"/>
                <a:gd name="T2" fmla="*/ 47 w 47"/>
                <a:gd name="T3" fmla="*/ 191 h 191"/>
                <a:gd name="T4" fmla="*/ 0 w 47"/>
                <a:gd name="T5" fmla="*/ 191 h 191"/>
                <a:gd name="T6" fmla="*/ 23 w 47"/>
                <a:gd name="T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91">
                  <a:moveTo>
                    <a:pt x="23" y="0"/>
                  </a:moveTo>
                  <a:lnTo>
                    <a:pt x="47" y="191"/>
                  </a:lnTo>
                  <a:lnTo>
                    <a:pt x="0" y="19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4299" y="3341"/>
              <a:ext cx="47" cy="191"/>
            </a:xfrm>
            <a:custGeom>
              <a:avLst/>
              <a:gdLst>
                <a:gd name="T0" fmla="*/ 23 w 47"/>
                <a:gd name="T1" fmla="*/ 0 h 191"/>
                <a:gd name="T2" fmla="*/ 47 w 47"/>
                <a:gd name="T3" fmla="*/ 191 h 191"/>
                <a:gd name="T4" fmla="*/ 0 w 47"/>
                <a:gd name="T5" fmla="*/ 191 h 191"/>
                <a:gd name="T6" fmla="*/ 23 w 47"/>
                <a:gd name="T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91">
                  <a:moveTo>
                    <a:pt x="23" y="0"/>
                  </a:moveTo>
                  <a:lnTo>
                    <a:pt x="47" y="191"/>
                  </a:lnTo>
                  <a:lnTo>
                    <a:pt x="0" y="191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6206" y="6407"/>
              <a:ext cx="177" cy="116"/>
            </a:xfrm>
            <a:custGeom>
              <a:avLst/>
              <a:gdLst>
                <a:gd name="T0" fmla="*/ 177 w 177"/>
                <a:gd name="T1" fmla="*/ 116 h 116"/>
                <a:gd name="T2" fmla="*/ 0 w 177"/>
                <a:gd name="T3" fmla="*/ 41 h 116"/>
                <a:gd name="T4" fmla="*/ 24 w 177"/>
                <a:gd name="T5" fmla="*/ 0 h 116"/>
                <a:gd name="T6" fmla="*/ 177 w 177"/>
                <a:gd name="T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116">
                  <a:moveTo>
                    <a:pt x="177" y="116"/>
                  </a:moveTo>
                  <a:lnTo>
                    <a:pt x="0" y="41"/>
                  </a:lnTo>
                  <a:lnTo>
                    <a:pt x="24" y="0"/>
                  </a:lnTo>
                  <a:lnTo>
                    <a:pt x="177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6206" y="6407"/>
              <a:ext cx="177" cy="116"/>
            </a:xfrm>
            <a:custGeom>
              <a:avLst/>
              <a:gdLst>
                <a:gd name="T0" fmla="*/ 177 w 177"/>
                <a:gd name="T1" fmla="*/ 116 h 116"/>
                <a:gd name="T2" fmla="*/ 0 w 177"/>
                <a:gd name="T3" fmla="*/ 41 h 116"/>
                <a:gd name="T4" fmla="*/ 24 w 177"/>
                <a:gd name="T5" fmla="*/ 0 h 116"/>
                <a:gd name="T6" fmla="*/ 177 w 177"/>
                <a:gd name="T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116">
                  <a:moveTo>
                    <a:pt x="177" y="116"/>
                  </a:moveTo>
                  <a:lnTo>
                    <a:pt x="0" y="41"/>
                  </a:lnTo>
                  <a:lnTo>
                    <a:pt x="24" y="0"/>
                  </a:lnTo>
                  <a:lnTo>
                    <a:pt x="177" y="11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 flipH="1" flipV="1">
              <a:off x="5696" y="6125"/>
              <a:ext cx="687" cy="3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1069" y="7034"/>
              <a:ext cx="78" cy="94"/>
            </a:xfrm>
            <a:custGeom>
              <a:avLst/>
              <a:gdLst>
                <a:gd name="T0" fmla="*/ 76 w 78"/>
                <a:gd name="T1" fmla="*/ 0 h 94"/>
                <a:gd name="T2" fmla="*/ 36 w 78"/>
                <a:gd name="T3" fmla="*/ 57 h 94"/>
                <a:gd name="T4" fmla="*/ 25 w 78"/>
                <a:gd name="T5" fmla="*/ 73 h 94"/>
                <a:gd name="T6" fmla="*/ 15 w 78"/>
                <a:gd name="T7" fmla="*/ 84 h 94"/>
                <a:gd name="T8" fmla="*/ 1 w 78"/>
                <a:gd name="T9" fmla="*/ 89 h 94"/>
                <a:gd name="T10" fmla="*/ 0 w 78"/>
                <a:gd name="T11" fmla="*/ 94 h 94"/>
                <a:gd name="T12" fmla="*/ 45 w 78"/>
                <a:gd name="T13" fmla="*/ 94 h 94"/>
                <a:gd name="T14" fmla="*/ 46 w 78"/>
                <a:gd name="T15" fmla="*/ 89 h 94"/>
                <a:gd name="T16" fmla="*/ 37 w 78"/>
                <a:gd name="T17" fmla="*/ 87 h 94"/>
                <a:gd name="T18" fmla="*/ 34 w 78"/>
                <a:gd name="T19" fmla="*/ 80 h 94"/>
                <a:gd name="T20" fmla="*/ 35 w 78"/>
                <a:gd name="T21" fmla="*/ 75 h 94"/>
                <a:gd name="T22" fmla="*/ 36 w 78"/>
                <a:gd name="T23" fmla="*/ 74 h 94"/>
                <a:gd name="T24" fmla="*/ 46 w 78"/>
                <a:gd name="T25" fmla="*/ 57 h 94"/>
                <a:gd name="T26" fmla="*/ 78 w 78"/>
                <a:gd name="T27" fmla="*/ 11 h 94"/>
                <a:gd name="T28" fmla="*/ 76 w 78"/>
                <a:gd name="T2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94">
                  <a:moveTo>
                    <a:pt x="76" y="0"/>
                  </a:moveTo>
                  <a:lnTo>
                    <a:pt x="36" y="57"/>
                  </a:lnTo>
                  <a:lnTo>
                    <a:pt x="25" y="73"/>
                  </a:lnTo>
                  <a:lnTo>
                    <a:pt x="15" y="84"/>
                  </a:lnTo>
                  <a:lnTo>
                    <a:pt x="1" y="89"/>
                  </a:lnTo>
                  <a:lnTo>
                    <a:pt x="0" y="94"/>
                  </a:lnTo>
                  <a:lnTo>
                    <a:pt x="45" y="94"/>
                  </a:lnTo>
                  <a:lnTo>
                    <a:pt x="46" y="89"/>
                  </a:lnTo>
                  <a:lnTo>
                    <a:pt x="37" y="87"/>
                  </a:lnTo>
                  <a:lnTo>
                    <a:pt x="34" y="80"/>
                  </a:lnTo>
                  <a:lnTo>
                    <a:pt x="35" y="75"/>
                  </a:lnTo>
                  <a:lnTo>
                    <a:pt x="36" y="74"/>
                  </a:lnTo>
                  <a:lnTo>
                    <a:pt x="46" y="57"/>
                  </a:lnTo>
                  <a:lnTo>
                    <a:pt x="78" y="1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159" y="6934"/>
              <a:ext cx="75" cy="91"/>
            </a:xfrm>
            <a:custGeom>
              <a:avLst/>
              <a:gdLst>
                <a:gd name="T0" fmla="*/ 75 w 75"/>
                <a:gd name="T1" fmla="*/ 0 h 91"/>
                <a:gd name="T2" fmla="*/ 29 w 75"/>
                <a:gd name="T3" fmla="*/ 0 h 91"/>
                <a:gd name="T4" fmla="*/ 28 w 75"/>
                <a:gd name="T5" fmla="*/ 6 h 91"/>
                <a:gd name="T6" fmla="*/ 38 w 75"/>
                <a:gd name="T7" fmla="*/ 9 h 91"/>
                <a:gd name="T8" fmla="*/ 40 w 75"/>
                <a:gd name="T9" fmla="*/ 14 h 91"/>
                <a:gd name="T10" fmla="*/ 38 w 75"/>
                <a:gd name="T11" fmla="*/ 20 h 91"/>
                <a:gd name="T12" fmla="*/ 32 w 75"/>
                <a:gd name="T13" fmla="*/ 32 h 91"/>
                <a:gd name="T14" fmla="*/ 21 w 75"/>
                <a:gd name="T15" fmla="*/ 50 h 91"/>
                <a:gd name="T16" fmla="*/ 0 w 75"/>
                <a:gd name="T17" fmla="*/ 80 h 91"/>
                <a:gd name="T18" fmla="*/ 2 w 75"/>
                <a:gd name="T19" fmla="*/ 91 h 91"/>
                <a:gd name="T20" fmla="*/ 37 w 75"/>
                <a:gd name="T21" fmla="*/ 39 h 91"/>
                <a:gd name="T22" fmla="*/ 47 w 75"/>
                <a:gd name="T23" fmla="*/ 25 h 91"/>
                <a:gd name="T24" fmla="*/ 57 w 75"/>
                <a:gd name="T25" fmla="*/ 14 h 91"/>
                <a:gd name="T26" fmla="*/ 60 w 75"/>
                <a:gd name="T27" fmla="*/ 12 h 91"/>
                <a:gd name="T28" fmla="*/ 74 w 75"/>
                <a:gd name="T29" fmla="*/ 6 h 91"/>
                <a:gd name="T30" fmla="*/ 75 w 75"/>
                <a:gd name="T3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91">
                  <a:moveTo>
                    <a:pt x="75" y="0"/>
                  </a:moveTo>
                  <a:lnTo>
                    <a:pt x="29" y="0"/>
                  </a:lnTo>
                  <a:lnTo>
                    <a:pt x="28" y="6"/>
                  </a:lnTo>
                  <a:lnTo>
                    <a:pt x="38" y="9"/>
                  </a:lnTo>
                  <a:lnTo>
                    <a:pt x="40" y="14"/>
                  </a:lnTo>
                  <a:lnTo>
                    <a:pt x="38" y="20"/>
                  </a:lnTo>
                  <a:lnTo>
                    <a:pt x="32" y="32"/>
                  </a:lnTo>
                  <a:lnTo>
                    <a:pt x="21" y="50"/>
                  </a:lnTo>
                  <a:lnTo>
                    <a:pt x="0" y="80"/>
                  </a:lnTo>
                  <a:lnTo>
                    <a:pt x="2" y="91"/>
                  </a:lnTo>
                  <a:lnTo>
                    <a:pt x="37" y="39"/>
                  </a:lnTo>
                  <a:lnTo>
                    <a:pt x="47" y="25"/>
                  </a:lnTo>
                  <a:lnTo>
                    <a:pt x="57" y="14"/>
                  </a:lnTo>
                  <a:lnTo>
                    <a:pt x="60" y="12"/>
                  </a:lnTo>
                  <a:lnTo>
                    <a:pt x="74" y="6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113" y="6934"/>
              <a:ext cx="85" cy="194"/>
            </a:xfrm>
            <a:custGeom>
              <a:avLst/>
              <a:gdLst>
                <a:gd name="T0" fmla="*/ 49 w 85"/>
                <a:gd name="T1" fmla="*/ 0 h 194"/>
                <a:gd name="T2" fmla="*/ 1 w 85"/>
                <a:gd name="T3" fmla="*/ 0 h 194"/>
                <a:gd name="T4" fmla="*/ 0 w 85"/>
                <a:gd name="T5" fmla="*/ 6 h 194"/>
                <a:gd name="T6" fmla="*/ 13 w 85"/>
                <a:gd name="T7" fmla="*/ 12 h 194"/>
                <a:gd name="T8" fmla="*/ 16 w 85"/>
                <a:gd name="T9" fmla="*/ 20 h 194"/>
                <a:gd name="T10" fmla="*/ 21 w 85"/>
                <a:gd name="T11" fmla="*/ 44 h 194"/>
                <a:gd name="T12" fmla="*/ 32 w 85"/>
                <a:gd name="T13" fmla="*/ 100 h 194"/>
                <a:gd name="T14" fmla="*/ 34 w 85"/>
                <a:gd name="T15" fmla="*/ 111 h 194"/>
                <a:gd name="T16" fmla="*/ 44 w 85"/>
                <a:gd name="T17" fmla="*/ 160 h 194"/>
                <a:gd name="T18" fmla="*/ 47 w 85"/>
                <a:gd name="T19" fmla="*/ 178 h 194"/>
                <a:gd name="T20" fmla="*/ 44 w 85"/>
                <a:gd name="T21" fmla="*/ 185 h 194"/>
                <a:gd name="T22" fmla="*/ 32 w 85"/>
                <a:gd name="T23" fmla="*/ 189 h 194"/>
                <a:gd name="T24" fmla="*/ 31 w 85"/>
                <a:gd name="T25" fmla="*/ 194 h 194"/>
                <a:gd name="T26" fmla="*/ 84 w 85"/>
                <a:gd name="T27" fmla="*/ 194 h 194"/>
                <a:gd name="T28" fmla="*/ 85 w 85"/>
                <a:gd name="T29" fmla="*/ 189 h 194"/>
                <a:gd name="T30" fmla="*/ 74 w 85"/>
                <a:gd name="T31" fmla="*/ 187 h 194"/>
                <a:gd name="T32" fmla="*/ 68 w 85"/>
                <a:gd name="T33" fmla="*/ 180 h 194"/>
                <a:gd name="T34" fmla="*/ 63 w 85"/>
                <a:gd name="T35" fmla="*/ 166 h 194"/>
                <a:gd name="T36" fmla="*/ 62 w 85"/>
                <a:gd name="T37" fmla="*/ 162 h 194"/>
                <a:gd name="T38" fmla="*/ 58 w 85"/>
                <a:gd name="T39" fmla="*/ 143 h 194"/>
                <a:gd name="T40" fmla="*/ 48 w 85"/>
                <a:gd name="T41" fmla="*/ 91 h 194"/>
                <a:gd name="T42" fmla="*/ 46 w 85"/>
                <a:gd name="T43" fmla="*/ 80 h 194"/>
                <a:gd name="T44" fmla="*/ 37 w 85"/>
                <a:gd name="T45" fmla="*/ 32 h 194"/>
                <a:gd name="T46" fmla="*/ 34 w 85"/>
                <a:gd name="T47" fmla="*/ 16 h 194"/>
                <a:gd name="T48" fmla="*/ 36 w 85"/>
                <a:gd name="T49" fmla="*/ 11 h 194"/>
                <a:gd name="T50" fmla="*/ 39 w 85"/>
                <a:gd name="T51" fmla="*/ 7 h 194"/>
                <a:gd name="T52" fmla="*/ 48 w 85"/>
                <a:gd name="T53" fmla="*/ 6 h 194"/>
                <a:gd name="T54" fmla="*/ 49 w 85"/>
                <a:gd name="T5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5" h="194">
                  <a:moveTo>
                    <a:pt x="49" y="0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13" y="12"/>
                  </a:lnTo>
                  <a:lnTo>
                    <a:pt x="16" y="20"/>
                  </a:lnTo>
                  <a:lnTo>
                    <a:pt x="21" y="44"/>
                  </a:lnTo>
                  <a:lnTo>
                    <a:pt x="32" y="100"/>
                  </a:lnTo>
                  <a:lnTo>
                    <a:pt x="34" y="111"/>
                  </a:lnTo>
                  <a:lnTo>
                    <a:pt x="44" y="160"/>
                  </a:lnTo>
                  <a:lnTo>
                    <a:pt x="47" y="178"/>
                  </a:lnTo>
                  <a:lnTo>
                    <a:pt x="44" y="185"/>
                  </a:lnTo>
                  <a:lnTo>
                    <a:pt x="32" y="189"/>
                  </a:lnTo>
                  <a:lnTo>
                    <a:pt x="31" y="194"/>
                  </a:lnTo>
                  <a:lnTo>
                    <a:pt x="84" y="194"/>
                  </a:lnTo>
                  <a:lnTo>
                    <a:pt x="85" y="189"/>
                  </a:lnTo>
                  <a:lnTo>
                    <a:pt x="74" y="187"/>
                  </a:lnTo>
                  <a:lnTo>
                    <a:pt x="68" y="180"/>
                  </a:lnTo>
                  <a:lnTo>
                    <a:pt x="63" y="166"/>
                  </a:lnTo>
                  <a:lnTo>
                    <a:pt x="62" y="162"/>
                  </a:lnTo>
                  <a:lnTo>
                    <a:pt x="58" y="143"/>
                  </a:lnTo>
                  <a:lnTo>
                    <a:pt x="48" y="91"/>
                  </a:lnTo>
                  <a:lnTo>
                    <a:pt x="46" y="80"/>
                  </a:lnTo>
                  <a:lnTo>
                    <a:pt x="37" y="32"/>
                  </a:lnTo>
                  <a:lnTo>
                    <a:pt x="34" y="16"/>
                  </a:lnTo>
                  <a:lnTo>
                    <a:pt x="36" y="11"/>
                  </a:lnTo>
                  <a:lnTo>
                    <a:pt x="39" y="7"/>
                  </a:lnTo>
                  <a:lnTo>
                    <a:pt x="48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6452" y="6516"/>
              <a:ext cx="51" cy="100"/>
            </a:xfrm>
            <a:custGeom>
              <a:avLst/>
              <a:gdLst>
                <a:gd name="T0" fmla="*/ 51 w 51"/>
                <a:gd name="T1" fmla="*/ 0 h 100"/>
                <a:gd name="T2" fmla="*/ 1 w 51"/>
                <a:gd name="T3" fmla="*/ 0 h 100"/>
                <a:gd name="T4" fmla="*/ 0 w 51"/>
                <a:gd name="T5" fmla="*/ 5 h 100"/>
                <a:gd name="T6" fmla="*/ 11 w 51"/>
                <a:gd name="T7" fmla="*/ 11 h 100"/>
                <a:gd name="T8" fmla="*/ 12 w 51"/>
                <a:gd name="T9" fmla="*/ 12 h 100"/>
                <a:gd name="T10" fmla="*/ 19 w 51"/>
                <a:gd name="T11" fmla="*/ 33 h 100"/>
                <a:gd name="T12" fmla="*/ 33 w 51"/>
                <a:gd name="T13" fmla="*/ 100 h 100"/>
                <a:gd name="T14" fmla="*/ 48 w 51"/>
                <a:gd name="T15" fmla="*/ 91 h 100"/>
                <a:gd name="T16" fmla="*/ 37 w 51"/>
                <a:gd name="T17" fmla="*/ 38 h 100"/>
                <a:gd name="T18" fmla="*/ 34 w 51"/>
                <a:gd name="T19" fmla="*/ 18 h 100"/>
                <a:gd name="T20" fmla="*/ 36 w 51"/>
                <a:gd name="T21" fmla="*/ 11 h 100"/>
                <a:gd name="T22" fmla="*/ 39 w 51"/>
                <a:gd name="T23" fmla="*/ 7 h 100"/>
                <a:gd name="T24" fmla="*/ 50 w 51"/>
                <a:gd name="T25" fmla="*/ 5 h 100"/>
                <a:gd name="T26" fmla="*/ 51 w 51"/>
                <a:gd name="T2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100">
                  <a:moveTo>
                    <a:pt x="5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9" y="33"/>
                  </a:lnTo>
                  <a:lnTo>
                    <a:pt x="33" y="100"/>
                  </a:lnTo>
                  <a:lnTo>
                    <a:pt x="48" y="91"/>
                  </a:lnTo>
                  <a:lnTo>
                    <a:pt x="37" y="38"/>
                  </a:lnTo>
                  <a:lnTo>
                    <a:pt x="34" y="18"/>
                  </a:lnTo>
                  <a:lnTo>
                    <a:pt x="36" y="11"/>
                  </a:lnTo>
                  <a:lnTo>
                    <a:pt x="39" y="7"/>
                  </a:lnTo>
                  <a:lnTo>
                    <a:pt x="50" y="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6447" y="6516"/>
              <a:ext cx="118" cy="195"/>
            </a:xfrm>
            <a:custGeom>
              <a:avLst/>
              <a:gdLst>
                <a:gd name="T0" fmla="*/ 118 w 118"/>
                <a:gd name="T1" fmla="*/ 0 h 195"/>
                <a:gd name="T2" fmla="*/ 76 w 118"/>
                <a:gd name="T3" fmla="*/ 0 h 195"/>
                <a:gd name="T4" fmla="*/ 75 w 118"/>
                <a:gd name="T5" fmla="*/ 5 h 195"/>
                <a:gd name="T6" fmla="*/ 87 w 118"/>
                <a:gd name="T7" fmla="*/ 8 h 195"/>
                <a:gd name="T8" fmla="*/ 89 w 118"/>
                <a:gd name="T9" fmla="*/ 14 h 195"/>
                <a:gd name="T10" fmla="*/ 88 w 118"/>
                <a:gd name="T11" fmla="*/ 18 h 195"/>
                <a:gd name="T12" fmla="*/ 79 w 118"/>
                <a:gd name="T13" fmla="*/ 39 h 195"/>
                <a:gd name="T14" fmla="*/ 53 w 118"/>
                <a:gd name="T15" fmla="*/ 91 h 195"/>
                <a:gd name="T16" fmla="*/ 38 w 118"/>
                <a:gd name="T17" fmla="*/ 100 h 195"/>
                <a:gd name="T18" fmla="*/ 26 w 118"/>
                <a:gd name="T19" fmla="*/ 157 h 195"/>
                <a:gd name="T20" fmla="*/ 25 w 118"/>
                <a:gd name="T21" fmla="*/ 163 h 195"/>
                <a:gd name="T22" fmla="*/ 19 w 118"/>
                <a:gd name="T23" fmla="*/ 180 h 195"/>
                <a:gd name="T24" fmla="*/ 12 w 118"/>
                <a:gd name="T25" fmla="*/ 187 h 195"/>
                <a:gd name="T26" fmla="*/ 1 w 118"/>
                <a:gd name="T27" fmla="*/ 189 h 195"/>
                <a:gd name="T28" fmla="*/ 0 w 118"/>
                <a:gd name="T29" fmla="*/ 195 h 195"/>
                <a:gd name="T30" fmla="*/ 57 w 118"/>
                <a:gd name="T31" fmla="*/ 195 h 195"/>
                <a:gd name="T32" fmla="*/ 58 w 118"/>
                <a:gd name="T33" fmla="*/ 189 h 195"/>
                <a:gd name="T34" fmla="*/ 46 w 118"/>
                <a:gd name="T35" fmla="*/ 188 h 195"/>
                <a:gd name="T36" fmla="*/ 42 w 118"/>
                <a:gd name="T37" fmla="*/ 184 h 195"/>
                <a:gd name="T38" fmla="*/ 41 w 118"/>
                <a:gd name="T39" fmla="*/ 177 h 195"/>
                <a:gd name="T40" fmla="*/ 41 w 118"/>
                <a:gd name="T41" fmla="*/ 174 h 195"/>
                <a:gd name="T42" fmla="*/ 45 w 118"/>
                <a:gd name="T43" fmla="*/ 152 h 195"/>
                <a:gd name="T44" fmla="*/ 55 w 118"/>
                <a:gd name="T45" fmla="*/ 104 h 195"/>
                <a:gd name="T46" fmla="*/ 88 w 118"/>
                <a:gd name="T47" fmla="*/ 38 h 195"/>
                <a:gd name="T48" fmla="*/ 94 w 118"/>
                <a:gd name="T49" fmla="*/ 28 h 195"/>
                <a:gd name="T50" fmla="*/ 102 w 118"/>
                <a:gd name="T51" fmla="*/ 15 h 195"/>
                <a:gd name="T52" fmla="*/ 109 w 118"/>
                <a:gd name="T53" fmla="*/ 8 h 195"/>
                <a:gd name="T54" fmla="*/ 118 w 118"/>
                <a:gd name="T55" fmla="*/ 5 h 195"/>
                <a:gd name="T56" fmla="*/ 118 w 118"/>
                <a:gd name="T5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95">
                  <a:moveTo>
                    <a:pt x="118" y="0"/>
                  </a:moveTo>
                  <a:lnTo>
                    <a:pt x="76" y="0"/>
                  </a:lnTo>
                  <a:lnTo>
                    <a:pt x="75" y="5"/>
                  </a:lnTo>
                  <a:lnTo>
                    <a:pt x="87" y="8"/>
                  </a:lnTo>
                  <a:lnTo>
                    <a:pt x="89" y="14"/>
                  </a:lnTo>
                  <a:lnTo>
                    <a:pt x="88" y="18"/>
                  </a:lnTo>
                  <a:lnTo>
                    <a:pt x="79" y="39"/>
                  </a:lnTo>
                  <a:lnTo>
                    <a:pt x="53" y="91"/>
                  </a:lnTo>
                  <a:lnTo>
                    <a:pt x="38" y="100"/>
                  </a:lnTo>
                  <a:lnTo>
                    <a:pt x="26" y="157"/>
                  </a:lnTo>
                  <a:lnTo>
                    <a:pt x="25" y="163"/>
                  </a:lnTo>
                  <a:lnTo>
                    <a:pt x="19" y="180"/>
                  </a:lnTo>
                  <a:lnTo>
                    <a:pt x="12" y="187"/>
                  </a:lnTo>
                  <a:lnTo>
                    <a:pt x="1" y="189"/>
                  </a:lnTo>
                  <a:lnTo>
                    <a:pt x="0" y="195"/>
                  </a:lnTo>
                  <a:lnTo>
                    <a:pt x="57" y="195"/>
                  </a:lnTo>
                  <a:lnTo>
                    <a:pt x="58" y="189"/>
                  </a:lnTo>
                  <a:lnTo>
                    <a:pt x="46" y="188"/>
                  </a:lnTo>
                  <a:lnTo>
                    <a:pt x="42" y="184"/>
                  </a:lnTo>
                  <a:lnTo>
                    <a:pt x="41" y="177"/>
                  </a:lnTo>
                  <a:lnTo>
                    <a:pt x="41" y="174"/>
                  </a:lnTo>
                  <a:lnTo>
                    <a:pt x="45" y="152"/>
                  </a:lnTo>
                  <a:lnTo>
                    <a:pt x="55" y="104"/>
                  </a:lnTo>
                  <a:lnTo>
                    <a:pt x="88" y="38"/>
                  </a:lnTo>
                  <a:lnTo>
                    <a:pt x="94" y="28"/>
                  </a:lnTo>
                  <a:lnTo>
                    <a:pt x="102" y="15"/>
                  </a:lnTo>
                  <a:lnTo>
                    <a:pt x="109" y="8"/>
                  </a:lnTo>
                  <a:lnTo>
                    <a:pt x="118" y="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4415" y="3484"/>
              <a:ext cx="109" cy="51"/>
            </a:xfrm>
            <a:custGeom>
              <a:avLst/>
              <a:gdLst>
                <a:gd name="T0" fmla="*/ 109 w 109"/>
                <a:gd name="T1" fmla="*/ 0 h 51"/>
                <a:gd name="T2" fmla="*/ 105 w 109"/>
                <a:gd name="T3" fmla="*/ 0 h 51"/>
                <a:gd name="T4" fmla="*/ 102 w 109"/>
                <a:gd name="T5" fmla="*/ 9 h 51"/>
                <a:gd name="T6" fmla="*/ 93 w 109"/>
                <a:gd name="T7" fmla="*/ 25 h 51"/>
                <a:gd name="T8" fmla="*/ 90 w 109"/>
                <a:gd name="T9" fmla="*/ 30 h 51"/>
                <a:gd name="T10" fmla="*/ 76 w 109"/>
                <a:gd name="T11" fmla="*/ 38 h 51"/>
                <a:gd name="T12" fmla="*/ 72 w 109"/>
                <a:gd name="T13" fmla="*/ 39 h 51"/>
                <a:gd name="T14" fmla="*/ 59 w 109"/>
                <a:gd name="T15" fmla="*/ 41 h 51"/>
                <a:gd name="T16" fmla="*/ 40 w 109"/>
                <a:gd name="T17" fmla="*/ 41 h 51"/>
                <a:gd name="T18" fmla="*/ 25 w 109"/>
                <a:gd name="T19" fmla="*/ 41 h 51"/>
                <a:gd name="T20" fmla="*/ 0 w 109"/>
                <a:gd name="T21" fmla="*/ 46 h 51"/>
                <a:gd name="T22" fmla="*/ 0 w 109"/>
                <a:gd name="T23" fmla="*/ 51 h 51"/>
                <a:gd name="T24" fmla="*/ 97 w 109"/>
                <a:gd name="T25" fmla="*/ 51 h 51"/>
                <a:gd name="T26" fmla="*/ 109 w 109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51">
                  <a:moveTo>
                    <a:pt x="109" y="0"/>
                  </a:moveTo>
                  <a:lnTo>
                    <a:pt x="105" y="0"/>
                  </a:lnTo>
                  <a:lnTo>
                    <a:pt x="102" y="9"/>
                  </a:lnTo>
                  <a:lnTo>
                    <a:pt x="93" y="25"/>
                  </a:lnTo>
                  <a:lnTo>
                    <a:pt x="90" y="30"/>
                  </a:lnTo>
                  <a:lnTo>
                    <a:pt x="76" y="38"/>
                  </a:lnTo>
                  <a:lnTo>
                    <a:pt x="72" y="39"/>
                  </a:lnTo>
                  <a:lnTo>
                    <a:pt x="59" y="41"/>
                  </a:lnTo>
                  <a:lnTo>
                    <a:pt x="40" y="41"/>
                  </a:lnTo>
                  <a:lnTo>
                    <a:pt x="25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97" y="51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4415" y="3346"/>
              <a:ext cx="125" cy="184"/>
            </a:xfrm>
            <a:custGeom>
              <a:avLst/>
              <a:gdLst>
                <a:gd name="T0" fmla="*/ 125 w 125"/>
                <a:gd name="T1" fmla="*/ 0 h 184"/>
                <a:gd name="T2" fmla="*/ 100 w 125"/>
                <a:gd name="T3" fmla="*/ 5 h 184"/>
                <a:gd name="T4" fmla="*/ 0 w 125"/>
                <a:gd name="T5" fmla="*/ 184 h 184"/>
                <a:gd name="T6" fmla="*/ 25 w 125"/>
                <a:gd name="T7" fmla="*/ 179 h 184"/>
                <a:gd name="T8" fmla="*/ 125 w 125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84">
                  <a:moveTo>
                    <a:pt x="125" y="0"/>
                  </a:moveTo>
                  <a:lnTo>
                    <a:pt x="100" y="5"/>
                  </a:lnTo>
                  <a:lnTo>
                    <a:pt x="0" y="184"/>
                  </a:lnTo>
                  <a:lnTo>
                    <a:pt x="25" y="17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436" y="3340"/>
              <a:ext cx="104" cy="45"/>
            </a:xfrm>
            <a:custGeom>
              <a:avLst/>
              <a:gdLst>
                <a:gd name="T0" fmla="*/ 104 w 104"/>
                <a:gd name="T1" fmla="*/ 0 h 45"/>
                <a:gd name="T2" fmla="*/ 10 w 104"/>
                <a:gd name="T3" fmla="*/ 0 h 45"/>
                <a:gd name="T4" fmla="*/ 0 w 104"/>
                <a:gd name="T5" fmla="*/ 45 h 45"/>
                <a:gd name="T6" fmla="*/ 4 w 104"/>
                <a:gd name="T7" fmla="*/ 45 h 45"/>
                <a:gd name="T8" fmla="*/ 5 w 104"/>
                <a:gd name="T9" fmla="*/ 40 h 45"/>
                <a:gd name="T10" fmla="*/ 12 w 104"/>
                <a:gd name="T11" fmla="*/ 23 h 45"/>
                <a:gd name="T12" fmla="*/ 25 w 104"/>
                <a:gd name="T13" fmla="*/ 13 h 45"/>
                <a:gd name="T14" fmla="*/ 34 w 104"/>
                <a:gd name="T15" fmla="*/ 12 h 45"/>
                <a:gd name="T16" fmla="*/ 51 w 104"/>
                <a:gd name="T17" fmla="*/ 11 h 45"/>
                <a:gd name="T18" fmla="*/ 79 w 104"/>
                <a:gd name="T19" fmla="*/ 11 h 45"/>
                <a:gd name="T20" fmla="*/ 104 w 104"/>
                <a:gd name="T21" fmla="*/ 6 h 45"/>
                <a:gd name="T22" fmla="*/ 104 w 104"/>
                <a:gd name="T2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45">
                  <a:moveTo>
                    <a:pt x="104" y="0"/>
                  </a:moveTo>
                  <a:lnTo>
                    <a:pt x="10" y="0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5" y="40"/>
                  </a:lnTo>
                  <a:lnTo>
                    <a:pt x="12" y="23"/>
                  </a:lnTo>
                  <a:lnTo>
                    <a:pt x="25" y="13"/>
                  </a:lnTo>
                  <a:lnTo>
                    <a:pt x="34" y="12"/>
                  </a:lnTo>
                  <a:lnTo>
                    <a:pt x="51" y="11"/>
                  </a:lnTo>
                  <a:lnTo>
                    <a:pt x="79" y="11"/>
                  </a:lnTo>
                  <a:lnTo>
                    <a:pt x="104" y="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782660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2429" y="43674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528843" y="1363215"/>
            <a:ext cx="7333100" cy="4960311"/>
            <a:chOff x="2516" y="10236"/>
            <a:chExt cx="6829" cy="4621"/>
          </a:xfrm>
        </p:grpSpPr>
        <p:sp>
          <p:nvSpPr>
            <p:cNvPr id="71" name="Line 3"/>
            <p:cNvSpPr>
              <a:spLocks noChangeShapeType="1"/>
            </p:cNvSpPr>
            <p:nvPr/>
          </p:nvSpPr>
          <p:spPr bwMode="auto">
            <a:xfrm>
              <a:off x="9120" y="11752"/>
              <a:ext cx="1" cy="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Line 4"/>
            <p:cNvSpPr>
              <a:spLocks noChangeShapeType="1"/>
            </p:cNvSpPr>
            <p:nvPr/>
          </p:nvSpPr>
          <p:spPr bwMode="auto">
            <a:xfrm>
              <a:off x="9120" y="11778"/>
              <a:ext cx="1" cy="1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Line 5"/>
            <p:cNvSpPr>
              <a:spLocks noChangeShapeType="1"/>
            </p:cNvSpPr>
            <p:nvPr/>
          </p:nvSpPr>
          <p:spPr bwMode="auto">
            <a:xfrm>
              <a:off x="9120" y="11794"/>
              <a:ext cx="1" cy="1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Line 6"/>
            <p:cNvSpPr>
              <a:spLocks noChangeShapeType="1"/>
            </p:cNvSpPr>
            <p:nvPr/>
          </p:nvSpPr>
          <p:spPr bwMode="auto">
            <a:xfrm>
              <a:off x="7553" y="11137"/>
              <a:ext cx="896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Line 7"/>
            <p:cNvSpPr>
              <a:spLocks noChangeShapeType="1"/>
            </p:cNvSpPr>
            <p:nvPr/>
          </p:nvSpPr>
          <p:spPr bwMode="auto">
            <a:xfrm>
              <a:off x="9120" y="11588"/>
              <a:ext cx="1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Line 8"/>
            <p:cNvSpPr>
              <a:spLocks noChangeShapeType="1"/>
            </p:cNvSpPr>
            <p:nvPr/>
          </p:nvSpPr>
          <p:spPr bwMode="auto">
            <a:xfrm>
              <a:off x="9120" y="11606"/>
              <a:ext cx="1" cy="1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Line 9"/>
            <p:cNvSpPr>
              <a:spLocks noChangeShapeType="1"/>
            </p:cNvSpPr>
            <p:nvPr/>
          </p:nvSpPr>
          <p:spPr bwMode="auto">
            <a:xfrm>
              <a:off x="9120" y="11623"/>
              <a:ext cx="1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Line 10"/>
            <p:cNvSpPr>
              <a:spLocks noChangeShapeType="1"/>
            </p:cNvSpPr>
            <p:nvPr/>
          </p:nvSpPr>
          <p:spPr bwMode="auto">
            <a:xfrm>
              <a:off x="8449" y="11137"/>
              <a:ext cx="1" cy="22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Line 11"/>
            <p:cNvSpPr>
              <a:spLocks noChangeShapeType="1"/>
            </p:cNvSpPr>
            <p:nvPr/>
          </p:nvSpPr>
          <p:spPr bwMode="auto">
            <a:xfrm>
              <a:off x="6881" y="11137"/>
              <a:ext cx="74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Line 12"/>
            <p:cNvSpPr>
              <a:spLocks noChangeShapeType="1"/>
            </p:cNvSpPr>
            <p:nvPr/>
          </p:nvSpPr>
          <p:spPr bwMode="auto">
            <a:xfrm>
              <a:off x="7076" y="11137"/>
              <a:ext cx="81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Line 13"/>
            <p:cNvSpPr>
              <a:spLocks noChangeShapeType="1"/>
            </p:cNvSpPr>
            <p:nvPr/>
          </p:nvSpPr>
          <p:spPr bwMode="auto">
            <a:xfrm>
              <a:off x="7278" y="11137"/>
              <a:ext cx="80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Line 14"/>
            <p:cNvSpPr>
              <a:spLocks noChangeShapeType="1"/>
            </p:cNvSpPr>
            <p:nvPr/>
          </p:nvSpPr>
          <p:spPr bwMode="auto">
            <a:xfrm>
              <a:off x="7479" y="11137"/>
              <a:ext cx="74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Line 15"/>
            <p:cNvSpPr>
              <a:spLocks noChangeShapeType="1"/>
            </p:cNvSpPr>
            <p:nvPr/>
          </p:nvSpPr>
          <p:spPr bwMode="auto">
            <a:xfrm>
              <a:off x="8896" y="11363"/>
              <a:ext cx="1" cy="2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Line 16"/>
            <p:cNvSpPr>
              <a:spLocks noChangeShapeType="1"/>
            </p:cNvSpPr>
            <p:nvPr/>
          </p:nvSpPr>
          <p:spPr bwMode="auto">
            <a:xfrm>
              <a:off x="7553" y="11363"/>
              <a:ext cx="1343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Line 17"/>
            <p:cNvSpPr>
              <a:spLocks noChangeShapeType="1"/>
            </p:cNvSpPr>
            <p:nvPr/>
          </p:nvSpPr>
          <p:spPr bwMode="auto">
            <a:xfrm>
              <a:off x="7553" y="11363"/>
              <a:ext cx="1343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Line 18"/>
            <p:cNvSpPr>
              <a:spLocks noChangeShapeType="1"/>
            </p:cNvSpPr>
            <p:nvPr/>
          </p:nvSpPr>
          <p:spPr bwMode="auto">
            <a:xfrm flipH="1">
              <a:off x="9120" y="11813"/>
              <a:ext cx="224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Line 19"/>
            <p:cNvSpPr>
              <a:spLocks noChangeShapeType="1"/>
            </p:cNvSpPr>
            <p:nvPr/>
          </p:nvSpPr>
          <p:spPr bwMode="auto">
            <a:xfrm>
              <a:off x="9344" y="11588"/>
              <a:ext cx="1" cy="2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Line 20"/>
            <p:cNvSpPr>
              <a:spLocks noChangeShapeType="1"/>
            </p:cNvSpPr>
            <p:nvPr/>
          </p:nvSpPr>
          <p:spPr bwMode="auto">
            <a:xfrm>
              <a:off x="7553" y="11588"/>
              <a:ext cx="1791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Line 21"/>
            <p:cNvSpPr>
              <a:spLocks noChangeShapeType="1"/>
            </p:cNvSpPr>
            <p:nvPr/>
          </p:nvSpPr>
          <p:spPr bwMode="auto">
            <a:xfrm flipV="1">
              <a:off x="7553" y="11588"/>
              <a:ext cx="1" cy="2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Line 22"/>
            <p:cNvSpPr>
              <a:spLocks noChangeShapeType="1"/>
            </p:cNvSpPr>
            <p:nvPr/>
          </p:nvSpPr>
          <p:spPr bwMode="auto">
            <a:xfrm flipV="1">
              <a:off x="7553" y="10236"/>
              <a:ext cx="1" cy="157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Line 23"/>
            <p:cNvSpPr>
              <a:spLocks noChangeShapeType="1"/>
            </p:cNvSpPr>
            <p:nvPr/>
          </p:nvSpPr>
          <p:spPr bwMode="auto">
            <a:xfrm>
              <a:off x="6881" y="11813"/>
              <a:ext cx="672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Line 24"/>
            <p:cNvSpPr>
              <a:spLocks noChangeShapeType="1"/>
            </p:cNvSpPr>
            <p:nvPr/>
          </p:nvSpPr>
          <p:spPr bwMode="auto">
            <a:xfrm>
              <a:off x="6881" y="11813"/>
              <a:ext cx="2239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Line 25"/>
            <p:cNvSpPr>
              <a:spLocks noChangeShapeType="1"/>
            </p:cNvSpPr>
            <p:nvPr/>
          </p:nvSpPr>
          <p:spPr bwMode="auto">
            <a:xfrm>
              <a:off x="9120" y="10236"/>
              <a:ext cx="1" cy="13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Line 26"/>
            <p:cNvSpPr>
              <a:spLocks noChangeShapeType="1"/>
            </p:cNvSpPr>
            <p:nvPr/>
          </p:nvSpPr>
          <p:spPr bwMode="auto">
            <a:xfrm>
              <a:off x="6881" y="10236"/>
              <a:ext cx="2239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Line 27"/>
            <p:cNvSpPr>
              <a:spLocks noChangeShapeType="1"/>
            </p:cNvSpPr>
            <p:nvPr/>
          </p:nvSpPr>
          <p:spPr bwMode="auto">
            <a:xfrm flipV="1">
              <a:off x="6881" y="10236"/>
              <a:ext cx="1" cy="157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Line 28"/>
            <p:cNvSpPr>
              <a:spLocks noChangeShapeType="1"/>
            </p:cNvSpPr>
            <p:nvPr/>
          </p:nvSpPr>
          <p:spPr bwMode="auto">
            <a:xfrm>
              <a:off x="5874" y="11588"/>
              <a:ext cx="1" cy="2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Line 29"/>
            <p:cNvSpPr>
              <a:spLocks noChangeShapeType="1"/>
            </p:cNvSpPr>
            <p:nvPr/>
          </p:nvSpPr>
          <p:spPr bwMode="auto">
            <a:xfrm>
              <a:off x="5650" y="11588"/>
              <a:ext cx="224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Line 30"/>
            <p:cNvSpPr>
              <a:spLocks noChangeShapeType="1"/>
            </p:cNvSpPr>
            <p:nvPr/>
          </p:nvSpPr>
          <p:spPr bwMode="auto">
            <a:xfrm>
              <a:off x="3299" y="11588"/>
              <a:ext cx="2351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Line 31"/>
            <p:cNvSpPr>
              <a:spLocks noChangeShapeType="1"/>
            </p:cNvSpPr>
            <p:nvPr/>
          </p:nvSpPr>
          <p:spPr bwMode="auto">
            <a:xfrm>
              <a:off x="3747" y="11363"/>
              <a:ext cx="1903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Line 32"/>
            <p:cNvSpPr>
              <a:spLocks noChangeShapeType="1"/>
            </p:cNvSpPr>
            <p:nvPr/>
          </p:nvSpPr>
          <p:spPr bwMode="auto">
            <a:xfrm>
              <a:off x="3971" y="11137"/>
              <a:ext cx="1679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Line 33"/>
            <p:cNvSpPr>
              <a:spLocks noChangeShapeType="1"/>
            </p:cNvSpPr>
            <p:nvPr/>
          </p:nvSpPr>
          <p:spPr bwMode="auto">
            <a:xfrm>
              <a:off x="2852" y="11588"/>
              <a:ext cx="1" cy="2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Line 34"/>
            <p:cNvSpPr>
              <a:spLocks noChangeShapeType="1"/>
            </p:cNvSpPr>
            <p:nvPr/>
          </p:nvSpPr>
          <p:spPr bwMode="auto">
            <a:xfrm flipH="1">
              <a:off x="2852" y="11588"/>
              <a:ext cx="447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Line 35"/>
            <p:cNvSpPr>
              <a:spLocks noChangeShapeType="1"/>
            </p:cNvSpPr>
            <p:nvPr/>
          </p:nvSpPr>
          <p:spPr bwMode="auto">
            <a:xfrm>
              <a:off x="3299" y="11363"/>
              <a:ext cx="1" cy="2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Line 36"/>
            <p:cNvSpPr>
              <a:spLocks noChangeShapeType="1"/>
            </p:cNvSpPr>
            <p:nvPr/>
          </p:nvSpPr>
          <p:spPr bwMode="auto">
            <a:xfrm flipH="1">
              <a:off x="3299" y="11363"/>
              <a:ext cx="448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Line 37"/>
            <p:cNvSpPr>
              <a:spLocks noChangeShapeType="1"/>
            </p:cNvSpPr>
            <p:nvPr/>
          </p:nvSpPr>
          <p:spPr bwMode="auto">
            <a:xfrm>
              <a:off x="3747" y="11137"/>
              <a:ext cx="1" cy="22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Line 38"/>
            <p:cNvSpPr>
              <a:spLocks noChangeShapeType="1"/>
            </p:cNvSpPr>
            <p:nvPr/>
          </p:nvSpPr>
          <p:spPr bwMode="auto">
            <a:xfrm flipH="1">
              <a:off x="3747" y="11137"/>
              <a:ext cx="224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Line 39"/>
            <p:cNvSpPr>
              <a:spLocks noChangeShapeType="1"/>
            </p:cNvSpPr>
            <p:nvPr/>
          </p:nvSpPr>
          <p:spPr bwMode="auto">
            <a:xfrm>
              <a:off x="3971" y="10236"/>
              <a:ext cx="1" cy="90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Line 40"/>
            <p:cNvSpPr>
              <a:spLocks noChangeShapeType="1"/>
            </p:cNvSpPr>
            <p:nvPr/>
          </p:nvSpPr>
          <p:spPr bwMode="auto">
            <a:xfrm>
              <a:off x="5650" y="10236"/>
              <a:ext cx="1" cy="13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Line 41"/>
            <p:cNvSpPr>
              <a:spLocks noChangeShapeType="1"/>
            </p:cNvSpPr>
            <p:nvPr/>
          </p:nvSpPr>
          <p:spPr bwMode="auto">
            <a:xfrm flipH="1">
              <a:off x="5650" y="10236"/>
              <a:ext cx="672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Line 42"/>
            <p:cNvSpPr>
              <a:spLocks noChangeShapeType="1"/>
            </p:cNvSpPr>
            <p:nvPr/>
          </p:nvSpPr>
          <p:spPr bwMode="auto">
            <a:xfrm flipV="1">
              <a:off x="6322" y="10236"/>
              <a:ext cx="1" cy="157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Line 43"/>
            <p:cNvSpPr>
              <a:spLocks noChangeShapeType="1"/>
            </p:cNvSpPr>
            <p:nvPr/>
          </p:nvSpPr>
          <p:spPr bwMode="auto">
            <a:xfrm>
              <a:off x="3971" y="10236"/>
              <a:ext cx="1" cy="90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Line 44"/>
            <p:cNvSpPr>
              <a:spLocks noChangeShapeType="1"/>
            </p:cNvSpPr>
            <p:nvPr/>
          </p:nvSpPr>
          <p:spPr bwMode="auto">
            <a:xfrm>
              <a:off x="2516" y="10236"/>
              <a:ext cx="1455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Line 45"/>
            <p:cNvSpPr>
              <a:spLocks noChangeShapeType="1"/>
            </p:cNvSpPr>
            <p:nvPr/>
          </p:nvSpPr>
          <p:spPr bwMode="auto">
            <a:xfrm flipV="1">
              <a:off x="2516" y="10236"/>
              <a:ext cx="1" cy="157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Line 46"/>
            <p:cNvSpPr>
              <a:spLocks noChangeShapeType="1"/>
            </p:cNvSpPr>
            <p:nvPr/>
          </p:nvSpPr>
          <p:spPr bwMode="auto">
            <a:xfrm flipH="1">
              <a:off x="5650" y="11813"/>
              <a:ext cx="672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Line 47"/>
            <p:cNvSpPr>
              <a:spLocks noChangeShapeType="1"/>
            </p:cNvSpPr>
            <p:nvPr/>
          </p:nvSpPr>
          <p:spPr bwMode="auto">
            <a:xfrm>
              <a:off x="3971" y="11813"/>
              <a:ext cx="1679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Line 48"/>
            <p:cNvSpPr>
              <a:spLocks noChangeShapeType="1"/>
            </p:cNvSpPr>
            <p:nvPr/>
          </p:nvSpPr>
          <p:spPr bwMode="auto">
            <a:xfrm>
              <a:off x="2516" y="11813"/>
              <a:ext cx="1455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Line 49"/>
            <p:cNvSpPr>
              <a:spLocks noChangeShapeType="1"/>
            </p:cNvSpPr>
            <p:nvPr/>
          </p:nvSpPr>
          <p:spPr bwMode="auto">
            <a:xfrm flipV="1">
              <a:off x="5874" y="14630"/>
              <a:ext cx="1" cy="22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Line 50"/>
            <p:cNvSpPr>
              <a:spLocks noChangeShapeType="1"/>
            </p:cNvSpPr>
            <p:nvPr/>
          </p:nvSpPr>
          <p:spPr bwMode="auto">
            <a:xfrm>
              <a:off x="2852" y="14856"/>
              <a:ext cx="3022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Line 51"/>
            <p:cNvSpPr>
              <a:spLocks noChangeShapeType="1"/>
            </p:cNvSpPr>
            <p:nvPr/>
          </p:nvSpPr>
          <p:spPr bwMode="auto">
            <a:xfrm>
              <a:off x="2852" y="13053"/>
              <a:ext cx="1" cy="180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Line 52"/>
            <p:cNvSpPr>
              <a:spLocks noChangeShapeType="1"/>
            </p:cNvSpPr>
            <p:nvPr/>
          </p:nvSpPr>
          <p:spPr bwMode="auto">
            <a:xfrm>
              <a:off x="3299" y="14405"/>
              <a:ext cx="2351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Line 53"/>
            <p:cNvSpPr>
              <a:spLocks noChangeShapeType="1"/>
            </p:cNvSpPr>
            <p:nvPr/>
          </p:nvSpPr>
          <p:spPr bwMode="auto">
            <a:xfrm>
              <a:off x="3299" y="13053"/>
              <a:ext cx="1" cy="13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Line 54"/>
            <p:cNvSpPr>
              <a:spLocks noChangeShapeType="1"/>
            </p:cNvSpPr>
            <p:nvPr/>
          </p:nvSpPr>
          <p:spPr bwMode="auto">
            <a:xfrm>
              <a:off x="3747" y="13954"/>
              <a:ext cx="1903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Line 55"/>
            <p:cNvSpPr>
              <a:spLocks noChangeShapeType="1"/>
            </p:cNvSpPr>
            <p:nvPr/>
          </p:nvSpPr>
          <p:spPr bwMode="auto">
            <a:xfrm>
              <a:off x="3747" y="13053"/>
              <a:ext cx="1" cy="90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Line 56"/>
            <p:cNvSpPr>
              <a:spLocks noChangeShapeType="1"/>
            </p:cNvSpPr>
            <p:nvPr/>
          </p:nvSpPr>
          <p:spPr bwMode="auto">
            <a:xfrm flipH="1">
              <a:off x="3747" y="13053"/>
              <a:ext cx="224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Line 57"/>
            <p:cNvSpPr>
              <a:spLocks noChangeShapeType="1"/>
            </p:cNvSpPr>
            <p:nvPr/>
          </p:nvSpPr>
          <p:spPr bwMode="auto">
            <a:xfrm flipH="1">
              <a:off x="5650" y="12377"/>
              <a:ext cx="672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Line 58"/>
            <p:cNvSpPr>
              <a:spLocks noChangeShapeType="1"/>
            </p:cNvSpPr>
            <p:nvPr/>
          </p:nvSpPr>
          <p:spPr bwMode="auto">
            <a:xfrm flipV="1">
              <a:off x="6322" y="12377"/>
              <a:ext cx="1" cy="225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Line 59"/>
            <p:cNvSpPr>
              <a:spLocks noChangeShapeType="1"/>
            </p:cNvSpPr>
            <p:nvPr/>
          </p:nvSpPr>
          <p:spPr bwMode="auto">
            <a:xfrm>
              <a:off x="5650" y="14630"/>
              <a:ext cx="672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Line 60"/>
            <p:cNvSpPr>
              <a:spLocks noChangeShapeType="1"/>
            </p:cNvSpPr>
            <p:nvPr/>
          </p:nvSpPr>
          <p:spPr bwMode="auto">
            <a:xfrm>
              <a:off x="5650" y="12377"/>
              <a:ext cx="1" cy="225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Line 61"/>
            <p:cNvSpPr>
              <a:spLocks noChangeShapeType="1"/>
            </p:cNvSpPr>
            <p:nvPr/>
          </p:nvSpPr>
          <p:spPr bwMode="auto">
            <a:xfrm>
              <a:off x="3971" y="12377"/>
              <a:ext cx="1679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Line 62"/>
            <p:cNvSpPr>
              <a:spLocks noChangeShapeType="1"/>
            </p:cNvSpPr>
            <p:nvPr/>
          </p:nvSpPr>
          <p:spPr bwMode="auto">
            <a:xfrm flipV="1">
              <a:off x="2516" y="12377"/>
              <a:ext cx="1" cy="6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Line 63"/>
            <p:cNvSpPr>
              <a:spLocks noChangeShapeType="1"/>
            </p:cNvSpPr>
            <p:nvPr/>
          </p:nvSpPr>
          <p:spPr bwMode="auto">
            <a:xfrm flipH="1">
              <a:off x="2516" y="13053"/>
              <a:ext cx="1455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Line 64"/>
            <p:cNvSpPr>
              <a:spLocks noChangeShapeType="1"/>
            </p:cNvSpPr>
            <p:nvPr/>
          </p:nvSpPr>
          <p:spPr bwMode="auto">
            <a:xfrm>
              <a:off x="3971" y="12377"/>
              <a:ext cx="1" cy="6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Line 65"/>
            <p:cNvSpPr>
              <a:spLocks noChangeShapeType="1"/>
            </p:cNvSpPr>
            <p:nvPr/>
          </p:nvSpPr>
          <p:spPr bwMode="auto">
            <a:xfrm>
              <a:off x="2516" y="12377"/>
              <a:ext cx="1455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222190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第九章 组合形体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26252" y="2940715"/>
            <a:ext cx="9626853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组合体投影图的画法</a:t>
            </a:r>
            <a:r>
              <a:rPr lang="zh-CN" altLang="en-US" sz="6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习题</a:t>
            </a:r>
            <a:endParaRPr lang="zh-CN" altLang="en-US" sz="6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882" y="423861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下列形体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的三面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投影图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015" y="1095447"/>
            <a:ext cx="4206100" cy="502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3754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882" y="42386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861" y="885526"/>
            <a:ext cx="9401060" cy="55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0573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882" y="423861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下列形体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的三面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投影图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024" y="1000856"/>
            <a:ext cx="3977002" cy="49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5120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882" y="42386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494" y="885526"/>
            <a:ext cx="9016826" cy="559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5294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882" y="423861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下列形体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的三面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投影图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564" y="1252047"/>
            <a:ext cx="4144427" cy="482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7447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123</TotalTime>
  <Words>91</Words>
  <Application>Microsoft Office PowerPoint</Application>
  <PresentationFormat>宽屏</PresentationFormat>
  <Paragraphs>20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HY헤드라인M</vt:lpstr>
      <vt:lpstr>华文行楷</vt:lpstr>
      <vt:lpstr>等线</vt:lpstr>
      <vt:lpstr>Calibri</vt:lpstr>
      <vt:lpstr>Impact</vt:lpstr>
      <vt:lpstr>等线 Light</vt:lpstr>
      <vt:lpstr>굴림</vt:lpstr>
      <vt:lpstr>微软雅黑</vt:lpstr>
      <vt:lpstr>Arial</vt:lpstr>
      <vt:lpstr>宋体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50</cp:revision>
  <dcterms:created xsi:type="dcterms:W3CDTF">2018-06-13T11:01:31Z</dcterms:created>
  <dcterms:modified xsi:type="dcterms:W3CDTF">2018-08-17T02:35:06Z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