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24"/>
  </p:notesMasterIdLst>
  <p:handoutMasterIdLst>
    <p:handoutMasterId r:id="rId25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</p:sldIdLst>
  <p:sldSz cx="12192000" cy="6858000"/>
  <p:notesSz cx="6858000" cy="9144000"/>
  <p:embeddedFontLst>
    <p:embeddedFont>
      <p:font typeface="黑体" panose="02010609060101010101" pitchFamily="49" charset="-122"/>
      <p:regular r:id="rId26"/>
    </p:embeddedFont>
    <p:embeddedFont>
      <p:font typeface="等线 Light" panose="02010600030101010101" pitchFamily="2" charset="-122"/>
      <p:regular r:id="rId27"/>
    </p:embeddedFont>
    <p:embeddedFont>
      <p:font typeface="굴림" panose="020B0604020202020204" charset="0"/>
      <p:regular r:id="rId28"/>
    </p:embeddedFont>
    <p:embeddedFont>
      <p:font typeface="等线" panose="02010600030101010101" pitchFamily="2" charset="-122"/>
      <p:regular r:id="rId29"/>
      <p:bold r:id="rId30"/>
    </p:embeddedFont>
    <p:embeddedFont>
      <p:font typeface="隶书" panose="02010509060101010101" pitchFamily="49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Impact" panose="020B0806030902050204" pitchFamily="34" charset="0"/>
      <p:regular r:id="rId38"/>
    </p:embeddedFont>
    <p:embeddedFont>
      <p:font typeface="华文行楷" panose="02010800040101010101" pitchFamily="2" charset="-122"/>
      <p:regular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2018/8/15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92429" y="1616679"/>
            <a:ext cx="3333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Group 3"/>
          <p:cNvGrpSpPr>
            <a:grpSpLocks/>
          </p:cNvGrpSpPr>
          <p:nvPr/>
        </p:nvGrpSpPr>
        <p:grpSpPr bwMode="auto">
          <a:xfrm>
            <a:off x="6228747" y="1642079"/>
            <a:ext cx="0" cy="2579687"/>
            <a:chOff x="1200" y="144"/>
            <a:chExt cx="0" cy="1872"/>
          </a:xfrm>
        </p:grpSpPr>
        <p:sp>
          <p:nvSpPr>
            <p:cNvPr id="40" name="Line 4"/>
            <p:cNvSpPr>
              <a:spLocks noChangeShapeType="1"/>
            </p:cNvSpPr>
            <p:nvPr/>
          </p:nvSpPr>
          <p:spPr bwMode="auto">
            <a:xfrm>
              <a:off x="1200" y="14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5"/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1200" y="91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7"/>
            <p:cNvSpPr>
              <a:spLocks noChangeShapeType="1"/>
            </p:cNvSpPr>
            <p:nvPr/>
          </p:nvSpPr>
          <p:spPr bwMode="auto">
            <a:xfrm>
              <a:off x="1200" y="144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>
              <a:off x="1200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5" name="AutoShape 9"/>
          <p:cNvSpPr>
            <a:spLocks noChangeArrowheads="1"/>
          </p:cNvSpPr>
          <p:nvPr/>
        </p:nvSpPr>
        <p:spPr bwMode="auto">
          <a:xfrm>
            <a:off x="5168297" y="4782154"/>
            <a:ext cx="2047875" cy="1789112"/>
          </a:xfrm>
          <a:prstGeom prst="hexagon">
            <a:avLst>
              <a:gd name="adj" fmla="val 28616"/>
              <a:gd name="vf" fmla="val 115470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5142897" y="1840516"/>
            <a:ext cx="2181225" cy="21828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8103584" y="1840516"/>
            <a:ext cx="1830388" cy="2182813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>
            <a:off x="5688997" y="1840516"/>
            <a:ext cx="0" cy="218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>
            <a:off x="6701822" y="1840516"/>
            <a:ext cx="0" cy="218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" name="Line 14"/>
          <p:cNvSpPr>
            <a:spLocks noChangeShapeType="1"/>
          </p:cNvSpPr>
          <p:nvPr/>
        </p:nvSpPr>
        <p:spPr bwMode="auto">
          <a:xfrm>
            <a:off x="5762022" y="2685066"/>
            <a:ext cx="42005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Oval 15"/>
          <p:cNvSpPr>
            <a:spLocks noChangeArrowheads="1"/>
          </p:cNvSpPr>
          <p:nvPr/>
        </p:nvSpPr>
        <p:spPr bwMode="auto">
          <a:xfrm>
            <a:off x="6295422" y="5780691"/>
            <a:ext cx="144462" cy="1508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6295422" y="5780691"/>
            <a:ext cx="614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5681059" y="2246916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54" name="Line 18"/>
          <p:cNvSpPr>
            <a:spLocks noChangeShapeType="1"/>
          </p:cNvSpPr>
          <p:nvPr/>
        </p:nvSpPr>
        <p:spPr bwMode="auto">
          <a:xfrm>
            <a:off x="9025922" y="1840516"/>
            <a:ext cx="0" cy="218281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" name="Oval 19"/>
          <p:cNvSpPr>
            <a:spLocks noChangeArrowheads="1"/>
          </p:cNvSpPr>
          <p:nvPr/>
        </p:nvSpPr>
        <p:spPr bwMode="auto">
          <a:xfrm>
            <a:off x="9870472" y="2597754"/>
            <a:ext cx="147637" cy="1476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9989534" y="2253266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</a:t>
            </a:r>
            <a:endParaRPr kumimoji="1" lang="en-US" altLang="zh-CN" sz="2400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AutoShape 21"/>
          <p:cNvSpPr>
            <a:spLocks/>
          </p:cNvSpPr>
          <p:nvPr/>
        </p:nvSpPr>
        <p:spPr bwMode="auto">
          <a:xfrm rot="16200000">
            <a:off x="9096566" y="1892109"/>
            <a:ext cx="69850" cy="157163"/>
          </a:xfrm>
          <a:prstGeom prst="leftBrace">
            <a:avLst>
              <a:gd name="adj1" fmla="val 18750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8" name="Text Box 22"/>
          <p:cNvSpPr txBox="1">
            <a:spLocks noChangeArrowheads="1"/>
          </p:cNvSpPr>
          <p:nvPr/>
        </p:nvSpPr>
        <p:spPr bwMode="auto">
          <a:xfrm>
            <a:off x="7014559" y="4988529"/>
            <a:ext cx="461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9" name="Line 23"/>
          <p:cNvSpPr>
            <a:spLocks noChangeShapeType="1"/>
          </p:cNvSpPr>
          <p:nvPr/>
        </p:nvSpPr>
        <p:spPr bwMode="auto">
          <a:xfrm>
            <a:off x="6989159" y="3553429"/>
            <a:ext cx="0" cy="1706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0" name="Oval 24"/>
          <p:cNvSpPr>
            <a:spLocks noChangeArrowheads="1"/>
          </p:cNvSpPr>
          <p:nvPr/>
        </p:nvSpPr>
        <p:spPr bwMode="auto">
          <a:xfrm>
            <a:off x="6917722" y="5183791"/>
            <a:ext cx="127000" cy="1301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6731984" y="3086704"/>
            <a:ext cx="1003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(b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)</a:t>
            </a:r>
            <a:endParaRPr kumimoji="1"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62" name="Oval 26"/>
          <p:cNvSpPr>
            <a:spLocks noChangeArrowheads="1"/>
          </p:cNvSpPr>
          <p:nvPr/>
        </p:nvSpPr>
        <p:spPr bwMode="auto">
          <a:xfrm>
            <a:off x="6928834" y="3508979"/>
            <a:ext cx="127000" cy="128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5244497" y="6350604"/>
            <a:ext cx="66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4" name="Line 28"/>
          <p:cNvSpPr>
            <a:spLocks noChangeShapeType="1"/>
          </p:cNvSpPr>
          <p:nvPr/>
        </p:nvSpPr>
        <p:spPr bwMode="auto">
          <a:xfrm>
            <a:off x="5685822" y="2756504"/>
            <a:ext cx="0" cy="3759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Oval 29"/>
          <p:cNvSpPr>
            <a:spLocks noChangeArrowheads="1"/>
          </p:cNvSpPr>
          <p:nvPr/>
        </p:nvSpPr>
        <p:spPr bwMode="auto">
          <a:xfrm>
            <a:off x="5608034" y="6482366"/>
            <a:ext cx="147638" cy="14763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6" name="AutoShape 30"/>
          <p:cNvSpPr>
            <a:spLocks/>
          </p:cNvSpPr>
          <p:nvPr/>
        </p:nvSpPr>
        <p:spPr bwMode="auto">
          <a:xfrm>
            <a:off x="6150959" y="5683854"/>
            <a:ext cx="69850" cy="165100"/>
          </a:xfrm>
          <a:prstGeom prst="leftBrace">
            <a:avLst>
              <a:gd name="adj1" fmla="val 19697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6201759" y="1388079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c′</a:t>
            </a:r>
          </a:p>
        </p:txBody>
      </p:sp>
      <p:sp>
        <p:nvSpPr>
          <p:cNvPr id="68" name="Line 32"/>
          <p:cNvSpPr>
            <a:spLocks noChangeShapeType="1"/>
          </p:cNvSpPr>
          <p:nvPr/>
        </p:nvSpPr>
        <p:spPr bwMode="auto">
          <a:xfrm>
            <a:off x="7328884" y="1834166"/>
            <a:ext cx="26431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" name="AutoShape 33"/>
          <p:cNvSpPr>
            <a:spLocks/>
          </p:cNvSpPr>
          <p:nvPr/>
        </p:nvSpPr>
        <p:spPr bwMode="auto">
          <a:xfrm>
            <a:off x="6808184" y="5264754"/>
            <a:ext cx="69850" cy="406400"/>
          </a:xfrm>
          <a:prstGeom prst="leftBrace">
            <a:avLst>
              <a:gd name="adj1" fmla="val 48485"/>
              <a:gd name="adj2" fmla="val 50000"/>
            </a:avLst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0" name="AutoShape 34"/>
          <p:cNvSpPr>
            <a:spLocks/>
          </p:cNvSpPr>
          <p:nvPr/>
        </p:nvSpPr>
        <p:spPr bwMode="auto">
          <a:xfrm rot="16200000">
            <a:off x="8740171" y="3497867"/>
            <a:ext cx="87313" cy="436562"/>
          </a:xfrm>
          <a:prstGeom prst="leftBrace">
            <a:avLst>
              <a:gd name="adj1" fmla="val 41666"/>
              <a:gd name="adj2" fmla="val 50000"/>
            </a:avLst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" name="Oval 35"/>
          <p:cNvSpPr>
            <a:spLocks noChangeArrowheads="1"/>
          </p:cNvSpPr>
          <p:nvPr/>
        </p:nvSpPr>
        <p:spPr bwMode="auto">
          <a:xfrm>
            <a:off x="9149747" y="1783366"/>
            <a:ext cx="107950" cy="1079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2" name="Text Box 36"/>
          <p:cNvSpPr txBox="1">
            <a:spLocks noChangeArrowheads="1"/>
          </p:cNvSpPr>
          <p:nvPr/>
        </p:nvSpPr>
        <p:spPr bwMode="auto">
          <a:xfrm>
            <a:off x="9030684" y="1388079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c″</a:t>
            </a:r>
          </a:p>
        </p:txBody>
      </p:sp>
      <p:sp>
        <p:nvSpPr>
          <p:cNvPr id="73" name="Oval 37"/>
          <p:cNvSpPr>
            <a:spLocks noChangeArrowheads="1"/>
          </p:cNvSpPr>
          <p:nvPr/>
        </p:nvSpPr>
        <p:spPr bwMode="auto">
          <a:xfrm>
            <a:off x="5612797" y="2613629"/>
            <a:ext cx="147637" cy="1476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74" name="Group 38"/>
          <p:cNvGrpSpPr>
            <a:grpSpLocks/>
          </p:cNvGrpSpPr>
          <p:nvPr/>
        </p:nvGrpSpPr>
        <p:grpSpPr bwMode="auto">
          <a:xfrm>
            <a:off x="9029097" y="1653191"/>
            <a:ext cx="0" cy="2579688"/>
            <a:chOff x="1200" y="144"/>
            <a:chExt cx="0" cy="1872"/>
          </a:xfrm>
        </p:grpSpPr>
        <p:sp>
          <p:nvSpPr>
            <p:cNvPr id="75" name="Line 39"/>
            <p:cNvSpPr>
              <a:spLocks noChangeShapeType="1"/>
            </p:cNvSpPr>
            <p:nvPr/>
          </p:nvSpPr>
          <p:spPr bwMode="auto">
            <a:xfrm>
              <a:off x="1200" y="144"/>
              <a:ext cx="0" cy="62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Line 40"/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Line 41"/>
            <p:cNvSpPr>
              <a:spLocks noChangeShapeType="1"/>
            </p:cNvSpPr>
            <p:nvPr/>
          </p:nvSpPr>
          <p:spPr bwMode="auto">
            <a:xfrm>
              <a:off x="1200" y="912"/>
              <a:ext cx="0" cy="4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Line 42"/>
            <p:cNvSpPr>
              <a:spLocks noChangeShapeType="1"/>
            </p:cNvSpPr>
            <p:nvPr/>
          </p:nvSpPr>
          <p:spPr bwMode="auto">
            <a:xfrm>
              <a:off x="1200" y="1440"/>
              <a:ext cx="0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Line 43"/>
            <p:cNvSpPr>
              <a:spLocks noChangeShapeType="1"/>
            </p:cNvSpPr>
            <p:nvPr/>
          </p:nvSpPr>
          <p:spPr bwMode="auto">
            <a:xfrm>
              <a:off x="1200" y="1536"/>
              <a:ext cx="0" cy="4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" name="Group 44"/>
          <p:cNvGrpSpPr>
            <a:grpSpLocks/>
          </p:cNvGrpSpPr>
          <p:nvPr/>
        </p:nvGrpSpPr>
        <p:grpSpPr bwMode="auto">
          <a:xfrm flipH="1">
            <a:off x="6230334" y="4551966"/>
            <a:ext cx="63500" cy="2249488"/>
            <a:chOff x="1200" y="144"/>
            <a:chExt cx="0" cy="1872"/>
          </a:xfrm>
        </p:grpSpPr>
        <p:sp>
          <p:nvSpPr>
            <p:cNvPr id="81" name="Line 45"/>
            <p:cNvSpPr>
              <a:spLocks noChangeShapeType="1"/>
            </p:cNvSpPr>
            <p:nvPr/>
          </p:nvSpPr>
          <p:spPr bwMode="auto">
            <a:xfrm>
              <a:off x="1200" y="14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Line 46"/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47"/>
            <p:cNvSpPr>
              <a:spLocks noChangeShapeType="1"/>
            </p:cNvSpPr>
            <p:nvPr/>
          </p:nvSpPr>
          <p:spPr bwMode="auto">
            <a:xfrm>
              <a:off x="1200" y="91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Line 48"/>
            <p:cNvSpPr>
              <a:spLocks noChangeShapeType="1"/>
            </p:cNvSpPr>
            <p:nvPr/>
          </p:nvSpPr>
          <p:spPr bwMode="auto">
            <a:xfrm>
              <a:off x="1200" y="144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Line 49"/>
            <p:cNvSpPr>
              <a:spLocks noChangeShapeType="1"/>
            </p:cNvSpPr>
            <p:nvPr/>
          </p:nvSpPr>
          <p:spPr bwMode="auto">
            <a:xfrm>
              <a:off x="1200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6" name="Group 50"/>
          <p:cNvGrpSpPr>
            <a:grpSpLocks/>
          </p:cNvGrpSpPr>
          <p:nvPr/>
        </p:nvGrpSpPr>
        <p:grpSpPr bwMode="auto">
          <a:xfrm>
            <a:off x="4926997" y="5677504"/>
            <a:ext cx="2514600" cy="0"/>
            <a:chOff x="240" y="3024"/>
            <a:chExt cx="1824" cy="0"/>
          </a:xfrm>
        </p:grpSpPr>
        <p:sp>
          <p:nvSpPr>
            <p:cNvPr id="87" name="Line 51"/>
            <p:cNvSpPr>
              <a:spLocks noChangeShapeType="1"/>
            </p:cNvSpPr>
            <p:nvPr/>
          </p:nvSpPr>
          <p:spPr bwMode="auto">
            <a:xfrm>
              <a:off x="240" y="302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Line 52"/>
            <p:cNvSpPr>
              <a:spLocks noChangeShapeType="1"/>
            </p:cNvSpPr>
            <p:nvPr/>
          </p:nvSpPr>
          <p:spPr bwMode="auto">
            <a:xfrm>
              <a:off x="864" y="30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Line 53"/>
            <p:cNvSpPr>
              <a:spLocks noChangeShapeType="1"/>
            </p:cNvSpPr>
            <p:nvPr/>
          </p:nvSpPr>
          <p:spPr bwMode="auto">
            <a:xfrm>
              <a:off x="1008" y="302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Line 54"/>
            <p:cNvSpPr>
              <a:spLocks noChangeShapeType="1"/>
            </p:cNvSpPr>
            <p:nvPr/>
          </p:nvSpPr>
          <p:spPr bwMode="auto">
            <a:xfrm>
              <a:off x="1632" y="302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Line 55"/>
            <p:cNvSpPr>
              <a:spLocks noChangeShapeType="1"/>
            </p:cNvSpPr>
            <p:nvPr/>
          </p:nvSpPr>
          <p:spPr bwMode="auto">
            <a:xfrm>
              <a:off x="1728" y="30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" name="Line 56"/>
          <p:cNvSpPr>
            <a:spLocks noChangeShapeType="1"/>
          </p:cNvSpPr>
          <p:nvPr/>
        </p:nvSpPr>
        <p:spPr bwMode="auto">
          <a:xfrm>
            <a:off x="7039959" y="3583591"/>
            <a:ext cx="15557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" name="Text Box 57"/>
          <p:cNvSpPr txBox="1">
            <a:spLocks noChangeArrowheads="1"/>
          </p:cNvSpPr>
          <p:nvPr/>
        </p:nvSpPr>
        <p:spPr bwMode="auto">
          <a:xfrm>
            <a:off x="8311547" y="3116866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</a:t>
            </a:r>
            <a:endParaRPr kumimoji="1" lang="en-US" altLang="zh-CN" sz="2400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" name="Oval 58"/>
          <p:cNvSpPr>
            <a:spLocks noChangeArrowheads="1"/>
          </p:cNvSpPr>
          <p:nvPr/>
        </p:nvSpPr>
        <p:spPr bwMode="auto">
          <a:xfrm>
            <a:off x="8489347" y="3515329"/>
            <a:ext cx="127000" cy="1301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0" name="Line 59"/>
          <p:cNvSpPr>
            <a:spLocks noChangeShapeType="1"/>
          </p:cNvSpPr>
          <p:nvPr/>
        </p:nvSpPr>
        <p:spPr bwMode="auto">
          <a:xfrm flipV="1">
            <a:off x="6366859" y="1821466"/>
            <a:ext cx="0" cy="39592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1" name="Oval 60"/>
          <p:cNvSpPr>
            <a:spLocks noChangeArrowheads="1"/>
          </p:cNvSpPr>
          <p:nvPr/>
        </p:nvSpPr>
        <p:spPr bwMode="auto">
          <a:xfrm>
            <a:off x="6304947" y="1775429"/>
            <a:ext cx="107950" cy="1079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2" name="Line 61"/>
          <p:cNvSpPr>
            <a:spLocks noChangeShapeType="1"/>
          </p:cNvSpPr>
          <p:nvPr/>
        </p:nvSpPr>
        <p:spPr bwMode="auto">
          <a:xfrm>
            <a:off x="9030684" y="4170966"/>
            <a:ext cx="0" cy="15049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" name="Line 62"/>
          <p:cNvSpPr>
            <a:spLocks noChangeShapeType="1"/>
          </p:cNvSpPr>
          <p:nvPr/>
        </p:nvSpPr>
        <p:spPr bwMode="auto">
          <a:xfrm>
            <a:off x="7447947" y="5683854"/>
            <a:ext cx="15827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" name="Line 63"/>
          <p:cNvSpPr>
            <a:spLocks noChangeShapeType="1"/>
          </p:cNvSpPr>
          <p:nvPr/>
        </p:nvSpPr>
        <p:spPr bwMode="auto">
          <a:xfrm>
            <a:off x="7735284" y="4391629"/>
            <a:ext cx="2592388" cy="25923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5" name="Line 64"/>
          <p:cNvSpPr>
            <a:spLocks noChangeShapeType="1"/>
          </p:cNvSpPr>
          <p:nvPr/>
        </p:nvSpPr>
        <p:spPr bwMode="auto">
          <a:xfrm>
            <a:off x="6727222" y="4759929"/>
            <a:ext cx="13684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" name="Line 65"/>
          <p:cNvSpPr>
            <a:spLocks noChangeShapeType="1"/>
          </p:cNvSpPr>
          <p:nvPr/>
        </p:nvSpPr>
        <p:spPr bwMode="auto">
          <a:xfrm flipV="1">
            <a:off x="8095647" y="4053491"/>
            <a:ext cx="0" cy="7191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" name="Line 66"/>
          <p:cNvSpPr>
            <a:spLocks noChangeShapeType="1"/>
          </p:cNvSpPr>
          <p:nvPr/>
        </p:nvSpPr>
        <p:spPr bwMode="auto">
          <a:xfrm>
            <a:off x="6727222" y="6598254"/>
            <a:ext cx="32194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" name="Line 67"/>
          <p:cNvSpPr>
            <a:spLocks noChangeShapeType="1"/>
          </p:cNvSpPr>
          <p:nvPr/>
        </p:nvSpPr>
        <p:spPr bwMode="auto">
          <a:xfrm flipV="1">
            <a:off x="9946672" y="3980466"/>
            <a:ext cx="0" cy="26304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62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79839" y="733425"/>
            <a:ext cx="57329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已知四棱锥的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投影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完成棱锥的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面投影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并补全表面上点的投影。</a:t>
            </a:r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 rot="2717158">
            <a:off x="6419114" y="4329092"/>
            <a:ext cx="1803400" cy="180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7" name="Freeform 5"/>
          <p:cNvSpPr>
            <a:spLocks/>
          </p:cNvSpPr>
          <p:nvPr/>
        </p:nvSpPr>
        <p:spPr bwMode="auto">
          <a:xfrm>
            <a:off x="6047639" y="890567"/>
            <a:ext cx="2592387" cy="2447925"/>
          </a:xfrm>
          <a:custGeom>
            <a:avLst/>
            <a:gdLst>
              <a:gd name="T0" fmla="*/ 1295400 w 1633"/>
              <a:gd name="T1" fmla="*/ 0 h 1542"/>
              <a:gd name="T2" fmla="*/ 0 w 1633"/>
              <a:gd name="T3" fmla="*/ 2447925 h 1542"/>
              <a:gd name="T4" fmla="*/ 2592387 w 1633"/>
              <a:gd name="T5" fmla="*/ 2447925 h 1542"/>
              <a:gd name="T6" fmla="*/ 1295400 w 1633"/>
              <a:gd name="T7" fmla="*/ 0 h 154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3" h="1542">
                <a:moveTo>
                  <a:pt x="816" y="0"/>
                </a:moveTo>
                <a:lnTo>
                  <a:pt x="0" y="1542"/>
                </a:lnTo>
                <a:lnTo>
                  <a:pt x="1633" y="1542"/>
                </a:lnTo>
                <a:lnTo>
                  <a:pt x="816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" name="Line 6"/>
          <p:cNvSpPr>
            <a:spLocks noChangeShapeType="1"/>
          </p:cNvSpPr>
          <p:nvPr/>
        </p:nvSpPr>
        <p:spPr bwMode="auto">
          <a:xfrm flipV="1">
            <a:off x="7344626" y="887392"/>
            <a:ext cx="0" cy="2438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" name="Line 7"/>
          <p:cNvSpPr>
            <a:spLocks noChangeShapeType="1"/>
          </p:cNvSpPr>
          <p:nvPr/>
        </p:nvSpPr>
        <p:spPr bwMode="auto">
          <a:xfrm>
            <a:off x="6049226" y="5237142"/>
            <a:ext cx="25463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0" name="Line 8"/>
          <p:cNvSpPr>
            <a:spLocks noChangeShapeType="1"/>
          </p:cNvSpPr>
          <p:nvPr/>
        </p:nvSpPr>
        <p:spPr bwMode="auto">
          <a:xfrm>
            <a:off x="7331926" y="3998892"/>
            <a:ext cx="0" cy="2495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" name="Oval 20"/>
          <p:cNvSpPr>
            <a:spLocks noChangeArrowheads="1"/>
          </p:cNvSpPr>
          <p:nvPr/>
        </p:nvSpPr>
        <p:spPr bwMode="auto">
          <a:xfrm>
            <a:off x="7276364" y="1825605"/>
            <a:ext cx="125412" cy="1254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3" name="Text Box 21"/>
          <p:cNvSpPr txBox="1">
            <a:spLocks noChangeArrowheads="1"/>
          </p:cNvSpPr>
          <p:nvPr/>
        </p:nvSpPr>
        <p:spPr bwMode="auto">
          <a:xfrm>
            <a:off x="7298589" y="1452542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</a:t>
            </a:r>
            <a:r>
              <a:rPr lang="en-US" altLang="zh-CN" i="1"/>
              <a:t>′</a:t>
            </a:r>
          </a:p>
        </p:txBody>
      </p:sp>
      <p:sp>
        <p:nvSpPr>
          <p:cNvPr id="114" name="Text Box 22"/>
          <p:cNvSpPr txBox="1">
            <a:spLocks noChangeArrowheads="1"/>
          </p:cNvSpPr>
          <p:nvPr/>
        </p:nvSpPr>
        <p:spPr bwMode="auto">
          <a:xfrm>
            <a:off x="6550876" y="2401867"/>
            <a:ext cx="1003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(b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)</a:t>
            </a:r>
            <a:endParaRPr kumimoji="1"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15" name="Oval 23"/>
          <p:cNvSpPr>
            <a:spLocks noChangeArrowheads="1"/>
          </p:cNvSpPr>
          <p:nvPr/>
        </p:nvSpPr>
        <p:spPr bwMode="auto">
          <a:xfrm>
            <a:off x="6747726" y="2824142"/>
            <a:ext cx="127000" cy="1285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6" name="Oval 24"/>
          <p:cNvSpPr>
            <a:spLocks noChangeArrowheads="1"/>
          </p:cNvSpPr>
          <p:nvPr/>
        </p:nvSpPr>
        <p:spPr bwMode="auto">
          <a:xfrm>
            <a:off x="7627201" y="5537180"/>
            <a:ext cx="125413" cy="1254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7" name="Text Box 25"/>
          <p:cNvSpPr txBox="1">
            <a:spLocks noChangeArrowheads="1"/>
          </p:cNvSpPr>
          <p:nvPr/>
        </p:nvSpPr>
        <p:spPr bwMode="auto">
          <a:xfrm>
            <a:off x="7670064" y="5202217"/>
            <a:ext cx="614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71708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672734" y="625006"/>
            <a:ext cx="3333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Line 2"/>
          <p:cNvSpPr>
            <a:spLocks noChangeShapeType="1"/>
          </p:cNvSpPr>
          <p:nvPr/>
        </p:nvSpPr>
        <p:spPr bwMode="auto">
          <a:xfrm>
            <a:off x="4278850" y="5219321"/>
            <a:ext cx="622300" cy="6223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" name="Line 3"/>
          <p:cNvSpPr>
            <a:spLocks noChangeShapeType="1"/>
          </p:cNvSpPr>
          <p:nvPr/>
        </p:nvSpPr>
        <p:spPr bwMode="auto">
          <a:xfrm>
            <a:off x="3207287" y="2855533"/>
            <a:ext cx="107156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 rot="2717158">
            <a:off x="3354925" y="4303333"/>
            <a:ext cx="1803400" cy="180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7" name="Freeform 5"/>
          <p:cNvSpPr>
            <a:spLocks/>
          </p:cNvSpPr>
          <p:nvPr/>
        </p:nvSpPr>
        <p:spPr bwMode="auto">
          <a:xfrm>
            <a:off x="2983450" y="864808"/>
            <a:ext cx="2592387" cy="2447925"/>
          </a:xfrm>
          <a:custGeom>
            <a:avLst/>
            <a:gdLst>
              <a:gd name="T0" fmla="*/ 1295400 w 1633"/>
              <a:gd name="T1" fmla="*/ 0 h 1542"/>
              <a:gd name="T2" fmla="*/ 0 w 1633"/>
              <a:gd name="T3" fmla="*/ 2447925 h 1542"/>
              <a:gd name="T4" fmla="*/ 2592387 w 1633"/>
              <a:gd name="T5" fmla="*/ 2447925 h 1542"/>
              <a:gd name="T6" fmla="*/ 1295400 w 1633"/>
              <a:gd name="T7" fmla="*/ 0 h 154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3" h="1542">
                <a:moveTo>
                  <a:pt x="816" y="0"/>
                </a:moveTo>
                <a:lnTo>
                  <a:pt x="0" y="1542"/>
                </a:lnTo>
                <a:lnTo>
                  <a:pt x="1633" y="1542"/>
                </a:lnTo>
                <a:lnTo>
                  <a:pt x="816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" name="Line 6"/>
          <p:cNvSpPr>
            <a:spLocks noChangeShapeType="1"/>
          </p:cNvSpPr>
          <p:nvPr/>
        </p:nvSpPr>
        <p:spPr bwMode="auto">
          <a:xfrm flipV="1">
            <a:off x="4280437" y="861633"/>
            <a:ext cx="0" cy="2438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9" name="Line 7"/>
          <p:cNvSpPr>
            <a:spLocks noChangeShapeType="1"/>
          </p:cNvSpPr>
          <p:nvPr/>
        </p:nvSpPr>
        <p:spPr bwMode="auto">
          <a:xfrm>
            <a:off x="2985037" y="5211383"/>
            <a:ext cx="25463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0" name="Line 8"/>
          <p:cNvSpPr>
            <a:spLocks noChangeShapeType="1"/>
          </p:cNvSpPr>
          <p:nvPr/>
        </p:nvSpPr>
        <p:spPr bwMode="auto">
          <a:xfrm>
            <a:off x="4267737" y="3973133"/>
            <a:ext cx="0" cy="2495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" name="Freeform 9"/>
          <p:cNvSpPr>
            <a:spLocks/>
          </p:cNvSpPr>
          <p:nvPr/>
        </p:nvSpPr>
        <p:spPr bwMode="auto">
          <a:xfrm>
            <a:off x="6223537" y="852108"/>
            <a:ext cx="2592388" cy="2447925"/>
          </a:xfrm>
          <a:custGeom>
            <a:avLst/>
            <a:gdLst>
              <a:gd name="T0" fmla="*/ 1295400 w 1633"/>
              <a:gd name="T1" fmla="*/ 0 h 1542"/>
              <a:gd name="T2" fmla="*/ 0 w 1633"/>
              <a:gd name="T3" fmla="*/ 2447925 h 1542"/>
              <a:gd name="T4" fmla="*/ 2592388 w 1633"/>
              <a:gd name="T5" fmla="*/ 2447925 h 1542"/>
              <a:gd name="T6" fmla="*/ 1295400 w 1633"/>
              <a:gd name="T7" fmla="*/ 0 h 154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3" h="1542">
                <a:moveTo>
                  <a:pt x="816" y="0"/>
                </a:moveTo>
                <a:lnTo>
                  <a:pt x="0" y="1542"/>
                </a:lnTo>
                <a:lnTo>
                  <a:pt x="1633" y="1542"/>
                </a:lnTo>
                <a:lnTo>
                  <a:pt x="816" y="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" name="Line 10"/>
          <p:cNvSpPr>
            <a:spLocks noChangeShapeType="1"/>
          </p:cNvSpPr>
          <p:nvPr/>
        </p:nvSpPr>
        <p:spPr bwMode="auto">
          <a:xfrm flipV="1">
            <a:off x="7520525" y="848933"/>
            <a:ext cx="0" cy="2438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3" name="Line 11"/>
          <p:cNvSpPr>
            <a:spLocks noChangeShapeType="1"/>
          </p:cNvSpPr>
          <p:nvPr/>
        </p:nvSpPr>
        <p:spPr bwMode="auto">
          <a:xfrm>
            <a:off x="4278850" y="839408"/>
            <a:ext cx="324008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4" name="Line 12"/>
          <p:cNvSpPr>
            <a:spLocks noChangeShapeType="1"/>
          </p:cNvSpPr>
          <p:nvPr/>
        </p:nvSpPr>
        <p:spPr bwMode="auto">
          <a:xfrm>
            <a:off x="5575837" y="3312733"/>
            <a:ext cx="6477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5" name="Line 13"/>
          <p:cNvSpPr>
            <a:spLocks noChangeShapeType="1"/>
          </p:cNvSpPr>
          <p:nvPr/>
        </p:nvSpPr>
        <p:spPr bwMode="auto">
          <a:xfrm>
            <a:off x="4280437" y="5209796"/>
            <a:ext cx="325596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" name="Line 14"/>
          <p:cNvSpPr>
            <a:spLocks noChangeShapeType="1"/>
          </p:cNvSpPr>
          <p:nvPr/>
        </p:nvSpPr>
        <p:spPr bwMode="auto">
          <a:xfrm>
            <a:off x="7518937" y="3312733"/>
            <a:ext cx="0" cy="1884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7" name="Line 15"/>
          <p:cNvSpPr>
            <a:spLocks noChangeShapeType="1"/>
          </p:cNvSpPr>
          <p:nvPr/>
        </p:nvSpPr>
        <p:spPr bwMode="auto">
          <a:xfrm>
            <a:off x="6061612" y="3744533"/>
            <a:ext cx="2881313" cy="28797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" name="Line 16"/>
          <p:cNvSpPr>
            <a:spLocks noChangeShapeType="1"/>
          </p:cNvSpPr>
          <p:nvPr/>
        </p:nvSpPr>
        <p:spPr bwMode="auto">
          <a:xfrm>
            <a:off x="4278850" y="3919158"/>
            <a:ext cx="19526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9" name="Line 17"/>
          <p:cNvSpPr>
            <a:spLocks noChangeShapeType="1"/>
          </p:cNvSpPr>
          <p:nvPr/>
        </p:nvSpPr>
        <p:spPr bwMode="auto">
          <a:xfrm>
            <a:off x="4278850" y="6497258"/>
            <a:ext cx="45418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" name="Line 18"/>
          <p:cNvSpPr>
            <a:spLocks noChangeShapeType="1"/>
          </p:cNvSpPr>
          <p:nvPr/>
        </p:nvSpPr>
        <p:spPr bwMode="auto">
          <a:xfrm flipV="1">
            <a:off x="6231475" y="3312733"/>
            <a:ext cx="0" cy="5937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" name="Line 19"/>
          <p:cNvSpPr>
            <a:spLocks noChangeShapeType="1"/>
          </p:cNvSpPr>
          <p:nvPr/>
        </p:nvSpPr>
        <p:spPr bwMode="auto">
          <a:xfrm flipV="1">
            <a:off x="8820687" y="3312733"/>
            <a:ext cx="0" cy="31845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" name="Oval 20"/>
          <p:cNvSpPr>
            <a:spLocks noChangeArrowheads="1"/>
          </p:cNvSpPr>
          <p:nvPr/>
        </p:nvSpPr>
        <p:spPr bwMode="auto">
          <a:xfrm>
            <a:off x="4212175" y="1799846"/>
            <a:ext cx="125412" cy="1254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3" name="Text Box 21"/>
          <p:cNvSpPr txBox="1">
            <a:spLocks noChangeArrowheads="1"/>
          </p:cNvSpPr>
          <p:nvPr/>
        </p:nvSpPr>
        <p:spPr bwMode="auto">
          <a:xfrm>
            <a:off x="4234400" y="142678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</a:t>
            </a:r>
            <a:r>
              <a:rPr lang="en-US" altLang="zh-CN" i="1"/>
              <a:t>′</a:t>
            </a:r>
          </a:p>
        </p:txBody>
      </p:sp>
      <p:sp>
        <p:nvSpPr>
          <p:cNvPr id="114" name="Text Box 22"/>
          <p:cNvSpPr txBox="1">
            <a:spLocks noChangeArrowheads="1"/>
          </p:cNvSpPr>
          <p:nvPr/>
        </p:nvSpPr>
        <p:spPr bwMode="auto">
          <a:xfrm>
            <a:off x="3486687" y="2376108"/>
            <a:ext cx="1003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(b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)</a:t>
            </a:r>
            <a:endParaRPr kumimoji="1"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15" name="Oval 23"/>
          <p:cNvSpPr>
            <a:spLocks noChangeArrowheads="1"/>
          </p:cNvSpPr>
          <p:nvPr/>
        </p:nvSpPr>
        <p:spPr bwMode="auto">
          <a:xfrm>
            <a:off x="3683537" y="2798383"/>
            <a:ext cx="127000" cy="1285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6" name="Oval 24"/>
          <p:cNvSpPr>
            <a:spLocks noChangeArrowheads="1"/>
          </p:cNvSpPr>
          <p:nvPr/>
        </p:nvSpPr>
        <p:spPr bwMode="auto">
          <a:xfrm>
            <a:off x="4563012" y="5511421"/>
            <a:ext cx="125413" cy="1254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7" name="Text Box 25"/>
          <p:cNvSpPr txBox="1">
            <a:spLocks noChangeArrowheads="1"/>
          </p:cNvSpPr>
          <p:nvPr/>
        </p:nvSpPr>
        <p:spPr bwMode="auto">
          <a:xfrm>
            <a:off x="4605875" y="5176458"/>
            <a:ext cx="614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18" name="Line 27"/>
          <p:cNvSpPr>
            <a:spLocks noChangeShapeType="1"/>
          </p:cNvSpPr>
          <p:nvPr/>
        </p:nvSpPr>
        <p:spPr bwMode="auto">
          <a:xfrm>
            <a:off x="4339175" y="1860171"/>
            <a:ext cx="367188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" name="Oval 28"/>
          <p:cNvSpPr>
            <a:spLocks noChangeArrowheads="1"/>
          </p:cNvSpPr>
          <p:nvPr/>
        </p:nvSpPr>
        <p:spPr bwMode="auto">
          <a:xfrm>
            <a:off x="7974550" y="1780796"/>
            <a:ext cx="147637" cy="1476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0" name="Text Box 29"/>
          <p:cNvSpPr txBox="1">
            <a:spLocks noChangeArrowheads="1"/>
          </p:cNvSpPr>
          <p:nvPr/>
        </p:nvSpPr>
        <p:spPr bwMode="auto">
          <a:xfrm>
            <a:off x="8080912" y="1449008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</a:t>
            </a:r>
            <a:endParaRPr kumimoji="1" lang="en-US" altLang="zh-CN" sz="2400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1" name="Line 30"/>
          <p:cNvSpPr>
            <a:spLocks noChangeShapeType="1"/>
          </p:cNvSpPr>
          <p:nvPr/>
        </p:nvSpPr>
        <p:spPr bwMode="auto">
          <a:xfrm>
            <a:off x="8061862" y="1918908"/>
            <a:ext cx="0" cy="38163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" name="Line 31"/>
          <p:cNvSpPr>
            <a:spLocks noChangeShapeType="1"/>
          </p:cNvSpPr>
          <p:nvPr/>
        </p:nvSpPr>
        <p:spPr bwMode="auto">
          <a:xfrm flipH="1">
            <a:off x="4291550" y="5747958"/>
            <a:ext cx="3770312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" name="Oval 32"/>
          <p:cNvSpPr>
            <a:spLocks noChangeArrowheads="1"/>
          </p:cNvSpPr>
          <p:nvPr/>
        </p:nvSpPr>
        <p:spPr bwMode="auto">
          <a:xfrm>
            <a:off x="4188362" y="5662233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4" name="Text Box 33"/>
          <p:cNvSpPr txBox="1">
            <a:spLocks noChangeArrowheads="1"/>
          </p:cNvSpPr>
          <p:nvPr/>
        </p:nvSpPr>
        <p:spPr bwMode="auto">
          <a:xfrm>
            <a:off x="3880387" y="5484433"/>
            <a:ext cx="44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endParaRPr lang="en-US" altLang="zh-CN" i="1">
              <a:solidFill>
                <a:srgbClr val="FF3300"/>
              </a:solidFill>
            </a:endParaRPr>
          </a:p>
        </p:txBody>
      </p:sp>
      <p:sp>
        <p:nvSpPr>
          <p:cNvPr id="125" name="Line 34"/>
          <p:cNvSpPr>
            <a:spLocks noChangeShapeType="1"/>
          </p:cNvSpPr>
          <p:nvPr/>
        </p:nvSpPr>
        <p:spPr bwMode="auto">
          <a:xfrm>
            <a:off x="3237450" y="2842833"/>
            <a:ext cx="0" cy="23764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6" name="Line 35"/>
          <p:cNvSpPr>
            <a:spLocks noChangeShapeType="1"/>
          </p:cNvSpPr>
          <p:nvPr/>
        </p:nvSpPr>
        <p:spPr bwMode="auto">
          <a:xfrm flipV="1">
            <a:off x="3224750" y="4282696"/>
            <a:ext cx="936625" cy="9366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" name="Line 36"/>
          <p:cNvSpPr>
            <a:spLocks noChangeShapeType="1"/>
          </p:cNvSpPr>
          <p:nvPr/>
        </p:nvSpPr>
        <p:spPr bwMode="auto">
          <a:xfrm>
            <a:off x="3737512" y="2926971"/>
            <a:ext cx="0" cy="17287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" name="Oval 37"/>
          <p:cNvSpPr>
            <a:spLocks noChangeArrowheads="1"/>
          </p:cNvSpPr>
          <p:nvPr/>
        </p:nvSpPr>
        <p:spPr bwMode="auto">
          <a:xfrm>
            <a:off x="3664487" y="463829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9" name="Text Box 38"/>
          <p:cNvSpPr txBox="1">
            <a:spLocks noChangeArrowheads="1"/>
          </p:cNvSpPr>
          <p:nvPr/>
        </p:nvSpPr>
        <p:spPr bwMode="auto">
          <a:xfrm>
            <a:off x="3631150" y="4701796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endParaRPr lang="en-US" altLang="zh-CN" sz="2400" i="1">
              <a:solidFill>
                <a:srgbClr val="FF3300"/>
              </a:solidFill>
            </a:endParaRPr>
          </a:p>
        </p:txBody>
      </p:sp>
      <p:sp>
        <p:nvSpPr>
          <p:cNvPr id="140" name="Line 39"/>
          <p:cNvSpPr>
            <a:spLocks noChangeShapeType="1"/>
          </p:cNvSpPr>
          <p:nvPr/>
        </p:nvSpPr>
        <p:spPr bwMode="auto">
          <a:xfrm>
            <a:off x="4207412" y="2855533"/>
            <a:ext cx="28543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1" name="Line 40"/>
          <p:cNvSpPr>
            <a:spLocks noChangeShapeType="1"/>
          </p:cNvSpPr>
          <p:nvPr/>
        </p:nvSpPr>
        <p:spPr bwMode="auto">
          <a:xfrm>
            <a:off x="3801012" y="4714496"/>
            <a:ext cx="324008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2" name="Line 41"/>
          <p:cNvSpPr>
            <a:spLocks noChangeShapeType="1"/>
          </p:cNvSpPr>
          <p:nvPr/>
        </p:nvSpPr>
        <p:spPr bwMode="auto">
          <a:xfrm flipV="1">
            <a:off x="7041100" y="2842833"/>
            <a:ext cx="0" cy="18716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" name="Text Box 42"/>
          <p:cNvSpPr txBox="1">
            <a:spLocks noChangeArrowheads="1"/>
          </p:cNvSpPr>
          <p:nvPr/>
        </p:nvSpPr>
        <p:spPr bwMode="auto">
          <a:xfrm>
            <a:off x="6799800" y="2391983"/>
            <a:ext cx="687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</a:t>
            </a:r>
            <a:endParaRPr kumimoji="1" lang="en-US" altLang="zh-CN" sz="2400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" name="Oval 43"/>
          <p:cNvSpPr>
            <a:spLocks noChangeArrowheads="1"/>
          </p:cNvSpPr>
          <p:nvPr/>
        </p:nvSpPr>
        <p:spPr bwMode="auto">
          <a:xfrm>
            <a:off x="6977600" y="2790446"/>
            <a:ext cx="127000" cy="1301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5" name="Line 44"/>
          <p:cNvSpPr>
            <a:spLocks noChangeShapeType="1"/>
          </p:cNvSpPr>
          <p:nvPr/>
        </p:nvSpPr>
        <p:spPr bwMode="auto">
          <a:xfrm flipV="1">
            <a:off x="4893212" y="3300033"/>
            <a:ext cx="0" cy="25209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6" name="Line 45"/>
          <p:cNvSpPr>
            <a:spLocks noChangeShapeType="1"/>
          </p:cNvSpPr>
          <p:nvPr/>
        </p:nvSpPr>
        <p:spPr bwMode="auto">
          <a:xfrm flipH="1" flipV="1">
            <a:off x="4278850" y="852108"/>
            <a:ext cx="614362" cy="2447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7" name="Line 46"/>
          <p:cNvSpPr>
            <a:spLocks noChangeShapeType="1"/>
          </p:cNvSpPr>
          <p:nvPr/>
        </p:nvSpPr>
        <p:spPr bwMode="auto">
          <a:xfrm flipV="1">
            <a:off x="4639212" y="2350708"/>
            <a:ext cx="0" cy="31686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8" name="Oval 47"/>
          <p:cNvSpPr>
            <a:spLocks noChangeArrowheads="1"/>
          </p:cNvSpPr>
          <p:nvPr/>
        </p:nvSpPr>
        <p:spPr bwMode="auto">
          <a:xfrm>
            <a:off x="4572537" y="2233233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9" name="Text Box 48"/>
          <p:cNvSpPr txBox="1">
            <a:spLocks noChangeArrowheads="1"/>
          </p:cNvSpPr>
          <p:nvPr/>
        </p:nvSpPr>
        <p:spPr bwMode="auto">
          <a:xfrm>
            <a:off x="4529675" y="1864933"/>
            <a:ext cx="75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FF3300"/>
                </a:solidFill>
              </a:rPr>
              <a:t>′</a:t>
            </a:r>
          </a:p>
        </p:txBody>
      </p:sp>
      <p:sp>
        <p:nvSpPr>
          <p:cNvPr id="150" name="Line 49"/>
          <p:cNvSpPr>
            <a:spLocks noChangeShapeType="1"/>
          </p:cNvSpPr>
          <p:nvPr/>
        </p:nvSpPr>
        <p:spPr bwMode="auto">
          <a:xfrm>
            <a:off x="4710650" y="2304671"/>
            <a:ext cx="31781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1" name="Line 50"/>
          <p:cNvSpPr>
            <a:spLocks noChangeShapeType="1"/>
          </p:cNvSpPr>
          <p:nvPr/>
        </p:nvSpPr>
        <p:spPr bwMode="auto">
          <a:xfrm>
            <a:off x="4677312" y="5566983"/>
            <a:ext cx="320198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2" name="Line 51"/>
          <p:cNvSpPr>
            <a:spLocks noChangeShapeType="1"/>
          </p:cNvSpPr>
          <p:nvPr/>
        </p:nvSpPr>
        <p:spPr bwMode="auto">
          <a:xfrm flipV="1">
            <a:off x="7879300" y="2291971"/>
            <a:ext cx="0" cy="32623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" name="Oval 52"/>
          <p:cNvSpPr>
            <a:spLocks noChangeArrowheads="1"/>
          </p:cNvSpPr>
          <p:nvPr/>
        </p:nvSpPr>
        <p:spPr bwMode="auto">
          <a:xfrm>
            <a:off x="7818975" y="2244346"/>
            <a:ext cx="107950" cy="1079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4" name="Text Box 53"/>
          <p:cNvSpPr txBox="1">
            <a:spLocks noChangeArrowheads="1"/>
          </p:cNvSpPr>
          <p:nvPr/>
        </p:nvSpPr>
        <p:spPr bwMode="auto">
          <a:xfrm>
            <a:off x="7566562" y="1910971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c″</a:t>
            </a:r>
          </a:p>
        </p:txBody>
      </p:sp>
    </p:spTree>
    <p:extLst>
      <p:ext uri="{BB962C8B-B14F-4D97-AF65-F5344CB8AC3E}">
        <p14:creationId xmlns:p14="http://schemas.microsoft.com/office/powerpoint/2010/main" val="2591532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/>
      <p:bldP spid="123" grpId="0" animBg="1"/>
      <p:bldP spid="124" grpId="0"/>
      <p:bldP spid="128" grpId="0" animBg="1"/>
      <p:bldP spid="139" grpId="0"/>
      <p:bldP spid="143" grpId="0"/>
      <p:bldP spid="144" grpId="0" animBg="1"/>
      <p:bldP spid="148" grpId="0" animBg="1"/>
      <p:bldP spid="149" grpId="0"/>
      <p:bldP spid="153" grpId="0" animBg="1"/>
      <p:bldP spid="1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765680" y="1603557"/>
            <a:ext cx="10026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已知五棱锥的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投影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完成棱锥的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面投影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并补全表面上点的投影。</a:t>
            </a:r>
          </a:p>
        </p:txBody>
      </p:sp>
      <p:sp>
        <p:nvSpPr>
          <p:cNvPr id="62" name="Line 10"/>
          <p:cNvSpPr>
            <a:spLocks noChangeShapeType="1"/>
          </p:cNvSpPr>
          <p:nvPr/>
        </p:nvSpPr>
        <p:spPr bwMode="auto">
          <a:xfrm rot="16200000" flipV="1">
            <a:off x="4068674" y="3035546"/>
            <a:ext cx="355600" cy="28892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" name="Line 11"/>
          <p:cNvSpPr>
            <a:spLocks noChangeShapeType="1"/>
          </p:cNvSpPr>
          <p:nvPr/>
        </p:nvSpPr>
        <p:spPr bwMode="auto">
          <a:xfrm rot="16200000">
            <a:off x="4590961" y="4411909"/>
            <a:ext cx="2168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Line 12"/>
          <p:cNvSpPr>
            <a:spLocks noChangeShapeType="1"/>
          </p:cNvSpPr>
          <p:nvPr/>
        </p:nvSpPr>
        <p:spPr bwMode="auto">
          <a:xfrm rot="16200000" flipV="1">
            <a:off x="3654336" y="3440358"/>
            <a:ext cx="1160463" cy="29067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Line 13"/>
          <p:cNvSpPr>
            <a:spLocks noChangeShapeType="1"/>
          </p:cNvSpPr>
          <p:nvPr/>
        </p:nvSpPr>
        <p:spPr bwMode="auto">
          <a:xfrm rot="16200000" flipH="1" flipV="1">
            <a:off x="3759905" y="2374352"/>
            <a:ext cx="962025" cy="29194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7907249" y="378325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400" i="1">
                <a:solidFill>
                  <a:srgbClr val="006600"/>
                </a:solidFill>
              </a:rPr>
              <a:t>〞</a:t>
            </a: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7808824" y="5372346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400" i="1">
                <a:solidFill>
                  <a:srgbClr val="006600"/>
                </a:solidFill>
              </a:rPr>
              <a:t>〞</a:t>
            </a: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6441986" y="4364283"/>
            <a:ext cx="72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2400" i="1">
                <a:solidFill>
                  <a:srgbClr val="006600"/>
                </a:solidFill>
              </a:rPr>
              <a:t>〞</a:t>
            </a: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9250274" y="436428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i="1">
                <a:solidFill>
                  <a:srgbClr val="006600"/>
                </a:solidFill>
              </a:rPr>
              <a:t>〞</a:t>
            </a:r>
          </a:p>
        </p:txBody>
      </p:sp>
      <p:sp>
        <p:nvSpPr>
          <p:cNvPr id="70" name="Text Box 18"/>
          <p:cNvSpPr txBox="1">
            <a:spLocks noChangeArrowheads="1"/>
          </p:cNvSpPr>
          <p:nvPr/>
        </p:nvSpPr>
        <p:spPr bwMode="auto">
          <a:xfrm>
            <a:off x="8458111" y="292283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i="1">
                <a:solidFill>
                  <a:srgbClr val="006600"/>
                </a:solidFill>
              </a:rPr>
              <a:t>〞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7016661" y="2922833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i="1">
                <a:solidFill>
                  <a:srgbClr val="006600"/>
                </a:solidFill>
              </a:rPr>
              <a:t>〞</a:t>
            </a:r>
          </a:p>
        </p:txBody>
      </p:sp>
      <p:sp>
        <p:nvSpPr>
          <p:cNvPr id="72" name="AutoShape 20"/>
          <p:cNvSpPr>
            <a:spLocks noChangeArrowheads="1"/>
          </p:cNvSpPr>
          <p:nvPr/>
        </p:nvSpPr>
        <p:spPr bwMode="auto">
          <a:xfrm rot="10800000">
            <a:off x="6870611" y="3372096"/>
            <a:ext cx="2376488" cy="2070100"/>
          </a:xfrm>
          <a:prstGeom prst="pentagon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7" name="Line 25"/>
          <p:cNvSpPr>
            <a:spLocks noChangeShapeType="1"/>
          </p:cNvSpPr>
          <p:nvPr/>
        </p:nvSpPr>
        <p:spPr bwMode="auto">
          <a:xfrm rot="10800000">
            <a:off x="8083461" y="4303958"/>
            <a:ext cx="1165225" cy="346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" name="Line 26"/>
          <p:cNvSpPr>
            <a:spLocks noChangeShapeType="1"/>
          </p:cNvSpPr>
          <p:nvPr/>
        </p:nvSpPr>
        <p:spPr bwMode="auto">
          <a:xfrm rot="10800000" flipV="1">
            <a:off x="8070761" y="3354633"/>
            <a:ext cx="733425" cy="962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" name="Line 27"/>
          <p:cNvSpPr>
            <a:spLocks noChangeShapeType="1"/>
          </p:cNvSpPr>
          <p:nvPr/>
        </p:nvSpPr>
        <p:spPr bwMode="auto">
          <a:xfrm rot="10800000">
            <a:off x="8070761" y="4289671"/>
            <a:ext cx="0" cy="11509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" name="Line 28"/>
          <p:cNvSpPr>
            <a:spLocks noChangeShapeType="1"/>
          </p:cNvSpPr>
          <p:nvPr/>
        </p:nvSpPr>
        <p:spPr bwMode="auto">
          <a:xfrm rot="10800000" flipH="1">
            <a:off x="6870611" y="4303958"/>
            <a:ext cx="1223963" cy="346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" name="Line 29"/>
          <p:cNvSpPr>
            <a:spLocks noChangeShapeType="1"/>
          </p:cNvSpPr>
          <p:nvPr/>
        </p:nvSpPr>
        <p:spPr bwMode="auto">
          <a:xfrm rot="10800000" flipH="1" flipV="1">
            <a:off x="7353211" y="3392733"/>
            <a:ext cx="741363" cy="9366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2336711" y="4003921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t′</a:t>
            </a:r>
          </a:p>
        </p:txBody>
      </p:sp>
      <p:sp>
        <p:nvSpPr>
          <p:cNvPr id="90" name="Text Box 38"/>
          <p:cNvSpPr txBox="1">
            <a:spLocks noChangeArrowheads="1"/>
          </p:cNvSpPr>
          <p:nvPr/>
        </p:nvSpPr>
        <p:spPr bwMode="auto">
          <a:xfrm>
            <a:off x="5649824" y="5227883"/>
            <a:ext cx="754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d′</a:t>
            </a:r>
          </a:p>
        </p:txBody>
      </p:sp>
      <p:sp>
        <p:nvSpPr>
          <p:cNvPr id="91" name="Text Box 39"/>
          <p:cNvSpPr txBox="1">
            <a:spLocks noChangeArrowheads="1"/>
          </p:cNvSpPr>
          <p:nvPr/>
        </p:nvSpPr>
        <p:spPr bwMode="auto">
          <a:xfrm>
            <a:off x="5589499" y="424998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(e′)</a:t>
            </a:r>
          </a:p>
        </p:txBody>
      </p:sp>
      <p:sp>
        <p:nvSpPr>
          <p:cNvPr id="92" name="Text Box 40"/>
          <p:cNvSpPr txBox="1">
            <a:spLocks noChangeArrowheads="1"/>
          </p:cNvSpPr>
          <p:nvPr/>
        </p:nvSpPr>
        <p:spPr bwMode="auto">
          <a:xfrm>
            <a:off x="5624424" y="4478583"/>
            <a:ext cx="63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c′</a:t>
            </a:r>
          </a:p>
        </p:txBody>
      </p:sp>
      <p:sp>
        <p:nvSpPr>
          <p:cNvPr id="93" name="Text Box 41"/>
          <p:cNvSpPr txBox="1">
            <a:spLocks noChangeArrowheads="1"/>
          </p:cNvSpPr>
          <p:nvPr/>
        </p:nvSpPr>
        <p:spPr bwMode="auto">
          <a:xfrm>
            <a:off x="5789524" y="2995858"/>
            <a:ext cx="68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b′</a:t>
            </a:r>
          </a:p>
        </p:txBody>
      </p:sp>
      <p:sp>
        <p:nvSpPr>
          <p:cNvPr id="129" name="Text Box 42"/>
          <p:cNvSpPr txBox="1">
            <a:spLocks noChangeArrowheads="1"/>
          </p:cNvSpPr>
          <p:nvPr/>
        </p:nvSpPr>
        <p:spPr bwMode="auto">
          <a:xfrm>
            <a:off x="5144999" y="2973633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(a′)</a:t>
            </a:r>
          </a:p>
        </p:txBody>
      </p:sp>
      <p:sp>
        <p:nvSpPr>
          <p:cNvPr id="160" name="Oval 57"/>
          <p:cNvSpPr>
            <a:spLocks noChangeArrowheads="1"/>
          </p:cNvSpPr>
          <p:nvPr/>
        </p:nvSpPr>
        <p:spPr bwMode="auto">
          <a:xfrm>
            <a:off x="5122774" y="3945183"/>
            <a:ext cx="125412" cy="1254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1" name="Text Box 58"/>
          <p:cNvSpPr txBox="1">
            <a:spLocks noChangeArrowheads="1"/>
          </p:cNvSpPr>
          <p:nvPr/>
        </p:nvSpPr>
        <p:spPr bwMode="auto">
          <a:xfrm>
            <a:off x="5144999" y="3572121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</a:t>
            </a:r>
            <a:r>
              <a:rPr lang="en-US" altLang="zh-CN" i="1"/>
              <a:t>′</a:t>
            </a:r>
          </a:p>
        </p:txBody>
      </p:sp>
      <p:sp>
        <p:nvSpPr>
          <p:cNvPr id="162" name="Text Box 59"/>
          <p:cNvSpPr txBox="1">
            <a:spLocks noChangeArrowheads="1"/>
          </p:cNvSpPr>
          <p:nvPr/>
        </p:nvSpPr>
        <p:spPr bwMode="auto">
          <a:xfrm>
            <a:off x="7821524" y="3287958"/>
            <a:ext cx="687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</a:t>
            </a:r>
            <a:endParaRPr kumimoji="1"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163" name="Oval 60"/>
          <p:cNvSpPr>
            <a:spLocks noChangeArrowheads="1"/>
          </p:cNvSpPr>
          <p:nvPr/>
        </p:nvSpPr>
        <p:spPr bwMode="auto">
          <a:xfrm>
            <a:off x="8113624" y="3610221"/>
            <a:ext cx="127000" cy="1301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4" name="Oval 61"/>
          <p:cNvSpPr>
            <a:spLocks noChangeArrowheads="1"/>
          </p:cNvSpPr>
          <p:nvPr/>
        </p:nvSpPr>
        <p:spPr bwMode="auto">
          <a:xfrm>
            <a:off x="8383499" y="4911971"/>
            <a:ext cx="125412" cy="1254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5" name="Text Box 62"/>
          <p:cNvSpPr txBox="1">
            <a:spLocks noChangeArrowheads="1"/>
          </p:cNvSpPr>
          <p:nvPr/>
        </p:nvSpPr>
        <p:spPr bwMode="auto">
          <a:xfrm>
            <a:off x="8207286" y="451668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c″</a:t>
            </a:r>
          </a:p>
        </p:txBody>
      </p:sp>
    </p:spTree>
    <p:extLst>
      <p:ext uri="{BB962C8B-B14F-4D97-AF65-F5344CB8AC3E}">
        <p14:creationId xmlns:p14="http://schemas.microsoft.com/office/powerpoint/2010/main" val="1297490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672734" y="625006"/>
            <a:ext cx="3333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Line 2"/>
          <p:cNvSpPr>
            <a:spLocks noChangeShapeType="1"/>
          </p:cNvSpPr>
          <p:nvPr/>
        </p:nvSpPr>
        <p:spPr bwMode="auto">
          <a:xfrm flipH="1">
            <a:off x="7869641" y="2390775"/>
            <a:ext cx="962025" cy="6477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" name="Line 3"/>
          <p:cNvSpPr>
            <a:spLocks noChangeShapeType="1"/>
          </p:cNvSpPr>
          <p:nvPr/>
        </p:nvSpPr>
        <p:spPr bwMode="auto">
          <a:xfrm>
            <a:off x="4989916" y="1309688"/>
            <a:ext cx="0" cy="10810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7" name="Group 4"/>
          <p:cNvGrpSpPr>
            <a:grpSpLocks/>
          </p:cNvGrpSpPr>
          <p:nvPr/>
        </p:nvGrpSpPr>
        <p:grpSpPr bwMode="auto">
          <a:xfrm>
            <a:off x="2600728" y="3889375"/>
            <a:ext cx="2901950" cy="2425700"/>
            <a:chOff x="3606" y="2115"/>
            <a:chExt cx="1828" cy="1528"/>
          </a:xfrm>
        </p:grpSpPr>
        <p:sp>
          <p:nvSpPr>
            <p:cNvPr id="58" name="Line 5"/>
            <p:cNvSpPr>
              <a:spLocks noChangeShapeType="1"/>
            </p:cNvSpPr>
            <p:nvPr/>
          </p:nvSpPr>
          <p:spPr bwMode="auto">
            <a:xfrm rot="16200000" flipV="1">
              <a:off x="4294" y="2203"/>
              <a:ext cx="440" cy="179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 rot="-5400000" flipH="1" flipV="1">
              <a:off x="4292" y="1772"/>
              <a:ext cx="448" cy="176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0" name="Line 7"/>
            <p:cNvSpPr>
              <a:spLocks noChangeShapeType="1"/>
            </p:cNvSpPr>
            <p:nvPr/>
          </p:nvSpPr>
          <p:spPr bwMode="auto">
            <a:xfrm rot="16200000" flipV="1">
              <a:off x="4534" y="1975"/>
              <a:ext cx="0" cy="18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 rot="-5400000">
              <a:off x="3750" y="1971"/>
              <a:ext cx="1528" cy="1816"/>
            </a:xfrm>
            <a:custGeom>
              <a:avLst/>
              <a:gdLst>
                <a:gd name="T0" fmla="*/ 0 w 1528"/>
                <a:gd name="T1" fmla="*/ 1816 h 1816"/>
                <a:gd name="T2" fmla="*/ 1528 w 1528"/>
                <a:gd name="T3" fmla="*/ 1816 h 1816"/>
                <a:gd name="T4" fmla="*/ 760 w 1528"/>
                <a:gd name="T5" fmla="*/ 0 h 1816"/>
                <a:gd name="T6" fmla="*/ 0 w 1528"/>
                <a:gd name="T7" fmla="*/ 1816 h 18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8" h="1816">
                  <a:moveTo>
                    <a:pt x="0" y="1816"/>
                  </a:moveTo>
                  <a:lnTo>
                    <a:pt x="1528" y="1816"/>
                  </a:lnTo>
                  <a:lnTo>
                    <a:pt x="760" y="0"/>
                  </a:lnTo>
                  <a:lnTo>
                    <a:pt x="0" y="1816"/>
                  </a:lnTo>
                  <a:close/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2" name="Line 10"/>
          <p:cNvSpPr>
            <a:spLocks noChangeShapeType="1"/>
          </p:cNvSpPr>
          <p:nvPr/>
        </p:nvSpPr>
        <p:spPr bwMode="auto">
          <a:xfrm rot="16200000" flipV="1">
            <a:off x="3875491" y="846138"/>
            <a:ext cx="355600" cy="28892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" name="Line 11"/>
          <p:cNvSpPr>
            <a:spLocks noChangeShapeType="1"/>
          </p:cNvSpPr>
          <p:nvPr/>
        </p:nvSpPr>
        <p:spPr bwMode="auto">
          <a:xfrm rot="16200000">
            <a:off x="4397778" y="2222501"/>
            <a:ext cx="21685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" name="Line 12"/>
          <p:cNvSpPr>
            <a:spLocks noChangeShapeType="1"/>
          </p:cNvSpPr>
          <p:nvPr/>
        </p:nvSpPr>
        <p:spPr bwMode="auto">
          <a:xfrm rot="16200000" flipV="1">
            <a:off x="3461153" y="1250950"/>
            <a:ext cx="1160463" cy="29067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" name="Line 13"/>
          <p:cNvSpPr>
            <a:spLocks noChangeShapeType="1"/>
          </p:cNvSpPr>
          <p:nvPr/>
        </p:nvSpPr>
        <p:spPr bwMode="auto">
          <a:xfrm rot="16200000" flipH="1" flipV="1">
            <a:off x="3566722" y="184944"/>
            <a:ext cx="962025" cy="29194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7714066" y="159385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400" i="1">
                <a:solidFill>
                  <a:srgbClr val="006600"/>
                </a:solidFill>
              </a:rPr>
              <a:t>〞</a:t>
            </a: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7615641" y="318293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2400" i="1">
                <a:solidFill>
                  <a:srgbClr val="006600"/>
                </a:solidFill>
              </a:rPr>
              <a:t>〞</a:t>
            </a: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6248803" y="2174875"/>
            <a:ext cx="728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2400" i="1">
                <a:solidFill>
                  <a:srgbClr val="006600"/>
                </a:solidFill>
              </a:rPr>
              <a:t>〞</a:t>
            </a: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9057091" y="217487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i="1">
                <a:solidFill>
                  <a:srgbClr val="006600"/>
                </a:solidFill>
              </a:rPr>
              <a:t>〞</a:t>
            </a:r>
          </a:p>
        </p:txBody>
      </p:sp>
      <p:sp>
        <p:nvSpPr>
          <p:cNvPr id="70" name="Text Box 18"/>
          <p:cNvSpPr txBox="1">
            <a:spLocks noChangeArrowheads="1"/>
          </p:cNvSpPr>
          <p:nvPr/>
        </p:nvSpPr>
        <p:spPr bwMode="auto">
          <a:xfrm>
            <a:off x="8264928" y="73342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i="1">
                <a:solidFill>
                  <a:srgbClr val="006600"/>
                </a:solidFill>
              </a:rPr>
              <a:t>〞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6823478" y="73342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i="1">
                <a:solidFill>
                  <a:srgbClr val="006600"/>
                </a:solidFill>
              </a:rPr>
              <a:t>〞</a:t>
            </a:r>
          </a:p>
        </p:txBody>
      </p:sp>
      <p:sp>
        <p:nvSpPr>
          <p:cNvPr id="72" name="AutoShape 20"/>
          <p:cNvSpPr>
            <a:spLocks noChangeArrowheads="1"/>
          </p:cNvSpPr>
          <p:nvPr/>
        </p:nvSpPr>
        <p:spPr bwMode="auto">
          <a:xfrm rot="10800000">
            <a:off x="6677428" y="1182688"/>
            <a:ext cx="2376488" cy="2070100"/>
          </a:xfrm>
          <a:prstGeom prst="pentagon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3" name="Text Box 21"/>
          <p:cNvSpPr txBox="1">
            <a:spLocks noChangeArrowheads="1"/>
          </p:cNvSpPr>
          <p:nvPr/>
        </p:nvSpPr>
        <p:spPr bwMode="auto">
          <a:xfrm>
            <a:off x="5447116" y="3703638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74" name="Text Box 22"/>
          <p:cNvSpPr txBox="1">
            <a:spLocks noChangeArrowheads="1"/>
          </p:cNvSpPr>
          <p:nvPr/>
        </p:nvSpPr>
        <p:spPr bwMode="auto">
          <a:xfrm>
            <a:off x="5426478" y="4681538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(d)</a:t>
            </a:r>
          </a:p>
        </p:txBody>
      </p:sp>
      <p:sp>
        <p:nvSpPr>
          <p:cNvPr id="75" name="Text Box 23"/>
          <p:cNvSpPr txBox="1">
            <a:spLocks noChangeArrowheads="1"/>
          </p:cNvSpPr>
          <p:nvPr/>
        </p:nvSpPr>
        <p:spPr bwMode="auto">
          <a:xfrm>
            <a:off x="5451878" y="5973763"/>
            <a:ext cx="322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auto">
          <a:xfrm>
            <a:off x="5464578" y="4191000"/>
            <a:ext cx="568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77" name="Line 25"/>
          <p:cNvSpPr>
            <a:spLocks noChangeShapeType="1"/>
          </p:cNvSpPr>
          <p:nvPr/>
        </p:nvSpPr>
        <p:spPr bwMode="auto">
          <a:xfrm rot="10800000">
            <a:off x="7890278" y="2114550"/>
            <a:ext cx="1165225" cy="346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8" name="Line 26"/>
          <p:cNvSpPr>
            <a:spLocks noChangeShapeType="1"/>
          </p:cNvSpPr>
          <p:nvPr/>
        </p:nvSpPr>
        <p:spPr bwMode="auto">
          <a:xfrm rot="10800000" flipV="1">
            <a:off x="7877578" y="1165225"/>
            <a:ext cx="733425" cy="962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9" name="Line 27"/>
          <p:cNvSpPr>
            <a:spLocks noChangeShapeType="1"/>
          </p:cNvSpPr>
          <p:nvPr/>
        </p:nvSpPr>
        <p:spPr bwMode="auto">
          <a:xfrm rot="10800000">
            <a:off x="7877578" y="2100263"/>
            <a:ext cx="0" cy="11509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0" name="Line 28"/>
          <p:cNvSpPr>
            <a:spLocks noChangeShapeType="1"/>
          </p:cNvSpPr>
          <p:nvPr/>
        </p:nvSpPr>
        <p:spPr bwMode="auto">
          <a:xfrm rot="10800000" flipH="1">
            <a:off x="6677428" y="2114550"/>
            <a:ext cx="1223963" cy="346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" name="Line 29"/>
          <p:cNvSpPr>
            <a:spLocks noChangeShapeType="1"/>
          </p:cNvSpPr>
          <p:nvPr/>
        </p:nvSpPr>
        <p:spPr bwMode="auto">
          <a:xfrm rot="10800000" flipH="1" flipV="1">
            <a:off x="7160028" y="1203325"/>
            <a:ext cx="741363" cy="9366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" name="Text Box 30"/>
          <p:cNvSpPr txBox="1">
            <a:spLocks noChangeArrowheads="1"/>
          </p:cNvSpPr>
          <p:nvPr/>
        </p:nvSpPr>
        <p:spPr bwMode="auto">
          <a:xfrm>
            <a:off x="2214966" y="4838700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 t</a:t>
            </a:r>
          </a:p>
        </p:txBody>
      </p:sp>
      <p:sp>
        <p:nvSpPr>
          <p:cNvPr id="83" name="Text Box 31"/>
          <p:cNvSpPr txBox="1">
            <a:spLocks noChangeArrowheads="1"/>
          </p:cNvSpPr>
          <p:nvPr/>
        </p:nvSpPr>
        <p:spPr bwMode="auto">
          <a:xfrm>
            <a:off x="5464578" y="5478463"/>
            <a:ext cx="41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b</a:t>
            </a:r>
          </a:p>
        </p:txBody>
      </p:sp>
      <p:grpSp>
        <p:nvGrpSpPr>
          <p:cNvPr id="84" name="Group 32"/>
          <p:cNvGrpSpPr>
            <a:grpSpLocks/>
          </p:cNvGrpSpPr>
          <p:nvPr/>
        </p:nvGrpSpPr>
        <p:grpSpPr bwMode="auto">
          <a:xfrm>
            <a:off x="2607078" y="3898900"/>
            <a:ext cx="2901950" cy="2425700"/>
            <a:chOff x="904" y="2574"/>
            <a:chExt cx="1828" cy="1528"/>
          </a:xfrm>
        </p:grpSpPr>
        <p:sp>
          <p:nvSpPr>
            <p:cNvPr id="85" name="Line 33"/>
            <p:cNvSpPr>
              <a:spLocks noChangeShapeType="1"/>
            </p:cNvSpPr>
            <p:nvPr/>
          </p:nvSpPr>
          <p:spPr bwMode="auto">
            <a:xfrm rot="16200000" flipV="1">
              <a:off x="1592" y="2662"/>
              <a:ext cx="440" cy="1792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" name="Line 34"/>
            <p:cNvSpPr>
              <a:spLocks noChangeShapeType="1"/>
            </p:cNvSpPr>
            <p:nvPr/>
          </p:nvSpPr>
          <p:spPr bwMode="auto">
            <a:xfrm rot="-5400000" flipH="1" flipV="1">
              <a:off x="1590" y="2231"/>
              <a:ext cx="448" cy="1764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" name="Line 35"/>
            <p:cNvSpPr>
              <a:spLocks noChangeShapeType="1"/>
            </p:cNvSpPr>
            <p:nvPr/>
          </p:nvSpPr>
          <p:spPr bwMode="auto">
            <a:xfrm rot="16200000" flipV="1">
              <a:off x="1832" y="2434"/>
              <a:ext cx="0" cy="180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" name="Freeform 36"/>
            <p:cNvSpPr>
              <a:spLocks/>
            </p:cNvSpPr>
            <p:nvPr/>
          </p:nvSpPr>
          <p:spPr bwMode="auto">
            <a:xfrm rot="-5400000">
              <a:off x="1048" y="2430"/>
              <a:ext cx="1528" cy="1816"/>
            </a:xfrm>
            <a:custGeom>
              <a:avLst/>
              <a:gdLst>
                <a:gd name="T0" fmla="*/ 0 w 1528"/>
                <a:gd name="T1" fmla="*/ 1816 h 1816"/>
                <a:gd name="T2" fmla="*/ 1528 w 1528"/>
                <a:gd name="T3" fmla="*/ 1816 h 1816"/>
                <a:gd name="T4" fmla="*/ 760 w 1528"/>
                <a:gd name="T5" fmla="*/ 0 h 1816"/>
                <a:gd name="T6" fmla="*/ 0 w 1528"/>
                <a:gd name="T7" fmla="*/ 1816 h 18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8" h="1816">
                  <a:moveTo>
                    <a:pt x="0" y="1816"/>
                  </a:moveTo>
                  <a:lnTo>
                    <a:pt x="1528" y="1816"/>
                  </a:lnTo>
                  <a:lnTo>
                    <a:pt x="760" y="0"/>
                  </a:lnTo>
                  <a:lnTo>
                    <a:pt x="0" y="1816"/>
                  </a:lnTo>
                  <a:close/>
                </a:path>
              </a:pathLst>
            </a:custGeom>
            <a:noFill/>
            <a:ln w="127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2143528" y="181451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t′</a:t>
            </a:r>
          </a:p>
        </p:txBody>
      </p:sp>
      <p:sp>
        <p:nvSpPr>
          <p:cNvPr id="90" name="Text Box 38"/>
          <p:cNvSpPr txBox="1">
            <a:spLocks noChangeArrowheads="1"/>
          </p:cNvSpPr>
          <p:nvPr/>
        </p:nvSpPr>
        <p:spPr bwMode="auto">
          <a:xfrm>
            <a:off x="5456641" y="3038475"/>
            <a:ext cx="754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d′</a:t>
            </a:r>
          </a:p>
        </p:txBody>
      </p:sp>
      <p:sp>
        <p:nvSpPr>
          <p:cNvPr id="91" name="Text Box 39"/>
          <p:cNvSpPr txBox="1">
            <a:spLocks noChangeArrowheads="1"/>
          </p:cNvSpPr>
          <p:nvPr/>
        </p:nvSpPr>
        <p:spPr bwMode="auto">
          <a:xfrm>
            <a:off x="5396316" y="206057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(e′)</a:t>
            </a:r>
          </a:p>
        </p:txBody>
      </p:sp>
      <p:sp>
        <p:nvSpPr>
          <p:cNvPr id="92" name="Text Box 40"/>
          <p:cNvSpPr txBox="1">
            <a:spLocks noChangeArrowheads="1"/>
          </p:cNvSpPr>
          <p:nvPr/>
        </p:nvSpPr>
        <p:spPr bwMode="auto">
          <a:xfrm>
            <a:off x="5431241" y="2289175"/>
            <a:ext cx="63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c′</a:t>
            </a:r>
          </a:p>
        </p:txBody>
      </p:sp>
      <p:sp>
        <p:nvSpPr>
          <p:cNvPr id="93" name="Text Box 41"/>
          <p:cNvSpPr txBox="1">
            <a:spLocks noChangeArrowheads="1"/>
          </p:cNvSpPr>
          <p:nvPr/>
        </p:nvSpPr>
        <p:spPr bwMode="auto">
          <a:xfrm>
            <a:off x="5596341" y="806450"/>
            <a:ext cx="68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b′</a:t>
            </a:r>
          </a:p>
        </p:txBody>
      </p:sp>
      <p:sp>
        <p:nvSpPr>
          <p:cNvPr id="129" name="Text Box 42"/>
          <p:cNvSpPr txBox="1">
            <a:spLocks noChangeArrowheads="1"/>
          </p:cNvSpPr>
          <p:nvPr/>
        </p:nvSpPr>
        <p:spPr bwMode="auto">
          <a:xfrm>
            <a:off x="4951816" y="784225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006600"/>
                </a:solidFill>
                <a:latin typeface="Times New Roman" panose="02020603050405020304" pitchFamily="18" charset="0"/>
              </a:rPr>
              <a:t>(a′)</a:t>
            </a:r>
          </a:p>
        </p:txBody>
      </p:sp>
      <p:sp>
        <p:nvSpPr>
          <p:cNvPr id="130" name="Line 43"/>
          <p:cNvSpPr>
            <a:spLocks noChangeShapeType="1"/>
          </p:cNvSpPr>
          <p:nvPr/>
        </p:nvSpPr>
        <p:spPr bwMode="auto">
          <a:xfrm>
            <a:off x="5507441" y="3297238"/>
            <a:ext cx="0" cy="30956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1" name="Line 44"/>
          <p:cNvSpPr>
            <a:spLocks noChangeShapeType="1"/>
          </p:cNvSpPr>
          <p:nvPr/>
        </p:nvSpPr>
        <p:spPr bwMode="auto">
          <a:xfrm>
            <a:off x="2575328" y="5113338"/>
            <a:ext cx="291941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2" name="Line 45"/>
          <p:cNvSpPr>
            <a:spLocks noChangeShapeType="1"/>
          </p:cNvSpPr>
          <p:nvPr/>
        </p:nvSpPr>
        <p:spPr bwMode="auto">
          <a:xfrm>
            <a:off x="7879166" y="2101850"/>
            <a:ext cx="0" cy="30241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" name="Line 46"/>
          <p:cNvSpPr>
            <a:spLocks noChangeShapeType="1"/>
          </p:cNvSpPr>
          <p:nvPr/>
        </p:nvSpPr>
        <p:spPr bwMode="auto">
          <a:xfrm>
            <a:off x="6299603" y="3529013"/>
            <a:ext cx="2981325" cy="29829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4" name="Line 47"/>
          <p:cNvSpPr>
            <a:spLocks noChangeShapeType="1"/>
          </p:cNvSpPr>
          <p:nvPr/>
        </p:nvSpPr>
        <p:spPr bwMode="auto">
          <a:xfrm>
            <a:off x="6655203" y="2449513"/>
            <a:ext cx="0" cy="14398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5" name="Line 48"/>
          <p:cNvSpPr>
            <a:spLocks noChangeShapeType="1"/>
          </p:cNvSpPr>
          <p:nvPr/>
        </p:nvSpPr>
        <p:spPr bwMode="auto">
          <a:xfrm flipH="1">
            <a:off x="5489978" y="3876675"/>
            <a:ext cx="11652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6" name="Line 49"/>
          <p:cNvSpPr>
            <a:spLocks noChangeShapeType="1"/>
          </p:cNvSpPr>
          <p:nvPr/>
        </p:nvSpPr>
        <p:spPr bwMode="auto">
          <a:xfrm>
            <a:off x="9095191" y="2462213"/>
            <a:ext cx="0" cy="38719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7" name="Line 50"/>
          <p:cNvSpPr>
            <a:spLocks noChangeShapeType="1"/>
          </p:cNvSpPr>
          <p:nvPr/>
        </p:nvSpPr>
        <p:spPr bwMode="auto">
          <a:xfrm flipH="1">
            <a:off x="5494741" y="6324600"/>
            <a:ext cx="36004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" name="Line 51"/>
          <p:cNvSpPr>
            <a:spLocks noChangeShapeType="1"/>
          </p:cNvSpPr>
          <p:nvPr/>
        </p:nvSpPr>
        <p:spPr bwMode="auto">
          <a:xfrm>
            <a:off x="7150503" y="1204913"/>
            <a:ext cx="0" cy="31670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" name="Line 52"/>
          <p:cNvSpPr>
            <a:spLocks noChangeShapeType="1"/>
          </p:cNvSpPr>
          <p:nvPr/>
        </p:nvSpPr>
        <p:spPr bwMode="auto">
          <a:xfrm flipH="1">
            <a:off x="5502678" y="4381500"/>
            <a:ext cx="16351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6" name="Line 53"/>
          <p:cNvSpPr>
            <a:spLocks noChangeShapeType="1"/>
          </p:cNvSpPr>
          <p:nvPr/>
        </p:nvSpPr>
        <p:spPr bwMode="auto">
          <a:xfrm>
            <a:off x="8585603" y="1179513"/>
            <a:ext cx="0" cy="46624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7" name="Line 54"/>
          <p:cNvSpPr>
            <a:spLocks noChangeShapeType="1"/>
          </p:cNvSpPr>
          <p:nvPr/>
        </p:nvSpPr>
        <p:spPr bwMode="auto">
          <a:xfrm flipH="1">
            <a:off x="5482041" y="5821363"/>
            <a:ext cx="3090862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8" name="Line 55"/>
          <p:cNvSpPr>
            <a:spLocks noChangeShapeType="1"/>
          </p:cNvSpPr>
          <p:nvPr/>
        </p:nvSpPr>
        <p:spPr bwMode="auto">
          <a:xfrm>
            <a:off x="2575328" y="2101850"/>
            <a:ext cx="0" cy="30241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9" name="Line 56"/>
          <p:cNvSpPr>
            <a:spLocks noChangeShapeType="1"/>
          </p:cNvSpPr>
          <p:nvPr/>
        </p:nvSpPr>
        <p:spPr bwMode="auto">
          <a:xfrm flipH="1">
            <a:off x="5469341" y="5113338"/>
            <a:ext cx="24098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0" name="Oval 57"/>
          <p:cNvSpPr>
            <a:spLocks noChangeArrowheads="1"/>
          </p:cNvSpPr>
          <p:nvPr/>
        </p:nvSpPr>
        <p:spPr bwMode="auto">
          <a:xfrm>
            <a:off x="4929591" y="1755775"/>
            <a:ext cx="125412" cy="1254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1" name="Text Box 58"/>
          <p:cNvSpPr txBox="1">
            <a:spLocks noChangeArrowheads="1"/>
          </p:cNvSpPr>
          <p:nvPr/>
        </p:nvSpPr>
        <p:spPr bwMode="auto">
          <a:xfrm>
            <a:off x="4951816" y="138271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</a:t>
            </a:r>
            <a:r>
              <a:rPr lang="en-US" altLang="zh-CN" i="1"/>
              <a:t>′</a:t>
            </a:r>
          </a:p>
        </p:txBody>
      </p:sp>
      <p:sp>
        <p:nvSpPr>
          <p:cNvPr id="162" name="Text Box 59"/>
          <p:cNvSpPr txBox="1">
            <a:spLocks noChangeArrowheads="1"/>
          </p:cNvSpPr>
          <p:nvPr/>
        </p:nvSpPr>
        <p:spPr bwMode="auto">
          <a:xfrm>
            <a:off x="7628341" y="1098550"/>
            <a:ext cx="687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b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</a:t>
            </a:r>
            <a:endParaRPr kumimoji="1"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163" name="Oval 60"/>
          <p:cNvSpPr>
            <a:spLocks noChangeArrowheads="1"/>
          </p:cNvSpPr>
          <p:nvPr/>
        </p:nvSpPr>
        <p:spPr bwMode="auto">
          <a:xfrm>
            <a:off x="7920441" y="1420813"/>
            <a:ext cx="127000" cy="1301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4" name="Oval 61"/>
          <p:cNvSpPr>
            <a:spLocks noChangeArrowheads="1"/>
          </p:cNvSpPr>
          <p:nvPr/>
        </p:nvSpPr>
        <p:spPr bwMode="auto">
          <a:xfrm>
            <a:off x="8190316" y="2722563"/>
            <a:ext cx="125412" cy="1254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5" name="Text Box 62"/>
          <p:cNvSpPr txBox="1">
            <a:spLocks noChangeArrowheads="1"/>
          </p:cNvSpPr>
          <p:nvPr/>
        </p:nvSpPr>
        <p:spPr bwMode="auto">
          <a:xfrm>
            <a:off x="8014103" y="232727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c″</a:t>
            </a:r>
          </a:p>
        </p:txBody>
      </p:sp>
      <p:sp>
        <p:nvSpPr>
          <p:cNvPr id="166" name="Line 63"/>
          <p:cNvSpPr>
            <a:spLocks noChangeShapeType="1"/>
          </p:cNvSpPr>
          <p:nvPr/>
        </p:nvSpPr>
        <p:spPr bwMode="auto">
          <a:xfrm>
            <a:off x="4977216" y="1344613"/>
            <a:ext cx="345598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" name="Line 64"/>
          <p:cNvSpPr>
            <a:spLocks noChangeShapeType="1"/>
          </p:cNvSpPr>
          <p:nvPr/>
        </p:nvSpPr>
        <p:spPr bwMode="auto">
          <a:xfrm>
            <a:off x="8458603" y="1347788"/>
            <a:ext cx="360363" cy="10080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" name="Line 65"/>
          <p:cNvSpPr>
            <a:spLocks noChangeShapeType="1"/>
          </p:cNvSpPr>
          <p:nvPr/>
        </p:nvSpPr>
        <p:spPr bwMode="auto">
          <a:xfrm>
            <a:off x="5048653" y="1814513"/>
            <a:ext cx="36004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9" name="Oval 66"/>
          <p:cNvSpPr>
            <a:spLocks noChangeArrowheads="1"/>
          </p:cNvSpPr>
          <p:nvPr/>
        </p:nvSpPr>
        <p:spPr bwMode="auto">
          <a:xfrm>
            <a:off x="8550678" y="1735138"/>
            <a:ext cx="147638" cy="1476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0" name="Text Box 67"/>
          <p:cNvSpPr txBox="1">
            <a:spLocks noChangeArrowheads="1"/>
          </p:cNvSpPr>
          <p:nvPr/>
        </p:nvSpPr>
        <p:spPr bwMode="auto">
          <a:xfrm>
            <a:off x="8263341" y="140335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</a:t>
            </a:r>
            <a:endParaRPr kumimoji="1" lang="en-US" altLang="zh-CN" sz="2400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" name="Line 68"/>
          <p:cNvSpPr>
            <a:spLocks noChangeShapeType="1"/>
          </p:cNvSpPr>
          <p:nvPr/>
        </p:nvSpPr>
        <p:spPr bwMode="auto">
          <a:xfrm>
            <a:off x="8623703" y="1885950"/>
            <a:ext cx="0" cy="39687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2" name="Line 69"/>
          <p:cNvSpPr>
            <a:spLocks noChangeShapeType="1"/>
          </p:cNvSpPr>
          <p:nvPr/>
        </p:nvSpPr>
        <p:spPr bwMode="auto">
          <a:xfrm flipH="1">
            <a:off x="4951816" y="5846763"/>
            <a:ext cx="367188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3" name="Line 70"/>
          <p:cNvSpPr>
            <a:spLocks noChangeShapeType="1"/>
          </p:cNvSpPr>
          <p:nvPr/>
        </p:nvSpPr>
        <p:spPr bwMode="auto">
          <a:xfrm>
            <a:off x="4989916" y="1885950"/>
            <a:ext cx="0" cy="39608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" name="Oval 71"/>
          <p:cNvSpPr>
            <a:spLocks noChangeArrowheads="1"/>
          </p:cNvSpPr>
          <p:nvPr/>
        </p:nvSpPr>
        <p:spPr bwMode="auto">
          <a:xfrm>
            <a:off x="4913716" y="576897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5" name="Text Box 72"/>
          <p:cNvSpPr txBox="1">
            <a:spLocks noChangeArrowheads="1"/>
          </p:cNvSpPr>
          <p:nvPr/>
        </p:nvSpPr>
        <p:spPr bwMode="auto">
          <a:xfrm>
            <a:off x="4605741" y="5591175"/>
            <a:ext cx="44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endParaRPr lang="en-US" altLang="zh-CN" i="1">
              <a:solidFill>
                <a:srgbClr val="FF3300"/>
              </a:solidFill>
            </a:endParaRPr>
          </a:p>
        </p:txBody>
      </p:sp>
      <p:sp>
        <p:nvSpPr>
          <p:cNvPr id="176" name="Line 73"/>
          <p:cNvSpPr>
            <a:spLocks noChangeShapeType="1"/>
          </p:cNvSpPr>
          <p:nvPr/>
        </p:nvSpPr>
        <p:spPr bwMode="auto">
          <a:xfrm flipH="1">
            <a:off x="4591453" y="1492250"/>
            <a:ext cx="3313113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" name="Text Box 74"/>
          <p:cNvSpPr txBox="1">
            <a:spLocks noChangeArrowheads="1"/>
          </p:cNvSpPr>
          <p:nvPr/>
        </p:nvSpPr>
        <p:spPr bwMode="auto">
          <a:xfrm>
            <a:off x="4142191" y="109378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b′</a:t>
            </a:r>
          </a:p>
        </p:txBody>
      </p:sp>
      <p:sp>
        <p:nvSpPr>
          <p:cNvPr id="178" name="Oval 75"/>
          <p:cNvSpPr>
            <a:spLocks noChangeArrowheads="1"/>
          </p:cNvSpPr>
          <p:nvPr/>
        </p:nvSpPr>
        <p:spPr bwMode="auto">
          <a:xfrm>
            <a:off x="4459691" y="1443038"/>
            <a:ext cx="107950" cy="1079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79" name="Line 76"/>
          <p:cNvSpPr>
            <a:spLocks noChangeShapeType="1"/>
          </p:cNvSpPr>
          <p:nvPr/>
        </p:nvSpPr>
        <p:spPr bwMode="auto">
          <a:xfrm>
            <a:off x="4520016" y="1563688"/>
            <a:ext cx="0" cy="37068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0" name="Line 77"/>
          <p:cNvSpPr>
            <a:spLocks noChangeShapeType="1"/>
          </p:cNvSpPr>
          <p:nvPr/>
        </p:nvSpPr>
        <p:spPr bwMode="auto">
          <a:xfrm>
            <a:off x="7988703" y="1550988"/>
            <a:ext cx="0" cy="36734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1" name="Line 78"/>
          <p:cNvSpPr>
            <a:spLocks noChangeShapeType="1"/>
          </p:cNvSpPr>
          <p:nvPr/>
        </p:nvSpPr>
        <p:spPr bwMode="auto">
          <a:xfrm flipH="1">
            <a:off x="4532716" y="5232400"/>
            <a:ext cx="3455987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2" name="Oval 79"/>
          <p:cNvSpPr>
            <a:spLocks noChangeArrowheads="1"/>
          </p:cNvSpPr>
          <p:nvPr/>
        </p:nvSpPr>
        <p:spPr bwMode="auto">
          <a:xfrm>
            <a:off x="4434291" y="51435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3" name="Text Box 80"/>
          <p:cNvSpPr txBox="1">
            <a:spLocks noChangeArrowheads="1"/>
          </p:cNvSpPr>
          <p:nvPr/>
        </p:nvSpPr>
        <p:spPr bwMode="auto">
          <a:xfrm>
            <a:off x="4096153" y="502920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endParaRPr lang="en-US" altLang="zh-CN" sz="2400" i="1">
              <a:solidFill>
                <a:srgbClr val="FF3300"/>
              </a:solidFill>
            </a:endParaRPr>
          </a:p>
        </p:txBody>
      </p:sp>
      <p:sp>
        <p:nvSpPr>
          <p:cNvPr id="184" name="Line 81"/>
          <p:cNvSpPr>
            <a:spLocks noChangeShapeType="1"/>
          </p:cNvSpPr>
          <p:nvPr/>
        </p:nvSpPr>
        <p:spPr bwMode="auto">
          <a:xfrm flipH="1">
            <a:off x="4977216" y="3038475"/>
            <a:ext cx="287972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5" name="Line 82"/>
          <p:cNvSpPr>
            <a:spLocks noChangeShapeType="1"/>
          </p:cNvSpPr>
          <p:nvPr/>
        </p:nvSpPr>
        <p:spPr bwMode="auto">
          <a:xfrm flipV="1">
            <a:off x="4989916" y="2546350"/>
            <a:ext cx="0" cy="504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6" name="Line 83"/>
          <p:cNvSpPr>
            <a:spLocks noChangeShapeType="1"/>
          </p:cNvSpPr>
          <p:nvPr/>
        </p:nvSpPr>
        <p:spPr bwMode="auto">
          <a:xfrm flipH="1">
            <a:off x="5023253" y="2774950"/>
            <a:ext cx="31686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7" name="Text Box 84"/>
          <p:cNvSpPr txBox="1">
            <a:spLocks noChangeArrowheads="1"/>
          </p:cNvSpPr>
          <p:nvPr/>
        </p:nvSpPr>
        <p:spPr bwMode="auto">
          <a:xfrm>
            <a:off x="4605741" y="5168900"/>
            <a:ext cx="66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88" name="Oval 85"/>
          <p:cNvSpPr>
            <a:spLocks noChangeArrowheads="1"/>
          </p:cNvSpPr>
          <p:nvPr/>
        </p:nvSpPr>
        <p:spPr bwMode="auto">
          <a:xfrm>
            <a:off x="4918478" y="5402263"/>
            <a:ext cx="147638" cy="14763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9" name="Oval 86"/>
          <p:cNvSpPr>
            <a:spLocks noChangeArrowheads="1"/>
          </p:cNvSpPr>
          <p:nvPr/>
        </p:nvSpPr>
        <p:spPr bwMode="auto">
          <a:xfrm>
            <a:off x="4907366" y="269875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0" name="Text Box 87"/>
          <p:cNvSpPr txBox="1">
            <a:spLocks noChangeArrowheads="1"/>
          </p:cNvSpPr>
          <p:nvPr/>
        </p:nvSpPr>
        <p:spPr bwMode="auto">
          <a:xfrm>
            <a:off x="4953403" y="2393950"/>
            <a:ext cx="75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FF3300"/>
                </a:solidFill>
              </a:rPr>
              <a:t>′</a:t>
            </a:r>
          </a:p>
        </p:txBody>
      </p:sp>
      <p:sp>
        <p:nvSpPr>
          <p:cNvPr id="191" name="Line 88"/>
          <p:cNvSpPr>
            <a:spLocks noChangeShapeType="1"/>
          </p:cNvSpPr>
          <p:nvPr/>
        </p:nvSpPr>
        <p:spPr bwMode="auto">
          <a:xfrm>
            <a:off x="8264928" y="2822575"/>
            <a:ext cx="0" cy="26638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2" name="Line 89"/>
          <p:cNvSpPr>
            <a:spLocks noChangeShapeType="1"/>
          </p:cNvSpPr>
          <p:nvPr/>
        </p:nvSpPr>
        <p:spPr bwMode="auto">
          <a:xfrm flipH="1">
            <a:off x="5066116" y="5499100"/>
            <a:ext cx="32115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367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73" grpId="0"/>
      <p:bldP spid="74" grpId="0"/>
      <p:bldP spid="75" grpId="0"/>
      <p:bldP spid="76" grpId="0"/>
      <p:bldP spid="82" grpId="0"/>
      <p:bldP spid="83" grpId="0"/>
      <p:bldP spid="130" grpId="0" animBg="1"/>
      <p:bldP spid="131" grpId="0" animBg="1"/>
      <p:bldP spid="131" grpId="1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6" grpId="0" animBg="1"/>
      <p:bldP spid="167" grpId="0" animBg="1"/>
      <p:bldP spid="168" grpId="0" animBg="1"/>
      <p:bldP spid="169" grpId="0" animBg="1"/>
      <p:bldP spid="170" grpId="0"/>
      <p:bldP spid="171" grpId="0" animBg="1"/>
      <p:bldP spid="172" grpId="0" animBg="1"/>
      <p:bldP spid="173" grpId="0" animBg="1"/>
      <p:bldP spid="174" grpId="0" animBg="1"/>
      <p:bldP spid="175" grpId="0"/>
      <p:bldP spid="176" grpId="0" animBg="1"/>
      <p:bldP spid="177" grpId="0"/>
      <p:bldP spid="178" grpId="0" animBg="1"/>
      <p:bldP spid="179" grpId="0" animBg="1"/>
      <p:bldP spid="180" grpId="0" animBg="1"/>
      <p:bldP spid="181" grpId="0" animBg="1"/>
      <p:bldP spid="182" grpId="0" animBg="1"/>
      <p:bldP spid="183" grpId="0"/>
      <p:bldP spid="184" grpId="0" animBg="1"/>
      <p:bldP spid="185" grpId="0" animBg="1"/>
      <p:bldP spid="186" grpId="0" animBg="1"/>
      <p:bldP spid="187" grpId="0"/>
      <p:bldP spid="188" grpId="0" animBg="1"/>
      <p:bldP spid="189" grpId="0" animBg="1"/>
      <p:bldP spid="190" grpId="0"/>
      <p:bldP spid="191" grpId="0" animBg="1"/>
      <p:bldP spid="1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672734" y="625006"/>
            <a:ext cx="33331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已知六棱锥的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投影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完成棱锥的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面投影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并补全表面上点的投影。</a:t>
            </a:r>
          </a:p>
        </p:txBody>
      </p:sp>
      <p:sp>
        <p:nvSpPr>
          <p:cNvPr id="96" name="Freeform 4"/>
          <p:cNvSpPr>
            <a:spLocks/>
          </p:cNvSpPr>
          <p:nvPr/>
        </p:nvSpPr>
        <p:spPr bwMode="auto">
          <a:xfrm>
            <a:off x="6679261" y="963590"/>
            <a:ext cx="2233613" cy="2527300"/>
          </a:xfrm>
          <a:custGeom>
            <a:avLst/>
            <a:gdLst>
              <a:gd name="T0" fmla="*/ 1114425 w 1407"/>
              <a:gd name="T1" fmla="*/ 0 h 1592"/>
              <a:gd name="T2" fmla="*/ 0 w 1407"/>
              <a:gd name="T3" fmla="*/ 2527300 h 1592"/>
              <a:gd name="T4" fmla="*/ 2233613 w 1407"/>
              <a:gd name="T5" fmla="*/ 2527300 h 1592"/>
              <a:gd name="T6" fmla="*/ 1114425 w 1407"/>
              <a:gd name="T7" fmla="*/ 0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07" h="1592">
                <a:moveTo>
                  <a:pt x="702" y="0"/>
                </a:moveTo>
                <a:lnTo>
                  <a:pt x="0" y="1592"/>
                </a:lnTo>
                <a:lnTo>
                  <a:pt x="1407" y="1592"/>
                </a:lnTo>
                <a:lnTo>
                  <a:pt x="702" y="0"/>
                </a:lnTo>
                <a:close/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5" name="AutoShape 13"/>
          <p:cNvSpPr>
            <a:spLocks noChangeArrowheads="1"/>
          </p:cNvSpPr>
          <p:nvPr/>
        </p:nvSpPr>
        <p:spPr bwMode="auto">
          <a:xfrm>
            <a:off x="3297886" y="4303690"/>
            <a:ext cx="2514600" cy="2209800"/>
          </a:xfrm>
          <a:prstGeom prst="hexagon">
            <a:avLst>
              <a:gd name="adj" fmla="val 28448"/>
              <a:gd name="vf" fmla="val 115470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112" name="Group 20"/>
          <p:cNvGrpSpPr>
            <a:grpSpLocks/>
          </p:cNvGrpSpPr>
          <p:nvPr/>
        </p:nvGrpSpPr>
        <p:grpSpPr bwMode="auto">
          <a:xfrm flipH="1">
            <a:off x="4569474" y="4100490"/>
            <a:ext cx="74612" cy="2590800"/>
            <a:chOff x="1200" y="144"/>
            <a:chExt cx="0" cy="1872"/>
          </a:xfrm>
        </p:grpSpPr>
        <p:sp>
          <p:nvSpPr>
            <p:cNvPr id="113" name="Line 21"/>
            <p:cNvSpPr>
              <a:spLocks noChangeShapeType="1"/>
            </p:cNvSpPr>
            <p:nvPr/>
          </p:nvSpPr>
          <p:spPr bwMode="auto">
            <a:xfrm>
              <a:off x="1200" y="14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Line 22"/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Line 23"/>
            <p:cNvSpPr>
              <a:spLocks noChangeShapeType="1"/>
            </p:cNvSpPr>
            <p:nvPr/>
          </p:nvSpPr>
          <p:spPr bwMode="auto">
            <a:xfrm>
              <a:off x="1200" y="91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Line 24"/>
            <p:cNvSpPr>
              <a:spLocks noChangeShapeType="1"/>
            </p:cNvSpPr>
            <p:nvPr/>
          </p:nvSpPr>
          <p:spPr bwMode="auto">
            <a:xfrm>
              <a:off x="1200" y="144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Line 25"/>
            <p:cNvSpPr>
              <a:spLocks noChangeShapeType="1"/>
            </p:cNvSpPr>
            <p:nvPr/>
          </p:nvSpPr>
          <p:spPr bwMode="auto">
            <a:xfrm>
              <a:off x="1200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8" name="Group 26"/>
          <p:cNvGrpSpPr>
            <a:grpSpLocks/>
          </p:cNvGrpSpPr>
          <p:nvPr/>
        </p:nvGrpSpPr>
        <p:grpSpPr bwMode="auto">
          <a:xfrm>
            <a:off x="3069286" y="5395890"/>
            <a:ext cx="2895600" cy="0"/>
            <a:chOff x="240" y="3024"/>
            <a:chExt cx="1824" cy="0"/>
          </a:xfrm>
        </p:grpSpPr>
        <p:sp>
          <p:nvSpPr>
            <p:cNvPr id="119" name="Line 27"/>
            <p:cNvSpPr>
              <a:spLocks noChangeShapeType="1"/>
            </p:cNvSpPr>
            <p:nvPr/>
          </p:nvSpPr>
          <p:spPr bwMode="auto">
            <a:xfrm>
              <a:off x="240" y="302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Line 28"/>
            <p:cNvSpPr>
              <a:spLocks noChangeShapeType="1"/>
            </p:cNvSpPr>
            <p:nvPr/>
          </p:nvSpPr>
          <p:spPr bwMode="auto">
            <a:xfrm>
              <a:off x="864" y="30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Line 29"/>
            <p:cNvSpPr>
              <a:spLocks noChangeShapeType="1"/>
            </p:cNvSpPr>
            <p:nvPr/>
          </p:nvSpPr>
          <p:spPr bwMode="auto">
            <a:xfrm>
              <a:off x="1008" y="302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Line 30"/>
            <p:cNvSpPr>
              <a:spLocks noChangeShapeType="1"/>
            </p:cNvSpPr>
            <p:nvPr/>
          </p:nvSpPr>
          <p:spPr bwMode="auto">
            <a:xfrm>
              <a:off x="1632" y="302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Line 31"/>
            <p:cNvSpPr>
              <a:spLocks noChangeShapeType="1"/>
            </p:cNvSpPr>
            <p:nvPr/>
          </p:nvSpPr>
          <p:spPr bwMode="auto">
            <a:xfrm>
              <a:off x="1728" y="30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4" name="Line 32"/>
          <p:cNvSpPr>
            <a:spLocks noChangeShapeType="1"/>
          </p:cNvSpPr>
          <p:nvPr/>
        </p:nvSpPr>
        <p:spPr bwMode="auto">
          <a:xfrm>
            <a:off x="7793686" y="985815"/>
            <a:ext cx="0" cy="2505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" name="Line 42"/>
          <p:cNvSpPr>
            <a:spLocks noChangeShapeType="1"/>
          </p:cNvSpPr>
          <p:nvPr/>
        </p:nvSpPr>
        <p:spPr bwMode="auto">
          <a:xfrm>
            <a:off x="3943999" y="4321153"/>
            <a:ext cx="1223962" cy="2160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" name="Line 43"/>
          <p:cNvSpPr>
            <a:spLocks noChangeShapeType="1"/>
          </p:cNvSpPr>
          <p:nvPr/>
        </p:nvSpPr>
        <p:spPr bwMode="auto">
          <a:xfrm flipV="1">
            <a:off x="3943999" y="4321153"/>
            <a:ext cx="1223962" cy="2160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" name="Line 44"/>
          <p:cNvSpPr>
            <a:spLocks noChangeShapeType="1"/>
          </p:cNvSpPr>
          <p:nvPr/>
        </p:nvSpPr>
        <p:spPr bwMode="auto">
          <a:xfrm>
            <a:off x="3296299" y="5400653"/>
            <a:ext cx="25209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6" name="Oval 45"/>
          <p:cNvSpPr>
            <a:spLocks noChangeArrowheads="1"/>
          </p:cNvSpPr>
          <p:nvPr/>
        </p:nvSpPr>
        <p:spPr bwMode="auto">
          <a:xfrm>
            <a:off x="4182124" y="4791053"/>
            <a:ext cx="125412" cy="1254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7" name="Text Box 46"/>
          <p:cNvSpPr txBox="1">
            <a:spLocks noChangeArrowheads="1"/>
          </p:cNvSpPr>
          <p:nvPr/>
        </p:nvSpPr>
        <p:spPr bwMode="auto">
          <a:xfrm>
            <a:off x="4224986" y="4456090"/>
            <a:ext cx="614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48" name="Oval 47"/>
          <p:cNvSpPr>
            <a:spLocks noChangeArrowheads="1"/>
          </p:cNvSpPr>
          <p:nvPr/>
        </p:nvSpPr>
        <p:spPr bwMode="auto">
          <a:xfrm>
            <a:off x="4617099" y="6199165"/>
            <a:ext cx="125412" cy="1254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9" name="Text Box 48"/>
          <p:cNvSpPr txBox="1">
            <a:spLocks noChangeArrowheads="1"/>
          </p:cNvSpPr>
          <p:nvPr/>
        </p:nvSpPr>
        <p:spPr bwMode="auto">
          <a:xfrm>
            <a:off x="4609161" y="5826103"/>
            <a:ext cx="614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0" name="Oval 49"/>
          <p:cNvSpPr>
            <a:spLocks noChangeArrowheads="1"/>
          </p:cNvSpPr>
          <p:nvPr/>
        </p:nvSpPr>
        <p:spPr bwMode="auto">
          <a:xfrm>
            <a:off x="7938149" y="2412978"/>
            <a:ext cx="125412" cy="1254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1" name="Text Box 50"/>
          <p:cNvSpPr txBox="1">
            <a:spLocks noChangeArrowheads="1"/>
          </p:cNvSpPr>
          <p:nvPr/>
        </p:nvSpPr>
        <p:spPr bwMode="auto">
          <a:xfrm>
            <a:off x="7761936" y="201769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c″</a:t>
            </a:r>
          </a:p>
        </p:txBody>
      </p:sp>
    </p:spTree>
    <p:extLst>
      <p:ext uri="{BB962C8B-B14F-4D97-AF65-F5344CB8AC3E}">
        <p14:creationId xmlns:p14="http://schemas.microsoft.com/office/powerpoint/2010/main" val="3678072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672734" y="625006"/>
            <a:ext cx="3333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Line 2"/>
          <p:cNvSpPr>
            <a:spLocks noChangeShapeType="1"/>
          </p:cNvSpPr>
          <p:nvPr/>
        </p:nvSpPr>
        <p:spPr bwMode="auto">
          <a:xfrm>
            <a:off x="7807974" y="2482828"/>
            <a:ext cx="6477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" name="Line 3"/>
          <p:cNvSpPr>
            <a:spLocks noChangeShapeType="1"/>
          </p:cNvSpPr>
          <p:nvPr/>
        </p:nvSpPr>
        <p:spPr bwMode="auto">
          <a:xfrm>
            <a:off x="4088461" y="6265840"/>
            <a:ext cx="936625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" name="Freeform 4"/>
          <p:cNvSpPr>
            <a:spLocks/>
          </p:cNvSpPr>
          <p:nvPr/>
        </p:nvSpPr>
        <p:spPr bwMode="auto">
          <a:xfrm>
            <a:off x="6679261" y="963590"/>
            <a:ext cx="2233613" cy="2527300"/>
          </a:xfrm>
          <a:custGeom>
            <a:avLst/>
            <a:gdLst>
              <a:gd name="T0" fmla="*/ 1114425 w 1407"/>
              <a:gd name="T1" fmla="*/ 0 h 1592"/>
              <a:gd name="T2" fmla="*/ 0 w 1407"/>
              <a:gd name="T3" fmla="*/ 2527300 h 1592"/>
              <a:gd name="T4" fmla="*/ 2233613 w 1407"/>
              <a:gd name="T5" fmla="*/ 2527300 h 1592"/>
              <a:gd name="T6" fmla="*/ 1114425 w 1407"/>
              <a:gd name="T7" fmla="*/ 0 h 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07" h="1592">
                <a:moveTo>
                  <a:pt x="702" y="0"/>
                </a:moveTo>
                <a:lnTo>
                  <a:pt x="0" y="1592"/>
                </a:lnTo>
                <a:lnTo>
                  <a:pt x="1407" y="1592"/>
                </a:lnTo>
                <a:lnTo>
                  <a:pt x="702" y="0"/>
                </a:lnTo>
                <a:close/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" name="Line 5"/>
          <p:cNvSpPr>
            <a:spLocks noChangeShapeType="1"/>
          </p:cNvSpPr>
          <p:nvPr/>
        </p:nvSpPr>
        <p:spPr bwMode="auto">
          <a:xfrm flipV="1">
            <a:off x="3932886" y="1001690"/>
            <a:ext cx="635000" cy="24765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" name="Line 6"/>
          <p:cNvSpPr>
            <a:spLocks noChangeShapeType="1"/>
          </p:cNvSpPr>
          <p:nvPr/>
        </p:nvSpPr>
        <p:spPr bwMode="auto">
          <a:xfrm flipH="1" flipV="1">
            <a:off x="4574236" y="1001690"/>
            <a:ext cx="609600" cy="25019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9" name="Group 7"/>
          <p:cNvGrpSpPr>
            <a:grpSpLocks/>
          </p:cNvGrpSpPr>
          <p:nvPr/>
        </p:nvGrpSpPr>
        <p:grpSpPr bwMode="auto">
          <a:xfrm>
            <a:off x="4567886" y="747690"/>
            <a:ext cx="0" cy="2971800"/>
            <a:chOff x="1200" y="144"/>
            <a:chExt cx="0" cy="1872"/>
          </a:xfrm>
        </p:grpSpPr>
        <p:sp>
          <p:nvSpPr>
            <p:cNvPr id="100" name="Line 8"/>
            <p:cNvSpPr>
              <a:spLocks noChangeShapeType="1"/>
            </p:cNvSpPr>
            <p:nvPr/>
          </p:nvSpPr>
          <p:spPr bwMode="auto">
            <a:xfrm>
              <a:off x="1200" y="144"/>
              <a:ext cx="0" cy="62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Line 9"/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Line 10"/>
            <p:cNvSpPr>
              <a:spLocks noChangeShapeType="1"/>
            </p:cNvSpPr>
            <p:nvPr/>
          </p:nvSpPr>
          <p:spPr bwMode="auto">
            <a:xfrm>
              <a:off x="1200" y="912"/>
              <a:ext cx="0" cy="4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Line 11"/>
            <p:cNvSpPr>
              <a:spLocks noChangeShapeType="1"/>
            </p:cNvSpPr>
            <p:nvPr/>
          </p:nvSpPr>
          <p:spPr bwMode="auto">
            <a:xfrm>
              <a:off x="1200" y="1440"/>
              <a:ext cx="0" cy="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Line 12"/>
            <p:cNvSpPr>
              <a:spLocks noChangeShapeType="1"/>
            </p:cNvSpPr>
            <p:nvPr/>
          </p:nvSpPr>
          <p:spPr bwMode="auto">
            <a:xfrm>
              <a:off x="1200" y="1536"/>
              <a:ext cx="0" cy="4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5" name="AutoShape 13"/>
          <p:cNvSpPr>
            <a:spLocks noChangeArrowheads="1"/>
          </p:cNvSpPr>
          <p:nvPr/>
        </p:nvSpPr>
        <p:spPr bwMode="auto">
          <a:xfrm>
            <a:off x="3297886" y="4303690"/>
            <a:ext cx="2514600" cy="2209800"/>
          </a:xfrm>
          <a:prstGeom prst="hexagon">
            <a:avLst>
              <a:gd name="adj" fmla="val 28448"/>
              <a:gd name="vf" fmla="val 115470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106" name="Group 14"/>
          <p:cNvGrpSpPr>
            <a:grpSpLocks/>
          </p:cNvGrpSpPr>
          <p:nvPr/>
        </p:nvGrpSpPr>
        <p:grpSpPr bwMode="auto">
          <a:xfrm>
            <a:off x="7800036" y="760390"/>
            <a:ext cx="0" cy="2971800"/>
            <a:chOff x="1200" y="144"/>
            <a:chExt cx="0" cy="1872"/>
          </a:xfrm>
        </p:grpSpPr>
        <p:sp>
          <p:nvSpPr>
            <p:cNvPr id="107" name="Line 15"/>
            <p:cNvSpPr>
              <a:spLocks noChangeShapeType="1"/>
            </p:cNvSpPr>
            <p:nvPr/>
          </p:nvSpPr>
          <p:spPr bwMode="auto">
            <a:xfrm>
              <a:off x="1200" y="14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Line 16"/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Line 17"/>
            <p:cNvSpPr>
              <a:spLocks noChangeShapeType="1"/>
            </p:cNvSpPr>
            <p:nvPr/>
          </p:nvSpPr>
          <p:spPr bwMode="auto">
            <a:xfrm>
              <a:off x="1200" y="91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Line 18"/>
            <p:cNvSpPr>
              <a:spLocks noChangeShapeType="1"/>
            </p:cNvSpPr>
            <p:nvPr/>
          </p:nvSpPr>
          <p:spPr bwMode="auto">
            <a:xfrm>
              <a:off x="1200" y="144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Line 19"/>
            <p:cNvSpPr>
              <a:spLocks noChangeShapeType="1"/>
            </p:cNvSpPr>
            <p:nvPr/>
          </p:nvSpPr>
          <p:spPr bwMode="auto">
            <a:xfrm>
              <a:off x="1200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" name="Group 20"/>
          <p:cNvGrpSpPr>
            <a:grpSpLocks/>
          </p:cNvGrpSpPr>
          <p:nvPr/>
        </p:nvGrpSpPr>
        <p:grpSpPr bwMode="auto">
          <a:xfrm flipH="1">
            <a:off x="4569474" y="4100490"/>
            <a:ext cx="74612" cy="2590800"/>
            <a:chOff x="1200" y="144"/>
            <a:chExt cx="0" cy="1872"/>
          </a:xfrm>
        </p:grpSpPr>
        <p:sp>
          <p:nvSpPr>
            <p:cNvPr id="113" name="Line 21"/>
            <p:cNvSpPr>
              <a:spLocks noChangeShapeType="1"/>
            </p:cNvSpPr>
            <p:nvPr/>
          </p:nvSpPr>
          <p:spPr bwMode="auto">
            <a:xfrm>
              <a:off x="1200" y="14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Line 22"/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Line 23"/>
            <p:cNvSpPr>
              <a:spLocks noChangeShapeType="1"/>
            </p:cNvSpPr>
            <p:nvPr/>
          </p:nvSpPr>
          <p:spPr bwMode="auto">
            <a:xfrm>
              <a:off x="1200" y="91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Line 24"/>
            <p:cNvSpPr>
              <a:spLocks noChangeShapeType="1"/>
            </p:cNvSpPr>
            <p:nvPr/>
          </p:nvSpPr>
          <p:spPr bwMode="auto">
            <a:xfrm>
              <a:off x="1200" y="144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Line 25"/>
            <p:cNvSpPr>
              <a:spLocks noChangeShapeType="1"/>
            </p:cNvSpPr>
            <p:nvPr/>
          </p:nvSpPr>
          <p:spPr bwMode="auto">
            <a:xfrm>
              <a:off x="1200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8" name="Group 26"/>
          <p:cNvGrpSpPr>
            <a:grpSpLocks/>
          </p:cNvGrpSpPr>
          <p:nvPr/>
        </p:nvGrpSpPr>
        <p:grpSpPr bwMode="auto">
          <a:xfrm>
            <a:off x="3069286" y="5395890"/>
            <a:ext cx="2895600" cy="0"/>
            <a:chOff x="240" y="3024"/>
            <a:chExt cx="1824" cy="0"/>
          </a:xfrm>
        </p:grpSpPr>
        <p:sp>
          <p:nvSpPr>
            <p:cNvPr id="119" name="Line 27"/>
            <p:cNvSpPr>
              <a:spLocks noChangeShapeType="1"/>
            </p:cNvSpPr>
            <p:nvPr/>
          </p:nvSpPr>
          <p:spPr bwMode="auto">
            <a:xfrm>
              <a:off x="240" y="302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Line 28"/>
            <p:cNvSpPr>
              <a:spLocks noChangeShapeType="1"/>
            </p:cNvSpPr>
            <p:nvPr/>
          </p:nvSpPr>
          <p:spPr bwMode="auto">
            <a:xfrm>
              <a:off x="864" y="30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Line 29"/>
            <p:cNvSpPr>
              <a:spLocks noChangeShapeType="1"/>
            </p:cNvSpPr>
            <p:nvPr/>
          </p:nvSpPr>
          <p:spPr bwMode="auto">
            <a:xfrm>
              <a:off x="1008" y="302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Line 30"/>
            <p:cNvSpPr>
              <a:spLocks noChangeShapeType="1"/>
            </p:cNvSpPr>
            <p:nvPr/>
          </p:nvSpPr>
          <p:spPr bwMode="auto">
            <a:xfrm>
              <a:off x="1632" y="302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Line 31"/>
            <p:cNvSpPr>
              <a:spLocks noChangeShapeType="1"/>
            </p:cNvSpPr>
            <p:nvPr/>
          </p:nvSpPr>
          <p:spPr bwMode="auto">
            <a:xfrm>
              <a:off x="1728" y="30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4" name="Line 32"/>
          <p:cNvSpPr>
            <a:spLocks noChangeShapeType="1"/>
          </p:cNvSpPr>
          <p:nvPr/>
        </p:nvSpPr>
        <p:spPr bwMode="auto">
          <a:xfrm>
            <a:off x="7793686" y="985815"/>
            <a:ext cx="0" cy="2505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5" name="Line 33"/>
          <p:cNvSpPr>
            <a:spLocks noChangeShapeType="1"/>
          </p:cNvSpPr>
          <p:nvPr/>
        </p:nvSpPr>
        <p:spPr bwMode="auto">
          <a:xfrm>
            <a:off x="3253436" y="3490890"/>
            <a:ext cx="257016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6" name="Line 34"/>
          <p:cNvSpPr>
            <a:spLocks noChangeShapeType="1"/>
          </p:cNvSpPr>
          <p:nvPr/>
        </p:nvSpPr>
        <p:spPr bwMode="auto">
          <a:xfrm flipV="1">
            <a:off x="3270899" y="3482953"/>
            <a:ext cx="0" cy="1939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" name="Line 35"/>
          <p:cNvSpPr>
            <a:spLocks noChangeShapeType="1"/>
          </p:cNvSpPr>
          <p:nvPr/>
        </p:nvSpPr>
        <p:spPr bwMode="auto">
          <a:xfrm flipH="1">
            <a:off x="4578999" y="944540"/>
            <a:ext cx="3236912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8" name="Freeform 36"/>
          <p:cNvSpPr>
            <a:spLocks/>
          </p:cNvSpPr>
          <p:nvPr/>
        </p:nvSpPr>
        <p:spPr bwMode="auto">
          <a:xfrm>
            <a:off x="3272486" y="969940"/>
            <a:ext cx="2565400" cy="2520950"/>
          </a:xfrm>
          <a:custGeom>
            <a:avLst/>
            <a:gdLst>
              <a:gd name="T0" fmla="*/ 1306513 w 1616"/>
              <a:gd name="T1" fmla="*/ 0 h 1588"/>
              <a:gd name="T2" fmla="*/ 0 w 1616"/>
              <a:gd name="T3" fmla="*/ 2520950 h 1588"/>
              <a:gd name="T4" fmla="*/ 2565400 w 1616"/>
              <a:gd name="T5" fmla="*/ 2520950 h 1588"/>
              <a:gd name="T6" fmla="*/ 1306513 w 1616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16" h="1588">
                <a:moveTo>
                  <a:pt x="823" y="0"/>
                </a:moveTo>
                <a:lnTo>
                  <a:pt x="0" y="1588"/>
                </a:lnTo>
                <a:lnTo>
                  <a:pt x="1616" y="1588"/>
                </a:lnTo>
                <a:lnTo>
                  <a:pt x="823" y="0"/>
                </a:lnTo>
                <a:close/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9" name="Line 37"/>
          <p:cNvSpPr>
            <a:spLocks noChangeShapeType="1"/>
          </p:cNvSpPr>
          <p:nvPr/>
        </p:nvSpPr>
        <p:spPr bwMode="auto">
          <a:xfrm flipV="1">
            <a:off x="5841061" y="3521053"/>
            <a:ext cx="0" cy="18764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0" name="Line 39"/>
          <p:cNvSpPr>
            <a:spLocks noChangeShapeType="1"/>
          </p:cNvSpPr>
          <p:nvPr/>
        </p:nvSpPr>
        <p:spPr bwMode="auto">
          <a:xfrm flipV="1">
            <a:off x="3923361" y="3528990"/>
            <a:ext cx="0" cy="7334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1" name="Line 40"/>
          <p:cNvSpPr>
            <a:spLocks noChangeShapeType="1"/>
          </p:cNvSpPr>
          <p:nvPr/>
        </p:nvSpPr>
        <p:spPr bwMode="auto">
          <a:xfrm>
            <a:off x="5167961" y="3528990"/>
            <a:ext cx="0" cy="7334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2" name="Line 41"/>
          <p:cNvSpPr>
            <a:spLocks noChangeShapeType="1"/>
          </p:cNvSpPr>
          <p:nvPr/>
        </p:nvSpPr>
        <p:spPr bwMode="auto">
          <a:xfrm flipH="1">
            <a:off x="3250261" y="3516290"/>
            <a:ext cx="34226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" name="Line 42"/>
          <p:cNvSpPr>
            <a:spLocks noChangeShapeType="1"/>
          </p:cNvSpPr>
          <p:nvPr/>
        </p:nvSpPr>
        <p:spPr bwMode="auto">
          <a:xfrm>
            <a:off x="3943999" y="4321153"/>
            <a:ext cx="1223962" cy="2160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4" name="Line 43"/>
          <p:cNvSpPr>
            <a:spLocks noChangeShapeType="1"/>
          </p:cNvSpPr>
          <p:nvPr/>
        </p:nvSpPr>
        <p:spPr bwMode="auto">
          <a:xfrm flipV="1">
            <a:off x="3943999" y="4321153"/>
            <a:ext cx="1223962" cy="2160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5" name="Line 44"/>
          <p:cNvSpPr>
            <a:spLocks noChangeShapeType="1"/>
          </p:cNvSpPr>
          <p:nvPr/>
        </p:nvSpPr>
        <p:spPr bwMode="auto">
          <a:xfrm>
            <a:off x="3296299" y="5400653"/>
            <a:ext cx="25209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6" name="Oval 45"/>
          <p:cNvSpPr>
            <a:spLocks noChangeArrowheads="1"/>
          </p:cNvSpPr>
          <p:nvPr/>
        </p:nvSpPr>
        <p:spPr bwMode="auto">
          <a:xfrm>
            <a:off x="4182124" y="4791053"/>
            <a:ext cx="125412" cy="1254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7" name="Text Box 46"/>
          <p:cNvSpPr txBox="1">
            <a:spLocks noChangeArrowheads="1"/>
          </p:cNvSpPr>
          <p:nvPr/>
        </p:nvSpPr>
        <p:spPr bwMode="auto">
          <a:xfrm>
            <a:off x="4224986" y="4456090"/>
            <a:ext cx="614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48" name="Oval 47"/>
          <p:cNvSpPr>
            <a:spLocks noChangeArrowheads="1"/>
          </p:cNvSpPr>
          <p:nvPr/>
        </p:nvSpPr>
        <p:spPr bwMode="auto">
          <a:xfrm>
            <a:off x="4617099" y="6199165"/>
            <a:ext cx="125412" cy="1254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9" name="Text Box 48"/>
          <p:cNvSpPr txBox="1">
            <a:spLocks noChangeArrowheads="1"/>
          </p:cNvSpPr>
          <p:nvPr/>
        </p:nvSpPr>
        <p:spPr bwMode="auto">
          <a:xfrm>
            <a:off x="4609161" y="5826103"/>
            <a:ext cx="614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0" name="Oval 49"/>
          <p:cNvSpPr>
            <a:spLocks noChangeArrowheads="1"/>
          </p:cNvSpPr>
          <p:nvPr/>
        </p:nvSpPr>
        <p:spPr bwMode="auto">
          <a:xfrm>
            <a:off x="7938149" y="2412978"/>
            <a:ext cx="125412" cy="1254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1" name="Text Box 50"/>
          <p:cNvSpPr txBox="1">
            <a:spLocks noChangeArrowheads="1"/>
          </p:cNvSpPr>
          <p:nvPr/>
        </p:nvSpPr>
        <p:spPr bwMode="auto">
          <a:xfrm>
            <a:off x="7761936" y="201769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c″</a:t>
            </a:r>
          </a:p>
        </p:txBody>
      </p:sp>
      <p:sp>
        <p:nvSpPr>
          <p:cNvPr id="152" name="Line 51"/>
          <p:cNvSpPr>
            <a:spLocks noChangeShapeType="1"/>
          </p:cNvSpPr>
          <p:nvPr/>
        </p:nvSpPr>
        <p:spPr bwMode="auto">
          <a:xfrm flipV="1">
            <a:off x="4245624" y="2305028"/>
            <a:ext cx="0" cy="24987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" name="Text Box 52"/>
          <p:cNvSpPr txBox="1">
            <a:spLocks noChangeArrowheads="1"/>
          </p:cNvSpPr>
          <p:nvPr/>
        </p:nvSpPr>
        <p:spPr bwMode="auto">
          <a:xfrm>
            <a:off x="4258324" y="1898628"/>
            <a:ext cx="93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(a′)</a:t>
            </a:r>
          </a:p>
        </p:txBody>
      </p:sp>
      <p:sp>
        <p:nvSpPr>
          <p:cNvPr id="154" name="Oval 53"/>
          <p:cNvSpPr>
            <a:spLocks noChangeArrowheads="1"/>
          </p:cNvSpPr>
          <p:nvPr/>
        </p:nvSpPr>
        <p:spPr bwMode="auto">
          <a:xfrm>
            <a:off x="4190061" y="2209778"/>
            <a:ext cx="107950" cy="1079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3" name="Line 54"/>
          <p:cNvSpPr>
            <a:spLocks noChangeShapeType="1"/>
          </p:cNvSpPr>
          <p:nvPr/>
        </p:nvSpPr>
        <p:spPr bwMode="auto">
          <a:xfrm>
            <a:off x="4291661" y="2266928"/>
            <a:ext cx="28797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" name="Oval 55"/>
          <p:cNvSpPr>
            <a:spLocks noChangeArrowheads="1"/>
          </p:cNvSpPr>
          <p:nvPr/>
        </p:nvSpPr>
        <p:spPr bwMode="auto">
          <a:xfrm>
            <a:off x="7158686" y="2190728"/>
            <a:ext cx="125413" cy="12541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5" name="Text Box 56"/>
          <p:cNvSpPr txBox="1">
            <a:spLocks noChangeArrowheads="1"/>
          </p:cNvSpPr>
          <p:nvPr/>
        </p:nvSpPr>
        <p:spPr bwMode="auto">
          <a:xfrm>
            <a:off x="6858649" y="184624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</a:t>
            </a:r>
            <a:endParaRPr kumimoji="1" lang="en-US" altLang="zh-CN" sz="2400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6" name="Line 57"/>
          <p:cNvSpPr>
            <a:spLocks noChangeShapeType="1"/>
          </p:cNvSpPr>
          <p:nvPr/>
        </p:nvSpPr>
        <p:spPr bwMode="auto">
          <a:xfrm flipV="1">
            <a:off x="5025086" y="2881290"/>
            <a:ext cx="0" cy="338455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7" name="Line 58"/>
          <p:cNvSpPr>
            <a:spLocks noChangeShapeType="1"/>
          </p:cNvSpPr>
          <p:nvPr/>
        </p:nvSpPr>
        <p:spPr bwMode="auto">
          <a:xfrm flipH="1">
            <a:off x="4591699" y="2881290"/>
            <a:ext cx="433387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8" name="Line 59"/>
          <p:cNvSpPr>
            <a:spLocks noChangeShapeType="1"/>
          </p:cNvSpPr>
          <p:nvPr/>
        </p:nvSpPr>
        <p:spPr bwMode="auto">
          <a:xfrm flipV="1">
            <a:off x="4677424" y="2881290"/>
            <a:ext cx="0" cy="33115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9" name="Text Box 60"/>
          <p:cNvSpPr txBox="1">
            <a:spLocks noChangeArrowheads="1"/>
          </p:cNvSpPr>
          <p:nvPr/>
        </p:nvSpPr>
        <p:spPr bwMode="auto">
          <a:xfrm>
            <a:off x="4299599" y="251775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b′</a:t>
            </a:r>
          </a:p>
        </p:txBody>
      </p:sp>
      <p:sp>
        <p:nvSpPr>
          <p:cNvPr id="200" name="Oval 61"/>
          <p:cNvSpPr>
            <a:spLocks noChangeArrowheads="1"/>
          </p:cNvSpPr>
          <p:nvPr/>
        </p:nvSpPr>
        <p:spPr bwMode="auto">
          <a:xfrm>
            <a:off x="4617099" y="2828903"/>
            <a:ext cx="107950" cy="1079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1" name="Line 62"/>
          <p:cNvSpPr>
            <a:spLocks noChangeShapeType="1"/>
          </p:cNvSpPr>
          <p:nvPr/>
        </p:nvSpPr>
        <p:spPr bwMode="auto">
          <a:xfrm>
            <a:off x="5025086" y="2881290"/>
            <a:ext cx="3603625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2" name="AutoShape 63"/>
          <p:cNvSpPr>
            <a:spLocks/>
          </p:cNvSpPr>
          <p:nvPr/>
        </p:nvSpPr>
        <p:spPr bwMode="auto">
          <a:xfrm>
            <a:off x="3080399" y="5400653"/>
            <a:ext cx="69850" cy="630237"/>
          </a:xfrm>
          <a:prstGeom prst="leftBrace">
            <a:avLst>
              <a:gd name="adj1" fmla="val 75189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3" name="AutoShape 64"/>
          <p:cNvSpPr>
            <a:spLocks/>
          </p:cNvSpPr>
          <p:nvPr/>
        </p:nvSpPr>
        <p:spPr bwMode="auto">
          <a:xfrm rot="16200000">
            <a:off x="8098486" y="3382941"/>
            <a:ext cx="71437" cy="652462"/>
          </a:xfrm>
          <a:prstGeom prst="leftBrace">
            <a:avLst>
              <a:gd name="adj1" fmla="val 76112"/>
              <a:gd name="adj2" fmla="val 50000"/>
            </a:avLst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4" name="Text Box 65"/>
          <p:cNvSpPr txBox="1">
            <a:spLocks noChangeArrowheads="1"/>
          </p:cNvSpPr>
          <p:nvPr/>
        </p:nvSpPr>
        <p:spPr bwMode="auto">
          <a:xfrm>
            <a:off x="8649349" y="2519340"/>
            <a:ext cx="687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</a:t>
            </a:r>
            <a:endParaRPr kumimoji="1" lang="en-US" altLang="zh-CN" sz="2400" i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" name="Oval 66"/>
          <p:cNvSpPr>
            <a:spLocks noChangeArrowheads="1"/>
          </p:cNvSpPr>
          <p:nvPr/>
        </p:nvSpPr>
        <p:spPr bwMode="auto">
          <a:xfrm>
            <a:off x="8581086" y="2816203"/>
            <a:ext cx="127000" cy="1301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6" name="Line 67"/>
          <p:cNvSpPr>
            <a:spLocks noChangeShapeType="1"/>
          </p:cNvSpPr>
          <p:nvPr/>
        </p:nvSpPr>
        <p:spPr bwMode="auto">
          <a:xfrm>
            <a:off x="8006411" y="2525690"/>
            <a:ext cx="0" cy="1219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7" name="Line 68"/>
          <p:cNvSpPr>
            <a:spLocks noChangeShapeType="1"/>
          </p:cNvSpPr>
          <p:nvPr/>
        </p:nvSpPr>
        <p:spPr bwMode="auto">
          <a:xfrm>
            <a:off x="3151836" y="6024540"/>
            <a:ext cx="1008063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8" name="Line 69"/>
          <p:cNvSpPr>
            <a:spLocks noChangeShapeType="1"/>
          </p:cNvSpPr>
          <p:nvPr/>
        </p:nvSpPr>
        <p:spPr bwMode="auto">
          <a:xfrm>
            <a:off x="8455674" y="2462190"/>
            <a:ext cx="0" cy="1295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9" name="Line 70"/>
          <p:cNvSpPr>
            <a:spLocks noChangeShapeType="1"/>
          </p:cNvSpPr>
          <p:nvPr/>
        </p:nvSpPr>
        <p:spPr bwMode="auto">
          <a:xfrm flipH="1" flipV="1">
            <a:off x="3813824" y="5387953"/>
            <a:ext cx="358775" cy="6492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0" name="AutoShape 71"/>
          <p:cNvSpPr>
            <a:spLocks/>
          </p:cNvSpPr>
          <p:nvPr/>
        </p:nvSpPr>
        <p:spPr bwMode="auto">
          <a:xfrm rot="16200000">
            <a:off x="7835756" y="3613921"/>
            <a:ext cx="144462" cy="193675"/>
          </a:xfrm>
          <a:prstGeom prst="leftBrace">
            <a:avLst>
              <a:gd name="adj1" fmla="val 1117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11" name="AutoShape 72"/>
          <p:cNvSpPr>
            <a:spLocks/>
          </p:cNvSpPr>
          <p:nvPr/>
        </p:nvSpPr>
        <p:spPr bwMode="auto">
          <a:xfrm>
            <a:off x="3034361" y="5400653"/>
            <a:ext cx="144463" cy="193675"/>
          </a:xfrm>
          <a:prstGeom prst="leftBrace">
            <a:avLst>
              <a:gd name="adj1" fmla="val 1117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12" name="Line 73"/>
          <p:cNvSpPr>
            <a:spLocks noChangeShapeType="1"/>
          </p:cNvSpPr>
          <p:nvPr/>
        </p:nvSpPr>
        <p:spPr bwMode="auto">
          <a:xfrm>
            <a:off x="3151836" y="5592740"/>
            <a:ext cx="720725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3" name="Oval 74"/>
          <p:cNvSpPr>
            <a:spLocks noChangeArrowheads="1"/>
          </p:cNvSpPr>
          <p:nvPr/>
        </p:nvSpPr>
        <p:spPr bwMode="auto">
          <a:xfrm>
            <a:off x="3858274" y="5530828"/>
            <a:ext cx="107950" cy="1079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14" name="Text Box 75"/>
          <p:cNvSpPr txBox="1">
            <a:spLocks noChangeArrowheads="1"/>
          </p:cNvSpPr>
          <p:nvPr/>
        </p:nvSpPr>
        <p:spPr bwMode="auto">
          <a:xfrm>
            <a:off x="3897961" y="5349853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15" name="Line 77"/>
          <p:cNvSpPr>
            <a:spLocks noChangeShapeType="1"/>
          </p:cNvSpPr>
          <p:nvPr/>
        </p:nvSpPr>
        <p:spPr bwMode="auto">
          <a:xfrm flipH="1">
            <a:off x="3943999" y="2474890"/>
            <a:ext cx="3889375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6" name="Line 78"/>
          <p:cNvSpPr>
            <a:spLocks noChangeShapeType="1"/>
          </p:cNvSpPr>
          <p:nvPr/>
        </p:nvSpPr>
        <p:spPr bwMode="auto">
          <a:xfrm flipV="1">
            <a:off x="3918599" y="2436790"/>
            <a:ext cx="0" cy="30956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7" name="Text Box 79"/>
          <p:cNvSpPr txBox="1">
            <a:spLocks noChangeArrowheads="1"/>
          </p:cNvSpPr>
          <p:nvPr/>
        </p:nvSpPr>
        <p:spPr bwMode="auto">
          <a:xfrm>
            <a:off x="3651899" y="241932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c′</a:t>
            </a:r>
          </a:p>
        </p:txBody>
      </p:sp>
      <p:sp>
        <p:nvSpPr>
          <p:cNvPr id="218" name="Oval 80"/>
          <p:cNvSpPr>
            <a:spLocks noChangeArrowheads="1"/>
          </p:cNvSpPr>
          <p:nvPr/>
        </p:nvSpPr>
        <p:spPr bwMode="auto">
          <a:xfrm>
            <a:off x="3859861" y="2425678"/>
            <a:ext cx="107950" cy="1079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686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152" grpId="0" animBg="1"/>
      <p:bldP spid="153" grpId="0"/>
      <p:bldP spid="154" grpId="0" animBg="1"/>
      <p:bldP spid="193" grpId="0" animBg="1"/>
      <p:bldP spid="194" grpId="0" animBg="1"/>
      <p:bldP spid="195" grpId="0"/>
      <p:bldP spid="196" grpId="0" animBg="1"/>
      <p:bldP spid="197" grpId="0" animBg="1"/>
      <p:bldP spid="198" grpId="0" animBg="1"/>
      <p:bldP spid="199" grpId="0"/>
      <p:bldP spid="200" grpId="0" animBg="1"/>
      <p:bldP spid="201" grpId="0" animBg="1"/>
      <p:bldP spid="202" grpId="0" animBg="1"/>
      <p:bldP spid="202" grpId="1" animBg="1"/>
      <p:bldP spid="203" grpId="0" animBg="1"/>
      <p:bldP spid="203" grpId="1" animBg="1"/>
      <p:bldP spid="204" grpId="0"/>
      <p:bldP spid="205" grpId="0" animBg="1"/>
      <p:bldP spid="206" grpId="0" animBg="1"/>
      <p:bldP spid="207" grpId="0" animBg="1"/>
      <p:bldP spid="207" grpId="1" animBg="1"/>
      <p:bldP spid="208" grpId="0" animBg="1"/>
      <p:bldP spid="208" grpId="1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/>
      <p:bldP spid="215" grpId="0" animBg="1"/>
      <p:bldP spid="216" grpId="0" animBg="1"/>
      <p:bldP spid="217" grpId="0"/>
      <p:bldP spid="2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672734" y="625006"/>
            <a:ext cx="33331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已知三棱锥被截割后的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面投影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补全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面投影。</a:t>
            </a:r>
          </a:p>
        </p:txBody>
      </p:sp>
      <p:sp>
        <p:nvSpPr>
          <p:cNvPr id="84" name="Freeform 6"/>
          <p:cNvSpPr>
            <a:spLocks/>
          </p:cNvSpPr>
          <p:nvPr/>
        </p:nvSpPr>
        <p:spPr bwMode="auto">
          <a:xfrm>
            <a:off x="3173390" y="1589467"/>
            <a:ext cx="3111500" cy="1663700"/>
          </a:xfrm>
          <a:custGeom>
            <a:avLst/>
            <a:gdLst>
              <a:gd name="T0" fmla="*/ 590550 w 1960"/>
              <a:gd name="T1" fmla="*/ 828675 h 1048"/>
              <a:gd name="T2" fmla="*/ 0 w 1960"/>
              <a:gd name="T3" fmla="*/ 1663700 h 1048"/>
              <a:gd name="T4" fmla="*/ 3111500 w 1960"/>
              <a:gd name="T5" fmla="*/ 1663700 h 1048"/>
              <a:gd name="T6" fmla="*/ 2108200 w 1960"/>
              <a:gd name="T7" fmla="*/ 0 h 1048"/>
              <a:gd name="T8" fmla="*/ 590550 w 1960"/>
              <a:gd name="T9" fmla="*/ 828675 h 10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0" h="1048">
                <a:moveTo>
                  <a:pt x="372" y="522"/>
                </a:moveTo>
                <a:lnTo>
                  <a:pt x="0" y="1048"/>
                </a:lnTo>
                <a:lnTo>
                  <a:pt x="1960" y="1048"/>
                </a:lnTo>
                <a:lnTo>
                  <a:pt x="1328" y="0"/>
                </a:lnTo>
                <a:lnTo>
                  <a:pt x="372" y="522"/>
                </a:lnTo>
                <a:close/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" name="Freeform 7"/>
          <p:cNvSpPr>
            <a:spLocks/>
          </p:cNvSpPr>
          <p:nvPr/>
        </p:nvSpPr>
        <p:spPr bwMode="auto">
          <a:xfrm>
            <a:off x="3189265" y="4291392"/>
            <a:ext cx="3095625" cy="2303463"/>
          </a:xfrm>
          <a:custGeom>
            <a:avLst/>
            <a:gdLst>
              <a:gd name="T0" fmla="*/ 0 w 1950"/>
              <a:gd name="T1" fmla="*/ 863600 h 1451"/>
              <a:gd name="T2" fmla="*/ 3095625 w 1950"/>
              <a:gd name="T3" fmla="*/ 0 h 1451"/>
              <a:gd name="T4" fmla="*/ 1439863 w 1950"/>
              <a:gd name="T5" fmla="*/ 2303463 h 1451"/>
              <a:gd name="T6" fmla="*/ 0 w 1950"/>
              <a:gd name="T7" fmla="*/ 863600 h 1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50" h="1451">
                <a:moveTo>
                  <a:pt x="0" y="544"/>
                </a:moveTo>
                <a:lnTo>
                  <a:pt x="1950" y="0"/>
                </a:lnTo>
                <a:lnTo>
                  <a:pt x="907" y="1451"/>
                </a:lnTo>
                <a:lnTo>
                  <a:pt x="0" y="544"/>
                </a:lnTo>
                <a:close/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" name="Freeform 8"/>
          <p:cNvSpPr>
            <a:spLocks/>
          </p:cNvSpPr>
          <p:nvPr/>
        </p:nvSpPr>
        <p:spPr bwMode="auto">
          <a:xfrm>
            <a:off x="3149299" y="5171661"/>
            <a:ext cx="1673225" cy="117475"/>
          </a:xfrm>
          <a:custGeom>
            <a:avLst/>
            <a:gdLst>
              <a:gd name="T0" fmla="*/ 0 w 1054"/>
              <a:gd name="T1" fmla="*/ 0 h 74"/>
              <a:gd name="T2" fmla="*/ 1673225 w 1054"/>
              <a:gd name="T3" fmla="*/ 117475 h 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54" h="74">
                <a:moveTo>
                  <a:pt x="0" y="0"/>
                </a:moveTo>
                <a:lnTo>
                  <a:pt x="1054" y="74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lgDashDot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7" name="Freeform 9"/>
          <p:cNvSpPr>
            <a:spLocks/>
          </p:cNvSpPr>
          <p:nvPr/>
        </p:nvSpPr>
        <p:spPr bwMode="auto">
          <a:xfrm>
            <a:off x="4616428" y="5278817"/>
            <a:ext cx="239712" cy="1303338"/>
          </a:xfrm>
          <a:custGeom>
            <a:avLst/>
            <a:gdLst>
              <a:gd name="T0" fmla="*/ 239712 w 151"/>
              <a:gd name="T1" fmla="*/ 0 h 821"/>
              <a:gd name="T2" fmla="*/ 0 w 151"/>
              <a:gd name="T3" fmla="*/ 1303338 h 82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1" h="821">
                <a:moveTo>
                  <a:pt x="151" y="0"/>
                </a:moveTo>
                <a:lnTo>
                  <a:pt x="0" y="821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lgDashDot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" name="Freeform 10"/>
          <p:cNvSpPr>
            <a:spLocks/>
          </p:cNvSpPr>
          <p:nvPr/>
        </p:nvSpPr>
        <p:spPr bwMode="auto">
          <a:xfrm>
            <a:off x="4856140" y="4318380"/>
            <a:ext cx="1390650" cy="960437"/>
          </a:xfrm>
          <a:custGeom>
            <a:avLst/>
            <a:gdLst>
              <a:gd name="T0" fmla="*/ 0 w 876"/>
              <a:gd name="T1" fmla="*/ 960437 h 605"/>
              <a:gd name="T2" fmla="*/ 1390650 w 876"/>
              <a:gd name="T3" fmla="*/ 0 h 6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6" h="605">
                <a:moveTo>
                  <a:pt x="0" y="605"/>
                </a:moveTo>
                <a:lnTo>
                  <a:pt x="876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lgDashDot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" name="Line 11"/>
          <p:cNvSpPr>
            <a:spLocks noChangeShapeType="1"/>
          </p:cNvSpPr>
          <p:nvPr/>
        </p:nvSpPr>
        <p:spPr bwMode="auto">
          <a:xfrm flipV="1">
            <a:off x="4629128" y="1841880"/>
            <a:ext cx="142875" cy="1441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060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672734" y="625006"/>
            <a:ext cx="3333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Freeform 2"/>
          <p:cNvSpPr>
            <a:spLocks/>
          </p:cNvSpPr>
          <p:nvPr/>
        </p:nvSpPr>
        <p:spPr bwMode="auto">
          <a:xfrm>
            <a:off x="4629128" y="5793167"/>
            <a:ext cx="119062" cy="801688"/>
          </a:xfrm>
          <a:custGeom>
            <a:avLst/>
            <a:gdLst>
              <a:gd name="T0" fmla="*/ 119062 w 75"/>
              <a:gd name="T1" fmla="*/ 0 h 505"/>
              <a:gd name="T2" fmla="*/ 0 w 75"/>
              <a:gd name="T3" fmla="*/ 801688 h 5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5" h="505">
                <a:moveTo>
                  <a:pt x="75" y="0"/>
                </a:moveTo>
                <a:lnTo>
                  <a:pt x="0" y="505"/>
                </a:lnTo>
              </a:path>
            </a:pathLst>
          </a:custGeom>
          <a:noFill/>
          <a:ln w="76200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" name="Line 3"/>
          <p:cNvSpPr>
            <a:spLocks noChangeShapeType="1"/>
          </p:cNvSpPr>
          <p:nvPr/>
        </p:nvSpPr>
        <p:spPr bwMode="auto">
          <a:xfrm>
            <a:off x="3227365" y="5167692"/>
            <a:ext cx="528638" cy="333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" name="Line 4"/>
          <p:cNvSpPr>
            <a:spLocks noChangeShapeType="1"/>
          </p:cNvSpPr>
          <p:nvPr/>
        </p:nvSpPr>
        <p:spPr bwMode="auto">
          <a:xfrm flipV="1">
            <a:off x="5276828" y="4291392"/>
            <a:ext cx="1008062" cy="685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" name="Freeform 6"/>
          <p:cNvSpPr>
            <a:spLocks/>
          </p:cNvSpPr>
          <p:nvPr/>
        </p:nvSpPr>
        <p:spPr bwMode="auto">
          <a:xfrm>
            <a:off x="3173390" y="1589467"/>
            <a:ext cx="3111500" cy="1663700"/>
          </a:xfrm>
          <a:custGeom>
            <a:avLst/>
            <a:gdLst>
              <a:gd name="T0" fmla="*/ 590550 w 1960"/>
              <a:gd name="T1" fmla="*/ 828675 h 1048"/>
              <a:gd name="T2" fmla="*/ 0 w 1960"/>
              <a:gd name="T3" fmla="*/ 1663700 h 1048"/>
              <a:gd name="T4" fmla="*/ 3111500 w 1960"/>
              <a:gd name="T5" fmla="*/ 1663700 h 1048"/>
              <a:gd name="T6" fmla="*/ 2108200 w 1960"/>
              <a:gd name="T7" fmla="*/ 0 h 1048"/>
              <a:gd name="T8" fmla="*/ 590550 w 1960"/>
              <a:gd name="T9" fmla="*/ 828675 h 10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0" h="1048">
                <a:moveTo>
                  <a:pt x="372" y="522"/>
                </a:moveTo>
                <a:lnTo>
                  <a:pt x="0" y="1048"/>
                </a:lnTo>
                <a:lnTo>
                  <a:pt x="1960" y="1048"/>
                </a:lnTo>
                <a:lnTo>
                  <a:pt x="1328" y="0"/>
                </a:lnTo>
                <a:lnTo>
                  <a:pt x="372" y="522"/>
                </a:lnTo>
                <a:close/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" name="Freeform 7"/>
          <p:cNvSpPr>
            <a:spLocks/>
          </p:cNvSpPr>
          <p:nvPr/>
        </p:nvSpPr>
        <p:spPr bwMode="auto">
          <a:xfrm>
            <a:off x="3189265" y="4291392"/>
            <a:ext cx="3095625" cy="2303463"/>
          </a:xfrm>
          <a:custGeom>
            <a:avLst/>
            <a:gdLst>
              <a:gd name="T0" fmla="*/ 0 w 1950"/>
              <a:gd name="T1" fmla="*/ 863600 h 1451"/>
              <a:gd name="T2" fmla="*/ 3095625 w 1950"/>
              <a:gd name="T3" fmla="*/ 0 h 1451"/>
              <a:gd name="T4" fmla="*/ 1439863 w 1950"/>
              <a:gd name="T5" fmla="*/ 2303463 h 1451"/>
              <a:gd name="T6" fmla="*/ 0 w 1950"/>
              <a:gd name="T7" fmla="*/ 863600 h 14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50" h="1451">
                <a:moveTo>
                  <a:pt x="0" y="544"/>
                </a:moveTo>
                <a:lnTo>
                  <a:pt x="1950" y="0"/>
                </a:lnTo>
                <a:lnTo>
                  <a:pt x="907" y="1451"/>
                </a:lnTo>
                <a:lnTo>
                  <a:pt x="0" y="544"/>
                </a:lnTo>
                <a:close/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" name="Freeform 8"/>
          <p:cNvSpPr>
            <a:spLocks/>
          </p:cNvSpPr>
          <p:nvPr/>
        </p:nvSpPr>
        <p:spPr bwMode="auto">
          <a:xfrm>
            <a:off x="3189265" y="5167692"/>
            <a:ext cx="1673225" cy="117475"/>
          </a:xfrm>
          <a:custGeom>
            <a:avLst/>
            <a:gdLst>
              <a:gd name="T0" fmla="*/ 0 w 1054"/>
              <a:gd name="T1" fmla="*/ 0 h 74"/>
              <a:gd name="T2" fmla="*/ 1673225 w 1054"/>
              <a:gd name="T3" fmla="*/ 117475 h 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54" h="74">
                <a:moveTo>
                  <a:pt x="0" y="0"/>
                </a:moveTo>
                <a:lnTo>
                  <a:pt x="1054" y="74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lgDashDot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7" name="Freeform 9"/>
          <p:cNvSpPr>
            <a:spLocks/>
          </p:cNvSpPr>
          <p:nvPr/>
        </p:nvSpPr>
        <p:spPr bwMode="auto">
          <a:xfrm>
            <a:off x="4616428" y="5278817"/>
            <a:ext cx="239712" cy="1303338"/>
          </a:xfrm>
          <a:custGeom>
            <a:avLst/>
            <a:gdLst>
              <a:gd name="T0" fmla="*/ 239712 w 151"/>
              <a:gd name="T1" fmla="*/ 0 h 821"/>
              <a:gd name="T2" fmla="*/ 0 w 151"/>
              <a:gd name="T3" fmla="*/ 1303338 h 82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1" h="821">
                <a:moveTo>
                  <a:pt x="151" y="0"/>
                </a:moveTo>
                <a:lnTo>
                  <a:pt x="0" y="821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lgDashDot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" name="Freeform 10"/>
          <p:cNvSpPr>
            <a:spLocks/>
          </p:cNvSpPr>
          <p:nvPr/>
        </p:nvSpPr>
        <p:spPr bwMode="auto">
          <a:xfrm>
            <a:off x="4856140" y="4318380"/>
            <a:ext cx="1390650" cy="960437"/>
          </a:xfrm>
          <a:custGeom>
            <a:avLst/>
            <a:gdLst>
              <a:gd name="T0" fmla="*/ 0 w 876"/>
              <a:gd name="T1" fmla="*/ 960437 h 605"/>
              <a:gd name="T2" fmla="*/ 1390650 w 876"/>
              <a:gd name="T3" fmla="*/ 0 h 6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6" h="605">
                <a:moveTo>
                  <a:pt x="0" y="605"/>
                </a:moveTo>
                <a:lnTo>
                  <a:pt x="876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lgDashDot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" name="Line 11"/>
          <p:cNvSpPr>
            <a:spLocks noChangeShapeType="1"/>
          </p:cNvSpPr>
          <p:nvPr/>
        </p:nvSpPr>
        <p:spPr bwMode="auto">
          <a:xfrm flipV="1">
            <a:off x="4629128" y="1841880"/>
            <a:ext cx="142875" cy="1441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" name="Line 12"/>
          <p:cNvSpPr>
            <a:spLocks noChangeShapeType="1"/>
          </p:cNvSpPr>
          <p:nvPr/>
        </p:nvSpPr>
        <p:spPr bwMode="auto">
          <a:xfrm>
            <a:off x="3179740" y="3257930"/>
            <a:ext cx="64770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" name="Line 13"/>
          <p:cNvSpPr>
            <a:spLocks noChangeShapeType="1"/>
          </p:cNvSpPr>
          <p:nvPr/>
        </p:nvSpPr>
        <p:spPr bwMode="auto">
          <a:xfrm flipH="1">
            <a:off x="2397103" y="4278692"/>
            <a:ext cx="388778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" name="Line 14"/>
          <p:cNvSpPr>
            <a:spLocks noChangeShapeType="1"/>
          </p:cNvSpPr>
          <p:nvPr/>
        </p:nvSpPr>
        <p:spPr bwMode="auto">
          <a:xfrm flipH="1">
            <a:off x="2384403" y="6607555"/>
            <a:ext cx="22320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" name="AutoShape 15"/>
          <p:cNvSpPr>
            <a:spLocks/>
          </p:cNvSpPr>
          <p:nvPr/>
        </p:nvSpPr>
        <p:spPr bwMode="auto">
          <a:xfrm>
            <a:off x="2252640" y="4291392"/>
            <a:ext cx="287338" cy="2303463"/>
          </a:xfrm>
          <a:prstGeom prst="leftBrace">
            <a:avLst>
              <a:gd name="adj1" fmla="val 668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9" name="AutoShape 16"/>
          <p:cNvSpPr>
            <a:spLocks/>
          </p:cNvSpPr>
          <p:nvPr/>
        </p:nvSpPr>
        <p:spPr bwMode="auto">
          <a:xfrm rot="16200000">
            <a:off x="8156553" y="2326067"/>
            <a:ext cx="287337" cy="2303463"/>
          </a:xfrm>
          <a:prstGeom prst="leftBrace">
            <a:avLst>
              <a:gd name="adj1" fmla="val 668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0" name="AutoShape 17"/>
          <p:cNvSpPr>
            <a:spLocks/>
          </p:cNvSpPr>
          <p:nvPr/>
        </p:nvSpPr>
        <p:spPr bwMode="auto">
          <a:xfrm>
            <a:off x="2900340" y="4291392"/>
            <a:ext cx="144463" cy="863600"/>
          </a:xfrm>
          <a:prstGeom prst="leftBrace">
            <a:avLst>
              <a:gd name="adj1" fmla="val 498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1" name="AutoShape 18"/>
          <p:cNvSpPr>
            <a:spLocks/>
          </p:cNvSpPr>
          <p:nvPr/>
        </p:nvSpPr>
        <p:spPr bwMode="auto">
          <a:xfrm rot="16200000">
            <a:off x="7508058" y="2995199"/>
            <a:ext cx="144463" cy="863600"/>
          </a:xfrm>
          <a:prstGeom prst="leftBrace">
            <a:avLst>
              <a:gd name="adj1" fmla="val 498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2" name="Line 19"/>
          <p:cNvSpPr>
            <a:spLocks noChangeShapeType="1"/>
          </p:cNvSpPr>
          <p:nvPr/>
        </p:nvSpPr>
        <p:spPr bwMode="auto">
          <a:xfrm>
            <a:off x="7148490" y="3283330"/>
            <a:ext cx="230505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33" name="Group 20"/>
          <p:cNvGrpSpPr>
            <a:grpSpLocks/>
          </p:cNvGrpSpPr>
          <p:nvPr/>
        </p:nvGrpSpPr>
        <p:grpSpPr bwMode="auto">
          <a:xfrm>
            <a:off x="3176565" y="3248405"/>
            <a:ext cx="3108325" cy="3314700"/>
            <a:chOff x="922" y="1957"/>
            <a:chExt cx="1958" cy="2088"/>
          </a:xfrm>
        </p:grpSpPr>
        <p:sp>
          <p:nvSpPr>
            <p:cNvPr id="134" name="Line 21"/>
            <p:cNvSpPr>
              <a:spLocks noChangeShapeType="1"/>
            </p:cNvSpPr>
            <p:nvPr/>
          </p:nvSpPr>
          <p:spPr bwMode="auto">
            <a:xfrm flipV="1">
              <a:off x="922" y="1957"/>
              <a:ext cx="0" cy="1214"/>
            </a:xfrm>
            <a:prstGeom prst="line">
              <a:avLst/>
            </a:prstGeom>
            <a:noFill/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Line 22"/>
            <p:cNvSpPr>
              <a:spLocks noChangeShapeType="1"/>
            </p:cNvSpPr>
            <p:nvPr/>
          </p:nvSpPr>
          <p:spPr bwMode="auto">
            <a:xfrm flipV="1">
              <a:off x="2880" y="1957"/>
              <a:ext cx="0" cy="675"/>
            </a:xfrm>
            <a:prstGeom prst="line">
              <a:avLst/>
            </a:prstGeom>
            <a:noFill/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Line 23"/>
            <p:cNvSpPr>
              <a:spLocks noChangeShapeType="1"/>
            </p:cNvSpPr>
            <p:nvPr/>
          </p:nvSpPr>
          <p:spPr bwMode="auto">
            <a:xfrm>
              <a:off x="1841" y="1979"/>
              <a:ext cx="0" cy="2066"/>
            </a:xfrm>
            <a:prstGeom prst="line">
              <a:avLst/>
            </a:prstGeom>
            <a:noFill/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7" name="Group 24"/>
          <p:cNvGrpSpPr>
            <a:grpSpLocks/>
          </p:cNvGrpSpPr>
          <p:nvPr/>
        </p:nvGrpSpPr>
        <p:grpSpPr bwMode="auto">
          <a:xfrm>
            <a:off x="3170215" y="846517"/>
            <a:ext cx="3121025" cy="2436813"/>
            <a:chOff x="918" y="444"/>
            <a:chExt cx="1966" cy="1535"/>
          </a:xfrm>
        </p:grpSpPr>
        <p:sp>
          <p:nvSpPr>
            <p:cNvPr id="138" name="Line 25"/>
            <p:cNvSpPr>
              <a:spLocks noChangeShapeType="1"/>
            </p:cNvSpPr>
            <p:nvPr/>
          </p:nvSpPr>
          <p:spPr bwMode="auto">
            <a:xfrm flipV="1">
              <a:off x="918" y="451"/>
              <a:ext cx="1056" cy="1510"/>
            </a:xfrm>
            <a:prstGeom prst="line">
              <a:avLst/>
            </a:prstGeom>
            <a:noFill/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Line 26"/>
            <p:cNvSpPr>
              <a:spLocks noChangeShapeType="1"/>
            </p:cNvSpPr>
            <p:nvPr/>
          </p:nvSpPr>
          <p:spPr bwMode="auto">
            <a:xfrm flipV="1">
              <a:off x="1841" y="448"/>
              <a:ext cx="136" cy="1531"/>
            </a:xfrm>
            <a:prstGeom prst="line">
              <a:avLst/>
            </a:prstGeom>
            <a:noFill/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Line 27"/>
            <p:cNvSpPr>
              <a:spLocks noChangeShapeType="1"/>
            </p:cNvSpPr>
            <p:nvPr/>
          </p:nvSpPr>
          <p:spPr bwMode="auto">
            <a:xfrm flipH="1" flipV="1">
              <a:off x="1977" y="444"/>
              <a:ext cx="907" cy="1519"/>
            </a:xfrm>
            <a:prstGeom prst="line">
              <a:avLst/>
            </a:prstGeom>
            <a:noFill/>
            <a:ln w="9525">
              <a:solidFill>
                <a:srgbClr val="FF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7" name="Line 28"/>
          <p:cNvSpPr>
            <a:spLocks noChangeShapeType="1"/>
          </p:cNvSpPr>
          <p:nvPr/>
        </p:nvSpPr>
        <p:spPr bwMode="auto">
          <a:xfrm>
            <a:off x="4845028" y="859217"/>
            <a:ext cx="3527425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8" name="AutoShape 29"/>
          <p:cNvSpPr>
            <a:spLocks/>
          </p:cNvSpPr>
          <p:nvPr/>
        </p:nvSpPr>
        <p:spPr bwMode="auto">
          <a:xfrm>
            <a:off x="4645003" y="4278692"/>
            <a:ext cx="177800" cy="1008063"/>
          </a:xfrm>
          <a:prstGeom prst="leftBrace">
            <a:avLst>
              <a:gd name="adj1" fmla="val 47247"/>
              <a:gd name="adj2" fmla="val 50000"/>
            </a:avLst>
          </a:prstGeom>
          <a:noFill/>
          <a:ln w="9525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9" name="AutoShape 30"/>
          <p:cNvSpPr>
            <a:spLocks/>
          </p:cNvSpPr>
          <p:nvPr/>
        </p:nvSpPr>
        <p:spPr bwMode="auto">
          <a:xfrm rot="16200000">
            <a:off x="7555684" y="2930111"/>
            <a:ext cx="193675" cy="1008063"/>
          </a:xfrm>
          <a:prstGeom prst="leftBrace">
            <a:avLst>
              <a:gd name="adj1" fmla="val 43374"/>
              <a:gd name="adj2" fmla="val 50000"/>
            </a:avLst>
          </a:prstGeom>
          <a:noFill/>
          <a:ln w="9525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0" name="Line 31"/>
          <p:cNvSpPr>
            <a:spLocks noChangeShapeType="1"/>
          </p:cNvSpPr>
          <p:nvPr/>
        </p:nvSpPr>
        <p:spPr bwMode="auto">
          <a:xfrm flipV="1">
            <a:off x="8156553" y="859217"/>
            <a:ext cx="0" cy="2449513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1" name="Line 32"/>
          <p:cNvSpPr>
            <a:spLocks noChangeShapeType="1"/>
          </p:cNvSpPr>
          <p:nvPr/>
        </p:nvSpPr>
        <p:spPr bwMode="auto">
          <a:xfrm flipV="1">
            <a:off x="7148490" y="859217"/>
            <a:ext cx="1008063" cy="242411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2" name="Line 33"/>
          <p:cNvSpPr>
            <a:spLocks noChangeShapeType="1"/>
          </p:cNvSpPr>
          <p:nvPr/>
        </p:nvSpPr>
        <p:spPr bwMode="auto">
          <a:xfrm flipV="1">
            <a:off x="8013678" y="878267"/>
            <a:ext cx="142875" cy="24050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" name="Line 34"/>
          <p:cNvSpPr>
            <a:spLocks noChangeShapeType="1"/>
          </p:cNvSpPr>
          <p:nvPr/>
        </p:nvSpPr>
        <p:spPr bwMode="auto">
          <a:xfrm flipH="1" flipV="1">
            <a:off x="8156553" y="871917"/>
            <a:ext cx="1296987" cy="241141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" name="Line 35"/>
          <p:cNvSpPr>
            <a:spLocks noChangeShapeType="1"/>
          </p:cNvSpPr>
          <p:nvPr/>
        </p:nvSpPr>
        <p:spPr bwMode="auto">
          <a:xfrm>
            <a:off x="5276828" y="1554542"/>
            <a:ext cx="2589212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5" name="Line 36"/>
          <p:cNvSpPr>
            <a:spLocks noChangeShapeType="1"/>
          </p:cNvSpPr>
          <p:nvPr/>
        </p:nvSpPr>
        <p:spPr bwMode="auto">
          <a:xfrm>
            <a:off x="4759303" y="1860930"/>
            <a:ext cx="3935412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6" name="Line 37"/>
          <p:cNvSpPr>
            <a:spLocks noChangeShapeType="1"/>
          </p:cNvSpPr>
          <p:nvPr/>
        </p:nvSpPr>
        <p:spPr bwMode="auto">
          <a:xfrm>
            <a:off x="3763940" y="2411792"/>
            <a:ext cx="4308475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" name="Line 38"/>
          <p:cNvSpPr>
            <a:spLocks noChangeShapeType="1"/>
          </p:cNvSpPr>
          <p:nvPr/>
        </p:nvSpPr>
        <p:spPr bwMode="auto">
          <a:xfrm>
            <a:off x="3763940" y="2418142"/>
            <a:ext cx="0" cy="2808288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" name="Line 39"/>
          <p:cNvSpPr>
            <a:spLocks noChangeShapeType="1"/>
          </p:cNvSpPr>
          <p:nvPr/>
        </p:nvSpPr>
        <p:spPr bwMode="auto">
          <a:xfrm>
            <a:off x="4759303" y="1867280"/>
            <a:ext cx="0" cy="3884612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9" name="Line 40"/>
          <p:cNvSpPr>
            <a:spLocks noChangeShapeType="1"/>
          </p:cNvSpPr>
          <p:nvPr/>
        </p:nvSpPr>
        <p:spPr bwMode="auto">
          <a:xfrm>
            <a:off x="5289528" y="1579942"/>
            <a:ext cx="0" cy="338455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0" name="Freeform 41"/>
          <p:cNvSpPr>
            <a:spLocks/>
          </p:cNvSpPr>
          <p:nvPr/>
        </p:nvSpPr>
        <p:spPr bwMode="auto">
          <a:xfrm>
            <a:off x="3757590" y="4980367"/>
            <a:ext cx="1530350" cy="812800"/>
          </a:xfrm>
          <a:custGeom>
            <a:avLst/>
            <a:gdLst>
              <a:gd name="T0" fmla="*/ 0 w 964"/>
              <a:gd name="T1" fmla="*/ 228600 h 512"/>
              <a:gd name="T2" fmla="*/ 1003300 w 964"/>
              <a:gd name="T3" fmla="*/ 812800 h 512"/>
              <a:gd name="T4" fmla="*/ 1530350 w 964"/>
              <a:gd name="T5" fmla="*/ 0 h 512"/>
              <a:gd name="T6" fmla="*/ 0 w 964"/>
              <a:gd name="T7" fmla="*/ 228600 h 5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4" h="512">
                <a:moveTo>
                  <a:pt x="0" y="144"/>
                </a:moveTo>
                <a:lnTo>
                  <a:pt x="632" y="512"/>
                </a:lnTo>
                <a:lnTo>
                  <a:pt x="964" y="0"/>
                </a:lnTo>
                <a:lnTo>
                  <a:pt x="0" y="144"/>
                </a:lnTo>
                <a:close/>
              </a:path>
            </a:pathLst>
          </a:custGeom>
          <a:noFill/>
          <a:ln w="9525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1" name="Line 42"/>
          <p:cNvSpPr>
            <a:spLocks noChangeShapeType="1"/>
          </p:cNvSpPr>
          <p:nvPr/>
        </p:nvSpPr>
        <p:spPr bwMode="auto">
          <a:xfrm flipH="1">
            <a:off x="8066065" y="1854580"/>
            <a:ext cx="614363" cy="557212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2" name="Line 43"/>
          <p:cNvSpPr>
            <a:spLocks noChangeShapeType="1"/>
          </p:cNvSpPr>
          <p:nvPr/>
        </p:nvSpPr>
        <p:spPr bwMode="auto">
          <a:xfrm flipH="1" flipV="1">
            <a:off x="7869215" y="1554542"/>
            <a:ext cx="196850" cy="85725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3" name="Line 44"/>
          <p:cNvSpPr>
            <a:spLocks noChangeShapeType="1"/>
          </p:cNvSpPr>
          <p:nvPr/>
        </p:nvSpPr>
        <p:spPr bwMode="auto">
          <a:xfrm>
            <a:off x="7862865" y="1554542"/>
            <a:ext cx="817563" cy="293688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" name="Freeform 45"/>
          <p:cNvSpPr>
            <a:spLocks/>
          </p:cNvSpPr>
          <p:nvPr/>
        </p:nvSpPr>
        <p:spPr bwMode="auto">
          <a:xfrm>
            <a:off x="3751240" y="4977192"/>
            <a:ext cx="1530350" cy="812800"/>
          </a:xfrm>
          <a:custGeom>
            <a:avLst/>
            <a:gdLst>
              <a:gd name="T0" fmla="*/ 0 w 964"/>
              <a:gd name="T1" fmla="*/ 228600 h 512"/>
              <a:gd name="T2" fmla="*/ 1003300 w 964"/>
              <a:gd name="T3" fmla="*/ 812800 h 512"/>
              <a:gd name="T4" fmla="*/ 1530350 w 964"/>
              <a:gd name="T5" fmla="*/ 0 h 512"/>
              <a:gd name="T6" fmla="*/ 0 w 964"/>
              <a:gd name="T7" fmla="*/ 228600 h 5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4" h="512">
                <a:moveTo>
                  <a:pt x="0" y="144"/>
                </a:moveTo>
                <a:lnTo>
                  <a:pt x="632" y="512"/>
                </a:lnTo>
                <a:lnTo>
                  <a:pt x="964" y="0"/>
                </a:lnTo>
                <a:lnTo>
                  <a:pt x="0" y="144"/>
                </a:lnTo>
                <a:close/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5" name="Freeform 46"/>
          <p:cNvSpPr>
            <a:spLocks/>
          </p:cNvSpPr>
          <p:nvPr/>
        </p:nvSpPr>
        <p:spPr bwMode="auto">
          <a:xfrm>
            <a:off x="7869215" y="1554542"/>
            <a:ext cx="809625" cy="847725"/>
          </a:xfrm>
          <a:custGeom>
            <a:avLst/>
            <a:gdLst>
              <a:gd name="T0" fmla="*/ 0 w 510"/>
              <a:gd name="T1" fmla="*/ 0 h 534"/>
              <a:gd name="T2" fmla="*/ 200025 w 510"/>
              <a:gd name="T3" fmla="*/ 847725 h 534"/>
              <a:gd name="T4" fmla="*/ 809625 w 510"/>
              <a:gd name="T5" fmla="*/ 295275 h 534"/>
              <a:gd name="T6" fmla="*/ 0 w 510"/>
              <a:gd name="T7" fmla="*/ 0 h 53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10" h="534">
                <a:moveTo>
                  <a:pt x="0" y="0"/>
                </a:moveTo>
                <a:lnTo>
                  <a:pt x="126" y="534"/>
                </a:lnTo>
                <a:lnTo>
                  <a:pt x="510" y="186"/>
                </a:lnTo>
                <a:lnTo>
                  <a:pt x="0" y="0"/>
                </a:lnTo>
                <a:close/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6" name="Line 47"/>
          <p:cNvSpPr>
            <a:spLocks noChangeShapeType="1"/>
          </p:cNvSpPr>
          <p:nvPr/>
        </p:nvSpPr>
        <p:spPr bwMode="auto">
          <a:xfrm flipH="1">
            <a:off x="7148490" y="1554542"/>
            <a:ext cx="720725" cy="17605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" name="Line 48"/>
          <p:cNvSpPr>
            <a:spLocks noChangeShapeType="1"/>
          </p:cNvSpPr>
          <p:nvPr/>
        </p:nvSpPr>
        <p:spPr bwMode="auto">
          <a:xfrm flipH="1">
            <a:off x="8013678" y="2408617"/>
            <a:ext cx="55562" cy="87471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8" name="Line 49"/>
          <p:cNvSpPr>
            <a:spLocks noChangeShapeType="1"/>
          </p:cNvSpPr>
          <p:nvPr/>
        </p:nvSpPr>
        <p:spPr bwMode="auto">
          <a:xfrm>
            <a:off x="8674078" y="1848230"/>
            <a:ext cx="760412" cy="14605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832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6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129" grpId="0" animBg="1"/>
      <p:bldP spid="129" grpId="1" animBg="1"/>
      <p:bldP spid="130" grpId="0" animBg="1"/>
      <p:bldP spid="131" grpId="0" animBg="1"/>
      <p:bldP spid="132" grpId="0" animBg="1"/>
      <p:bldP spid="157" grpId="0" animBg="1"/>
      <p:bldP spid="157" grpId="1" animBg="1"/>
      <p:bldP spid="158" grpId="0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第八章 基本体的投影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97464" y="2592986"/>
            <a:ext cx="9820036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平面体表面上的点与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直线</a:t>
            </a:r>
            <a:r>
              <a:rPr lang="zh-CN" altLang="en-US" sz="6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习题</a:t>
            </a:r>
            <a:endParaRPr lang="zh-CN" altLang="en-US" sz="6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39"/>
          <p:cNvSpPr>
            <a:spLocks noChangeArrowheads="1"/>
          </p:cNvSpPr>
          <p:nvPr/>
        </p:nvSpPr>
        <p:spPr bwMode="auto">
          <a:xfrm>
            <a:off x="333374" y="864262"/>
            <a:ext cx="11525252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平面体表面上的点和直线</a:t>
            </a:r>
            <a:endParaRPr lang="zh-CN" altLang="en-US" sz="2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721735" y="3635599"/>
            <a:ext cx="2336800" cy="13493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5799898" y="3630837"/>
            <a:ext cx="2247900" cy="135255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30" name="Group 10"/>
          <p:cNvGrpSpPr>
            <a:grpSpLocks/>
          </p:cNvGrpSpPr>
          <p:nvPr/>
        </p:nvGrpSpPr>
        <p:grpSpPr bwMode="auto">
          <a:xfrm>
            <a:off x="2721735" y="3653062"/>
            <a:ext cx="2336800" cy="1349375"/>
            <a:chOff x="960" y="513"/>
            <a:chExt cx="1472" cy="850"/>
          </a:xfrm>
        </p:grpSpPr>
        <p:sp>
          <p:nvSpPr>
            <p:cNvPr id="31" name="Line 11"/>
            <p:cNvSpPr>
              <a:spLocks noChangeShapeType="1"/>
            </p:cNvSpPr>
            <p:nvPr/>
          </p:nvSpPr>
          <p:spPr bwMode="auto">
            <a:xfrm>
              <a:off x="960" y="513"/>
              <a:ext cx="0" cy="8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>
              <a:off x="2432" y="513"/>
              <a:ext cx="0" cy="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6" name="AutoShape 46"/>
          <p:cNvSpPr>
            <a:spLocks noChangeArrowheads="1"/>
          </p:cNvSpPr>
          <p:nvPr/>
        </p:nvSpPr>
        <p:spPr bwMode="auto">
          <a:xfrm>
            <a:off x="5784023" y="3621312"/>
            <a:ext cx="2251075" cy="1363662"/>
          </a:xfrm>
          <a:prstGeom prst="triangle">
            <a:avLst>
              <a:gd name="adj" fmla="val 50000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8" name="Line 48"/>
          <p:cNvSpPr>
            <a:spLocks noChangeShapeType="1"/>
          </p:cNvSpPr>
          <p:nvPr/>
        </p:nvSpPr>
        <p:spPr bwMode="auto">
          <a:xfrm>
            <a:off x="2683635" y="3635599"/>
            <a:ext cx="24130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" name="Oval 49"/>
          <p:cNvSpPr>
            <a:spLocks noChangeArrowheads="1"/>
          </p:cNvSpPr>
          <p:nvPr/>
        </p:nvSpPr>
        <p:spPr bwMode="auto">
          <a:xfrm>
            <a:off x="4401310" y="4638899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0" name="Oval 51"/>
          <p:cNvSpPr>
            <a:spLocks noChangeArrowheads="1"/>
          </p:cNvSpPr>
          <p:nvPr/>
        </p:nvSpPr>
        <p:spPr bwMode="auto">
          <a:xfrm>
            <a:off x="3032885" y="3846737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" name="Oval 52"/>
          <p:cNvSpPr>
            <a:spLocks noChangeArrowheads="1"/>
          </p:cNvSpPr>
          <p:nvPr/>
        </p:nvSpPr>
        <p:spPr bwMode="auto">
          <a:xfrm>
            <a:off x="6993698" y="4349974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2" name="Text Box 53"/>
          <p:cNvSpPr txBox="1">
            <a:spLocks noChangeArrowheads="1"/>
          </p:cNvSpPr>
          <p:nvPr/>
        </p:nvSpPr>
        <p:spPr bwMode="auto">
          <a:xfrm>
            <a:off x="2750310" y="3549874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</a:t>
            </a:r>
            <a:r>
              <a:rPr lang="en-US" altLang="zh-CN" i="1"/>
              <a:t>′</a:t>
            </a:r>
          </a:p>
        </p:txBody>
      </p:sp>
      <p:sp>
        <p:nvSpPr>
          <p:cNvPr id="73" name="Text Box 54"/>
          <p:cNvSpPr txBox="1">
            <a:spLocks noChangeArrowheads="1"/>
          </p:cNvSpPr>
          <p:nvPr/>
        </p:nvSpPr>
        <p:spPr bwMode="auto">
          <a:xfrm>
            <a:off x="4113973" y="4308699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(b</a:t>
            </a:r>
            <a:r>
              <a:rPr lang="en-US" altLang="zh-CN" sz="2400" i="1"/>
              <a:t>′</a:t>
            </a:r>
            <a:r>
              <a:rPr lang="en-US" altLang="zh-CN" sz="2400" i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74" name="Text Box 55"/>
          <p:cNvSpPr txBox="1">
            <a:spLocks noChangeArrowheads="1"/>
          </p:cNvSpPr>
          <p:nvPr/>
        </p:nvSpPr>
        <p:spPr bwMode="auto">
          <a:xfrm>
            <a:off x="6912735" y="4299174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c</a:t>
            </a:r>
            <a:r>
              <a:rPr lang="en-US" altLang="zh-CN" sz="2400" i="1"/>
              <a:t>〞</a:t>
            </a:r>
          </a:p>
        </p:txBody>
      </p:sp>
      <p:sp>
        <p:nvSpPr>
          <p:cNvPr id="93" name="Text Box 50"/>
          <p:cNvSpPr txBox="1">
            <a:spLocks noChangeArrowheads="1"/>
          </p:cNvSpPr>
          <p:nvPr/>
        </p:nvSpPr>
        <p:spPr bwMode="auto">
          <a:xfrm>
            <a:off x="1593022" y="2406874"/>
            <a:ext cx="97790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已知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三棱柱的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en-US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投影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投影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并补全表面上的点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的投影。</a:t>
            </a:r>
          </a:p>
        </p:txBody>
      </p:sp>
    </p:spTree>
    <p:extLst>
      <p:ext uri="{BB962C8B-B14F-4D97-AF65-F5344CB8AC3E}">
        <p14:creationId xmlns:p14="http://schemas.microsoft.com/office/powerpoint/2010/main" val="2680588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524000" y="1562100"/>
            <a:ext cx="2336800" cy="13493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1524000" y="4232275"/>
            <a:ext cx="2336800" cy="2235200"/>
            <a:chOff x="960" y="2194"/>
            <a:chExt cx="1472" cy="1408"/>
          </a:xfrm>
        </p:grpSpPr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960" y="2194"/>
              <a:ext cx="1472" cy="1408"/>
            </a:xfrm>
            <a:prstGeom prst="rect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978" y="2898"/>
              <a:ext cx="1445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5" name="Group 6"/>
          <p:cNvGrpSpPr>
            <a:grpSpLocks/>
          </p:cNvGrpSpPr>
          <p:nvPr/>
        </p:nvGrpSpPr>
        <p:grpSpPr bwMode="auto">
          <a:xfrm>
            <a:off x="1538288" y="4244975"/>
            <a:ext cx="2351087" cy="2222500"/>
            <a:chOff x="960" y="2203"/>
            <a:chExt cx="1481" cy="1400"/>
          </a:xfrm>
        </p:grpSpPr>
        <p:sp>
          <p:nvSpPr>
            <p:cNvPr id="27" name="Line 7"/>
            <p:cNvSpPr>
              <a:spLocks noChangeShapeType="1"/>
            </p:cNvSpPr>
            <p:nvPr/>
          </p:nvSpPr>
          <p:spPr bwMode="auto">
            <a:xfrm flipH="1">
              <a:off x="960" y="2203"/>
              <a:ext cx="1463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 flipH="1">
              <a:off x="960" y="3603"/>
              <a:ext cx="148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4602163" y="1557338"/>
            <a:ext cx="2247900" cy="135255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30" name="Group 10"/>
          <p:cNvGrpSpPr>
            <a:grpSpLocks/>
          </p:cNvGrpSpPr>
          <p:nvPr/>
        </p:nvGrpSpPr>
        <p:grpSpPr bwMode="auto">
          <a:xfrm>
            <a:off x="1524000" y="1579563"/>
            <a:ext cx="2336800" cy="1349375"/>
            <a:chOff x="960" y="513"/>
            <a:chExt cx="1472" cy="850"/>
          </a:xfrm>
        </p:grpSpPr>
        <p:sp>
          <p:nvSpPr>
            <p:cNvPr id="31" name="Line 11"/>
            <p:cNvSpPr>
              <a:spLocks noChangeShapeType="1"/>
            </p:cNvSpPr>
            <p:nvPr/>
          </p:nvSpPr>
          <p:spPr bwMode="auto">
            <a:xfrm>
              <a:off x="960" y="513"/>
              <a:ext cx="0" cy="8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>
              <a:off x="2432" y="513"/>
              <a:ext cx="0" cy="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3" name="Group 13"/>
          <p:cNvGrpSpPr>
            <a:grpSpLocks/>
          </p:cNvGrpSpPr>
          <p:nvPr/>
        </p:nvGrpSpPr>
        <p:grpSpPr bwMode="auto">
          <a:xfrm>
            <a:off x="4198938" y="4151313"/>
            <a:ext cx="774700" cy="2420937"/>
            <a:chOff x="2462" y="2152"/>
            <a:chExt cx="488" cy="1544"/>
          </a:xfrm>
        </p:grpSpPr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2473" y="2209"/>
              <a:ext cx="47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2462" y="3642"/>
              <a:ext cx="46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2854" y="2152"/>
              <a:ext cx="96" cy="1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2852" y="3588"/>
              <a:ext cx="96" cy="1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 rot="-5400000">
              <a:off x="2543" y="2775"/>
              <a:ext cx="3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i="1">
                  <a:solidFill>
                    <a:srgbClr val="FF3300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2907" y="2203"/>
              <a:ext cx="0" cy="143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0" name="Group 20"/>
          <p:cNvGrpSpPr>
            <a:grpSpLocks/>
          </p:cNvGrpSpPr>
          <p:nvPr/>
        </p:nvGrpSpPr>
        <p:grpSpPr bwMode="auto">
          <a:xfrm rot="5400000">
            <a:off x="5357813" y="2378075"/>
            <a:ext cx="774700" cy="2451100"/>
            <a:chOff x="2462" y="2152"/>
            <a:chExt cx="488" cy="1544"/>
          </a:xfrm>
        </p:grpSpPr>
        <p:sp>
          <p:nvSpPr>
            <p:cNvPr id="41" name="Line 21"/>
            <p:cNvSpPr>
              <a:spLocks noChangeShapeType="1"/>
            </p:cNvSpPr>
            <p:nvPr/>
          </p:nvSpPr>
          <p:spPr bwMode="auto">
            <a:xfrm>
              <a:off x="2473" y="2209"/>
              <a:ext cx="471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>
              <a:off x="2462" y="3642"/>
              <a:ext cx="46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Line 23"/>
            <p:cNvSpPr>
              <a:spLocks noChangeShapeType="1"/>
            </p:cNvSpPr>
            <p:nvPr/>
          </p:nvSpPr>
          <p:spPr bwMode="auto">
            <a:xfrm>
              <a:off x="2854" y="2152"/>
              <a:ext cx="96" cy="1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>
              <a:off x="2852" y="3588"/>
              <a:ext cx="96" cy="1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 rot="-5400000">
              <a:off x="2543" y="2778"/>
              <a:ext cx="3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i="1">
                  <a:solidFill>
                    <a:srgbClr val="FF3300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>
              <a:off x="2907" y="2203"/>
              <a:ext cx="0" cy="143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7" name="Group 27"/>
          <p:cNvGrpSpPr>
            <a:grpSpLocks/>
          </p:cNvGrpSpPr>
          <p:nvPr/>
        </p:nvGrpSpPr>
        <p:grpSpPr bwMode="auto">
          <a:xfrm>
            <a:off x="1524000" y="2925763"/>
            <a:ext cx="2351088" cy="3556000"/>
            <a:chOff x="960" y="1371"/>
            <a:chExt cx="1481" cy="2259"/>
          </a:xfrm>
        </p:grpSpPr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960" y="1381"/>
              <a:ext cx="0" cy="2249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" name="Line 29"/>
            <p:cNvSpPr>
              <a:spLocks noChangeShapeType="1"/>
            </p:cNvSpPr>
            <p:nvPr/>
          </p:nvSpPr>
          <p:spPr bwMode="auto">
            <a:xfrm>
              <a:off x="2441" y="1371"/>
              <a:ext cx="0" cy="225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0" name="Group 30"/>
          <p:cNvGrpSpPr>
            <a:grpSpLocks/>
          </p:cNvGrpSpPr>
          <p:nvPr/>
        </p:nvGrpSpPr>
        <p:grpSpPr bwMode="auto">
          <a:xfrm>
            <a:off x="4543425" y="2970213"/>
            <a:ext cx="1233488" cy="479425"/>
            <a:chOff x="2862" y="1399"/>
            <a:chExt cx="777" cy="302"/>
          </a:xfrm>
        </p:grpSpPr>
        <p:sp>
          <p:nvSpPr>
            <p:cNvPr id="51" name="Line 31"/>
            <p:cNvSpPr>
              <a:spLocks noChangeShapeType="1"/>
            </p:cNvSpPr>
            <p:nvPr/>
          </p:nvSpPr>
          <p:spPr bwMode="auto">
            <a:xfrm>
              <a:off x="3602" y="1554"/>
              <a:ext cx="0" cy="14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2" name="Line 32"/>
            <p:cNvSpPr>
              <a:spLocks noChangeShapeType="1"/>
            </p:cNvSpPr>
            <p:nvPr/>
          </p:nvSpPr>
          <p:spPr bwMode="auto">
            <a:xfrm>
              <a:off x="2907" y="1655"/>
              <a:ext cx="695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Line 33"/>
            <p:cNvSpPr>
              <a:spLocks noChangeShapeType="1"/>
            </p:cNvSpPr>
            <p:nvPr/>
          </p:nvSpPr>
          <p:spPr bwMode="auto">
            <a:xfrm flipH="1">
              <a:off x="2862" y="1600"/>
              <a:ext cx="91" cy="9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" name="Line 34"/>
            <p:cNvSpPr>
              <a:spLocks noChangeShapeType="1"/>
            </p:cNvSpPr>
            <p:nvPr/>
          </p:nvSpPr>
          <p:spPr bwMode="auto">
            <a:xfrm flipH="1">
              <a:off x="3548" y="1609"/>
              <a:ext cx="91" cy="9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Text Box 35"/>
            <p:cNvSpPr txBox="1">
              <a:spLocks noChangeArrowheads="1"/>
            </p:cNvSpPr>
            <p:nvPr/>
          </p:nvSpPr>
          <p:spPr bwMode="auto">
            <a:xfrm>
              <a:off x="3109" y="1399"/>
              <a:ext cx="3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b="1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kumimoji="1" lang="en-US" altLang="zh-CN" sz="1400" b="1" baseline="-25000">
                  <a:latin typeface="Times New Roman" panose="02020603050405020304" pitchFamily="18" charset="0"/>
                  <a:ea typeface="隶书" panose="02010509060101010101" pitchFamily="49" charset="-122"/>
                </a:rPr>
                <a:t>1</a:t>
              </a:r>
            </a:p>
          </p:txBody>
        </p:sp>
      </p:grpSp>
      <p:grpSp>
        <p:nvGrpSpPr>
          <p:cNvPr id="56" name="Group 36"/>
          <p:cNvGrpSpPr>
            <a:grpSpLocks/>
          </p:cNvGrpSpPr>
          <p:nvPr/>
        </p:nvGrpSpPr>
        <p:grpSpPr bwMode="auto">
          <a:xfrm>
            <a:off x="1538288" y="4173538"/>
            <a:ext cx="2816225" cy="1233487"/>
            <a:chOff x="969" y="2165"/>
            <a:chExt cx="1774" cy="777"/>
          </a:xfrm>
        </p:grpSpPr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969" y="2899"/>
              <a:ext cx="1463" cy="1"/>
            </a:xfrm>
            <a:custGeom>
              <a:avLst/>
              <a:gdLst>
                <a:gd name="T0" fmla="*/ 0 w 1463"/>
                <a:gd name="T1" fmla="*/ 0 h 1"/>
                <a:gd name="T2" fmla="*/ 1463 w 146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63" h="1">
                  <a:moveTo>
                    <a:pt x="0" y="0"/>
                  </a:moveTo>
                  <a:lnTo>
                    <a:pt x="1463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8" name="Group 38"/>
            <p:cNvGrpSpPr>
              <a:grpSpLocks/>
            </p:cNvGrpSpPr>
            <p:nvPr/>
          </p:nvGrpSpPr>
          <p:grpSpPr bwMode="auto">
            <a:xfrm>
              <a:off x="2441" y="2165"/>
              <a:ext cx="302" cy="777"/>
              <a:chOff x="2441" y="2165"/>
              <a:chExt cx="302" cy="777"/>
            </a:xfrm>
          </p:grpSpPr>
          <p:grpSp>
            <p:nvGrpSpPr>
              <p:cNvPr id="59" name="Group 39"/>
              <p:cNvGrpSpPr>
                <a:grpSpLocks/>
              </p:cNvGrpSpPr>
              <p:nvPr/>
            </p:nvGrpSpPr>
            <p:grpSpPr bwMode="auto">
              <a:xfrm rot="-5400000">
                <a:off x="2203" y="2403"/>
                <a:ext cx="777" cy="302"/>
                <a:chOff x="2862" y="1399"/>
                <a:chExt cx="777" cy="302"/>
              </a:xfrm>
            </p:grpSpPr>
            <p:sp>
              <p:nvSpPr>
                <p:cNvPr id="61" name="Line 40"/>
                <p:cNvSpPr>
                  <a:spLocks noChangeShapeType="1"/>
                </p:cNvSpPr>
                <p:nvPr/>
              </p:nvSpPr>
              <p:spPr bwMode="auto">
                <a:xfrm>
                  <a:off x="3602" y="1554"/>
                  <a:ext cx="0" cy="147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2" name="Line 41"/>
                <p:cNvSpPr>
                  <a:spLocks noChangeShapeType="1"/>
                </p:cNvSpPr>
                <p:nvPr/>
              </p:nvSpPr>
              <p:spPr bwMode="auto">
                <a:xfrm>
                  <a:off x="2907" y="1655"/>
                  <a:ext cx="695" cy="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3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2862" y="1600"/>
                  <a:ext cx="91" cy="91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4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3548" y="1609"/>
                  <a:ext cx="91" cy="91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5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109" y="1399"/>
                  <a:ext cx="365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DDDDDD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kumimoji="1" lang="en-US" altLang="zh-CN" sz="2400" b="1" dirty="0">
                      <a:latin typeface="Times New Roman" panose="02020603050405020304" pitchFamily="18" charset="0"/>
                      <a:ea typeface="隶书" panose="02010509060101010101" pitchFamily="49" charset="-122"/>
                    </a:rPr>
                    <a:t>y</a:t>
                  </a:r>
                  <a:r>
                    <a:rPr kumimoji="1" lang="en-US" altLang="zh-CN" sz="1400" b="1" baseline="-25000" dirty="0">
                      <a:latin typeface="Times New Roman" panose="02020603050405020304" pitchFamily="18" charset="0"/>
                      <a:ea typeface="隶书" panose="02010509060101010101" pitchFamily="49" charset="-122"/>
                    </a:rPr>
                    <a:t>1</a:t>
                  </a:r>
                </a:p>
              </p:txBody>
            </p:sp>
          </p:grpSp>
          <p:sp>
            <p:nvSpPr>
              <p:cNvPr id="60" name="Line 45"/>
              <p:cNvSpPr>
                <a:spLocks noChangeShapeType="1"/>
              </p:cNvSpPr>
              <p:nvPr/>
            </p:nvSpPr>
            <p:spPr bwMode="auto">
              <a:xfrm>
                <a:off x="2514" y="2899"/>
                <a:ext cx="219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6" name="AutoShape 46"/>
          <p:cNvSpPr>
            <a:spLocks noChangeArrowheads="1"/>
          </p:cNvSpPr>
          <p:nvPr/>
        </p:nvSpPr>
        <p:spPr bwMode="auto">
          <a:xfrm>
            <a:off x="4586288" y="1547813"/>
            <a:ext cx="2251075" cy="1363662"/>
          </a:xfrm>
          <a:prstGeom prst="triangle">
            <a:avLst>
              <a:gd name="adj" fmla="val 50000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7" name="Line 47"/>
          <p:cNvSpPr>
            <a:spLocks noChangeShapeType="1"/>
          </p:cNvSpPr>
          <p:nvPr/>
        </p:nvSpPr>
        <p:spPr bwMode="auto">
          <a:xfrm>
            <a:off x="1524000" y="5346700"/>
            <a:ext cx="23749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8" name="Line 48"/>
          <p:cNvSpPr>
            <a:spLocks noChangeShapeType="1"/>
          </p:cNvSpPr>
          <p:nvPr/>
        </p:nvSpPr>
        <p:spPr bwMode="auto">
          <a:xfrm>
            <a:off x="1485900" y="1562100"/>
            <a:ext cx="24130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" name="Oval 49"/>
          <p:cNvSpPr>
            <a:spLocks noChangeArrowheads="1"/>
          </p:cNvSpPr>
          <p:nvPr/>
        </p:nvSpPr>
        <p:spPr bwMode="auto">
          <a:xfrm>
            <a:off x="3203575" y="2565400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0" name="Oval 51"/>
          <p:cNvSpPr>
            <a:spLocks noChangeArrowheads="1"/>
          </p:cNvSpPr>
          <p:nvPr/>
        </p:nvSpPr>
        <p:spPr bwMode="auto">
          <a:xfrm>
            <a:off x="1835150" y="1773238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" name="Oval 52"/>
          <p:cNvSpPr>
            <a:spLocks noChangeArrowheads="1"/>
          </p:cNvSpPr>
          <p:nvPr/>
        </p:nvSpPr>
        <p:spPr bwMode="auto">
          <a:xfrm>
            <a:off x="5795963" y="2276475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2" name="Text Box 53"/>
          <p:cNvSpPr txBox="1">
            <a:spLocks noChangeArrowheads="1"/>
          </p:cNvSpPr>
          <p:nvPr/>
        </p:nvSpPr>
        <p:spPr bwMode="auto">
          <a:xfrm>
            <a:off x="1552575" y="147637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</a:t>
            </a:r>
            <a:r>
              <a:rPr lang="en-US" altLang="zh-CN" i="1"/>
              <a:t>′</a:t>
            </a:r>
          </a:p>
        </p:txBody>
      </p:sp>
      <p:sp>
        <p:nvSpPr>
          <p:cNvPr id="73" name="Text Box 54"/>
          <p:cNvSpPr txBox="1">
            <a:spLocks noChangeArrowheads="1"/>
          </p:cNvSpPr>
          <p:nvPr/>
        </p:nvSpPr>
        <p:spPr bwMode="auto">
          <a:xfrm>
            <a:off x="2916238" y="22352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(b</a:t>
            </a:r>
            <a:r>
              <a:rPr lang="en-US" altLang="zh-CN" sz="2400" i="1"/>
              <a:t>′</a:t>
            </a:r>
            <a:r>
              <a:rPr lang="en-US" altLang="zh-CN" sz="2400" i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74" name="Text Box 55"/>
          <p:cNvSpPr txBox="1">
            <a:spLocks noChangeArrowheads="1"/>
          </p:cNvSpPr>
          <p:nvPr/>
        </p:nvSpPr>
        <p:spPr bwMode="auto">
          <a:xfrm>
            <a:off x="5715000" y="222567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c</a:t>
            </a:r>
            <a:r>
              <a:rPr lang="en-US" altLang="zh-CN" sz="2400" i="1"/>
              <a:t>〞</a:t>
            </a:r>
          </a:p>
        </p:txBody>
      </p:sp>
      <p:sp>
        <p:nvSpPr>
          <p:cNvPr id="75" name="Line 56"/>
          <p:cNvSpPr>
            <a:spLocks noChangeShapeType="1"/>
          </p:cNvSpPr>
          <p:nvPr/>
        </p:nvSpPr>
        <p:spPr bwMode="auto">
          <a:xfrm>
            <a:off x="1933575" y="1831975"/>
            <a:ext cx="40322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" name="Oval 57"/>
          <p:cNvSpPr>
            <a:spLocks noChangeArrowheads="1"/>
          </p:cNvSpPr>
          <p:nvPr/>
        </p:nvSpPr>
        <p:spPr bwMode="auto">
          <a:xfrm>
            <a:off x="5892800" y="1773238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7" name="Oval 58"/>
          <p:cNvSpPr>
            <a:spLocks noChangeArrowheads="1"/>
          </p:cNvSpPr>
          <p:nvPr/>
        </p:nvSpPr>
        <p:spPr bwMode="auto">
          <a:xfrm>
            <a:off x="1835150" y="551656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8" name="Oval 59"/>
          <p:cNvSpPr>
            <a:spLocks noChangeArrowheads="1"/>
          </p:cNvSpPr>
          <p:nvPr/>
        </p:nvSpPr>
        <p:spPr bwMode="auto">
          <a:xfrm>
            <a:off x="3203575" y="4432300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9" name="Oval 60"/>
          <p:cNvSpPr>
            <a:spLocks noChangeArrowheads="1"/>
          </p:cNvSpPr>
          <p:nvPr/>
        </p:nvSpPr>
        <p:spPr bwMode="auto">
          <a:xfrm>
            <a:off x="1466850" y="2276475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0" name="Oval 61"/>
          <p:cNvSpPr>
            <a:spLocks noChangeArrowheads="1"/>
          </p:cNvSpPr>
          <p:nvPr/>
        </p:nvSpPr>
        <p:spPr bwMode="auto">
          <a:xfrm>
            <a:off x="4779963" y="2552700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1" name="Oval 62"/>
          <p:cNvSpPr>
            <a:spLocks noChangeArrowheads="1"/>
          </p:cNvSpPr>
          <p:nvPr/>
        </p:nvSpPr>
        <p:spPr bwMode="auto">
          <a:xfrm>
            <a:off x="1476375" y="5440363"/>
            <a:ext cx="107950" cy="10795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2" name="Line 63"/>
          <p:cNvSpPr>
            <a:spLocks noChangeShapeType="1"/>
          </p:cNvSpPr>
          <p:nvPr/>
        </p:nvSpPr>
        <p:spPr bwMode="auto">
          <a:xfrm>
            <a:off x="1885950" y="1857375"/>
            <a:ext cx="0" cy="37242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3" name="Line 64"/>
          <p:cNvSpPr>
            <a:spLocks noChangeShapeType="1"/>
          </p:cNvSpPr>
          <p:nvPr/>
        </p:nvSpPr>
        <p:spPr bwMode="auto">
          <a:xfrm>
            <a:off x="3289300" y="2611438"/>
            <a:ext cx="15113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4" name="Line 65"/>
          <p:cNvSpPr>
            <a:spLocks noChangeShapeType="1"/>
          </p:cNvSpPr>
          <p:nvPr/>
        </p:nvSpPr>
        <p:spPr bwMode="auto">
          <a:xfrm>
            <a:off x="3254375" y="2649538"/>
            <a:ext cx="0" cy="1804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5" name="Line 66"/>
          <p:cNvSpPr>
            <a:spLocks noChangeShapeType="1"/>
          </p:cNvSpPr>
          <p:nvPr/>
        </p:nvSpPr>
        <p:spPr bwMode="auto">
          <a:xfrm flipH="1">
            <a:off x="1547813" y="2327275"/>
            <a:ext cx="424815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6" name="Text Box 67"/>
          <p:cNvSpPr txBox="1">
            <a:spLocks noChangeArrowheads="1"/>
          </p:cNvSpPr>
          <p:nvPr/>
        </p:nvSpPr>
        <p:spPr bwMode="auto">
          <a:xfrm>
            <a:off x="971550" y="21336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i="1">
                <a:solidFill>
                  <a:srgbClr val="FF3300"/>
                </a:solidFill>
              </a:rPr>
              <a:t>′</a:t>
            </a:r>
          </a:p>
        </p:txBody>
      </p:sp>
      <p:sp>
        <p:nvSpPr>
          <p:cNvPr id="87" name="Text Box 68"/>
          <p:cNvSpPr txBox="1">
            <a:spLocks noChangeArrowheads="1"/>
          </p:cNvSpPr>
          <p:nvPr/>
        </p:nvSpPr>
        <p:spPr bwMode="auto">
          <a:xfrm>
            <a:off x="5991225" y="153193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i="1">
                <a:solidFill>
                  <a:srgbClr val="FF3300"/>
                </a:solidFill>
              </a:rPr>
              <a:t>〞</a:t>
            </a:r>
          </a:p>
        </p:txBody>
      </p:sp>
      <p:sp>
        <p:nvSpPr>
          <p:cNvPr id="88" name="Text Box 69"/>
          <p:cNvSpPr txBox="1">
            <a:spLocks noChangeArrowheads="1"/>
          </p:cNvSpPr>
          <p:nvPr/>
        </p:nvSpPr>
        <p:spPr bwMode="auto">
          <a:xfrm>
            <a:off x="4932363" y="23495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i="1">
                <a:solidFill>
                  <a:srgbClr val="FF3300"/>
                </a:solidFill>
              </a:rPr>
              <a:t>〞</a:t>
            </a:r>
          </a:p>
        </p:txBody>
      </p:sp>
      <p:sp>
        <p:nvSpPr>
          <p:cNvPr id="89" name="Text Box 70"/>
          <p:cNvSpPr txBox="1">
            <a:spLocks noChangeArrowheads="1"/>
          </p:cNvSpPr>
          <p:nvPr/>
        </p:nvSpPr>
        <p:spPr bwMode="auto">
          <a:xfrm>
            <a:off x="1763713" y="558958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endParaRPr lang="en-US" altLang="zh-CN" sz="2400" i="1">
              <a:solidFill>
                <a:srgbClr val="FF3300"/>
              </a:solidFill>
            </a:endParaRPr>
          </a:p>
        </p:txBody>
      </p:sp>
      <p:sp>
        <p:nvSpPr>
          <p:cNvPr id="90" name="Text Box 71"/>
          <p:cNvSpPr txBox="1">
            <a:spLocks noChangeArrowheads="1"/>
          </p:cNvSpPr>
          <p:nvPr/>
        </p:nvSpPr>
        <p:spPr bwMode="auto">
          <a:xfrm>
            <a:off x="3348038" y="4292600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endParaRPr lang="en-US" altLang="zh-CN" sz="2400" i="1">
              <a:solidFill>
                <a:srgbClr val="FF3300"/>
              </a:solidFill>
            </a:endParaRPr>
          </a:p>
        </p:txBody>
      </p:sp>
      <p:sp>
        <p:nvSpPr>
          <p:cNvPr id="91" name="Text Box 72"/>
          <p:cNvSpPr txBox="1">
            <a:spLocks noChangeArrowheads="1"/>
          </p:cNvSpPr>
          <p:nvPr/>
        </p:nvSpPr>
        <p:spPr bwMode="auto">
          <a:xfrm>
            <a:off x="1116013" y="5229225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endParaRPr lang="en-US" altLang="zh-CN" i="1">
              <a:solidFill>
                <a:srgbClr val="FF3300"/>
              </a:solidFill>
            </a:endParaRPr>
          </a:p>
        </p:txBody>
      </p:sp>
      <p:sp>
        <p:nvSpPr>
          <p:cNvPr id="92" name="Line 73"/>
          <p:cNvSpPr>
            <a:spLocks noChangeShapeType="1"/>
          </p:cNvSpPr>
          <p:nvPr/>
        </p:nvSpPr>
        <p:spPr bwMode="auto">
          <a:xfrm>
            <a:off x="5711825" y="1268413"/>
            <a:ext cx="0" cy="18002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3" name="Text Box 50"/>
          <p:cNvSpPr txBox="1">
            <a:spLocks noChangeArrowheads="1"/>
          </p:cNvSpPr>
          <p:nvPr/>
        </p:nvSpPr>
        <p:spPr bwMode="auto">
          <a:xfrm>
            <a:off x="915261" y="656579"/>
            <a:ext cx="80532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4182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97" name="Text Box 5"/>
          <p:cNvSpPr txBox="1">
            <a:spLocks noChangeArrowheads="1"/>
          </p:cNvSpPr>
          <p:nvPr/>
        </p:nvSpPr>
        <p:spPr bwMode="auto">
          <a:xfrm>
            <a:off x="771324" y="961645"/>
            <a:ext cx="104719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已知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棱柱的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en-US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投影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完成棱柱的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面投影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并补全表面上点的投影。</a:t>
            </a:r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2139749" y="2185607"/>
            <a:ext cx="2016125" cy="25923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2139749" y="5354257"/>
            <a:ext cx="2016125" cy="12239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0" name="Oval 8"/>
          <p:cNvSpPr>
            <a:spLocks noChangeArrowheads="1"/>
          </p:cNvSpPr>
          <p:nvPr/>
        </p:nvSpPr>
        <p:spPr bwMode="auto">
          <a:xfrm>
            <a:off x="3578024" y="3163507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1" name="Text Box 9"/>
          <p:cNvSpPr txBox="1">
            <a:spLocks noChangeArrowheads="1"/>
          </p:cNvSpPr>
          <p:nvPr/>
        </p:nvSpPr>
        <p:spPr bwMode="auto">
          <a:xfrm>
            <a:off x="3290686" y="2769807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(b</a:t>
            </a:r>
            <a:r>
              <a:rPr lang="en-US" altLang="zh-CN" sz="2400" i="1"/>
              <a:t>′</a:t>
            </a:r>
            <a:r>
              <a:rPr lang="en-US" altLang="zh-CN" sz="2400" i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2" name="Oval 10"/>
          <p:cNvSpPr>
            <a:spLocks noChangeArrowheads="1"/>
          </p:cNvSpPr>
          <p:nvPr/>
        </p:nvSpPr>
        <p:spPr bwMode="auto">
          <a:xfrm>
            <a:off x="2638224" y="4066795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3" name="Text Box 11"/>
          <p:cNvSpPr txBox="1">
            <a:spLocks noChangeArrowheads="1"/>
          </p:cNvSpPr>
          <p:nvPr/>
        </p:nvSpPr>
        <p:spPr bwMode="auto">
          <a:xfrm>
            <a:off x="2355649" y="3769932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c</a:t>
            </a:r>
            <a:r>
              <a:rPr lang="en-US" altLang="zh-CN" i="1"/>
              <a:t>′</a:t>
            </a:r>
          </a:p>
        </p:txBody>
      </p:sp>
      <p:sp>
        <p:nvSpPr>
          <p:cNvPr id="104" name="Oval 12"/>
          <p:cNvSpPr>
            <a:spLocks noChangeArrowheads="1"/>
          </p:cNvSpPr>
          <p:nvPr/>
        </p:nvSpPr>
        <p:spPr bwMode="auto">
          <a:xfrm>
            <a:off x="3285924" y="5938457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5" name="Text Box 13"/>
          <p:cNvSpPr txBox="1">
            <a:spLocks noChangeArrowheads="1"/>
          </p:cNvSpPr>
          <p:nvPr/>
        </p:nvSpPr>
        <p:spPr bwMode="auto">
          <a:xfrm>
            <a:off x="3181149" y="592099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</a:t>
            </a:r>
            <a:endParaRPr lang="en-US" altLang="zh-CN" i="1"/>
          </a:p>
        </p:txBody>
      </p:sp>
    </p:spTree>
    <p:extLst>
      <p:ext uri="{BB962C8B-B14F-4D97-AF65-F5344CB8AC3E}">
        <p14:creationId xmlns:p14="http://schemas.microsoft.com/office/powerpoint/2010/main" val="436761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94" name="Line 2"/>
          <p:cNvSpPr>
            <a:spLocks noChangeShapeType="1"/>
          </p:cNvSpPr>
          <p:nvPr/>
        </p:nvSpPr>
        <p:spPr bwMode="auto">
          <a:xfrm flipV="1">
            <a:off x="5367136" y="2185607"/>
            <a:ext cx="0" cy="25923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" name="Line 3"/>
          <p:cNvSpPr>
            <a:spLocks noChangeShapeType="1"/>
          </p:cNvSpPr>
          <p:nvPr/>
        </p:nvSpPr>
        <p:spPr bwMode="auto">
          <a:xfrm flipV="1">
            <a:off x="6629199" y="2185607"/>
            <a:ext cx="0" cy="25923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5367136" y="2185607"/>
            <a:ext cx="1262063" cy="259238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7" name="Text Box 5"/>
          <p:cNvSpPr txBox="1">
            <a:spLocks noChangeArrowheads="1"/>
          </p:cNvSpPr>
          <p:nvPr/>
        </p:nvSpPr>
        <p:spPr bwMode="auto">
          <a:xfrm>
            <a:off x="771324" y="961645"/>
            <a:ext cx="104719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2139749" y="2185607"/>
            <a:ext cx="2016125" cy="259238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2139749" y="5354257"/>
            <a:ext cx="2016125" cy="12239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0" name="Oval 8"/>
          <p:cNvSpPr>
            <a:spLocks noChangeArrowheads="1"/>
          </p:cNvSpPr>
          <p:nvPr/>
        </p:nvSpPr>
        <p:spPr bwMode="auto">
          <a:xfrm>
            <a:off x="3578024" y="3163507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1" name="Text Box 9"/>
          <p:cNvSpPr txBox="1">
            <a:spLocks noChangeArrowheads="1"/>
          </p:cNvSpPr>
          <p:nvPr/>
        </p:nvSpPr>
        <p:spPr bwMode="auto">
          <a:xfrm>
            <a:off x="3290686" y="2769807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(b</a:t>
            </a:r>
            <a:r>
              <a:rPr lang="en-US" altLang="zh-CN" sz="2400" i="1"/>
              <a:t>′</a:t>
            </a:r>
            <a:r>
              <a:rPr lang="en-US" altLang="zh-CN" sz="2400" i="1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2" name="Oval 10"/>
          <p:cNvSpPr>
            <a:spLocks noChangeArrowheads="1"/>
          </p:cNvSpPr>
          <p:nvPr/>
        </p:nvSpPr>
        <p:spPr bwMode="auto">
          <a:xfrm>
            <a:off x="2638224" y="4066795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3" name="Text Box 11"/>
          <p:cNvSpPr txBox="1">
            <a:spLocks noChangeArrowheads="1"/>
          </p:cNvSpPr>
          <p:nvPr/>
        </p:nvSpPr>
        <p:spPr bwMode="auto">
          <a:xfrm>
            <a:off x="2355649" y="3769932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c</a:t>
            </a:r>
            <a:r>
              <a:rPr lang="en-US" altLang="zh-CN" i="1"/>
              <a:t>′</a:t>
            </a:r>
          </a:p>
        </p:txBody>
      </p:sp>
      <p:sp>
        <p:nvSpPr>
          <p:cNvPr id="104" name="Oval 12"/>
          <p:cNvSpPr>
            <a:spLocks noChangeArrowheads="1"/>
          </p:cNvSpPr>
          <p:nvPr/>
        </p:nvSpPr>
        <p:spPr bwMode="auto">
          <a:xfrm>
            <a:off x="3285924" y="5938457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5" name="Text Box 13"/>
          <p:cNvSpPr txBox="1">
            <a:spLocks noChangeArrowheads="1"/>
          </p:cNvSpPr>
          <p:nvPr/>
        </p:nvSpPr>
        <p:spPr bwMode="auto">
          <a:xfrm>
            <a:off x="3181149" y="5920995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latin typeface="Times New Roman" panose="02020603050405020304" pitchFamily="18" charset="0"/>
              </a:rPr>
              <a:t>a</a:t>
            </a:r>
            <a:endParaRPr lang="en-US" altLang="zh-CN" i="1"/>
          </a:p>
        </p:txBody>
      </p:sp>
      <p:sp>
        <p:nvSpPr>
          <p:cNvPr id="106" name="Line 15"/>
          <p:cNvSpPr>
            <a:spLocks noChangeShapeType="1"/>
          </p:cNvSpPr>
          <p:nvPr/>
        </p:nvSpPr>
        <p:spPr bwMode="auto">
          <a:xfrm>
            <a:off x="4155874" y="2185607"/>
            <a:ext cx="2468562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7" name="Line 16"/>
          <p:cNvSpPr>
            <a:spLocks noChangeShapeType="1"/>
          </p:cNvSpPr>
          <p:nvPr/>
        </p:nvSpPr>
        <p:spPr bwMode="auto">
          <a:xfrm>
            <a:off x="4155874" y="4777995"/>
            <a:ext cx="2493962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8" name="AutoShape 17"/>
          <p:cNvSpPr>
            <a:spLocks/>
          </p:cNvSpPr>
          <p:nvPr/>
        </p:nvSpPr>
        <p:spPr bwMode="auto">
          <a:xfrm>
            <a:off x="4298749" y="5354257"/>
            <a:ext cx="144462" cy="1223963"/>
          </a:xfrm>
          <a:prstGeom prst="rightBrace">
            <a:avLst>
              <a:gd name="adj1" fmla="val 70605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9" name="AutoShape 18"/>
          <p:cNvSpPr>
            <a:spLocks/>
          </p:cNvSpPr>
          <p:nvPr/>
        </p:nvSpPr>
        <p:spPr bwMode="auto">
          <a:xfrm rot="5400000">
            <a:off x="5919586" y="4309682"/>
            <a:ext cx="144463" cy="1223963"/>
          </a:xfrm>
          <a:prstGeom prst="rightBrace">
            <a:avLst>
              <a:gd name="adj1" fmla="val 70604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0" name="Line 19"/>
          <p:cNvSpPr>
            <a:spLocks noChangeShapeType="1"/>
          </p:cNvSpPr>
          <p:nvPr/>
        </p:nvSpPr>
        <p:spPr bwMode="auto">
          <a:xfrm flipV="1">
            <a:off x="3338311" y="2198307"/>
            <a:ext cx="0" cy="37449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" name="Oval 20"/>
          <p:cNvSpPr>
            <a:spLocks noChangeArrowheads="1"/>
          </p:cNvSpPr>
          <p:nvPr/>
        </p:nvSpPr>
        <p:spPr bwMode="auto">
          <a:xfrm>
            <a:off x="3285924" y="2122107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" name="Text Box 21"/>
          <p:cNvSpPr txBox="1">
            <a:spLocks noChangeArrowheads="1"/>
          </p:cNvSpPr>
          <p:nvPr/>
        </p:nvSpPr>
        <p:spPr bwMode="auto">
          <a:xfrm>
            <a:off x="3003349" y="1753807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i="1">
                <a:solidFill>
                  <a:srgbClr val="FF3300"/>
                </a:solidFill>
              </a:rPr>
              <a:t>′</a:t>
            </a:r>
          </a:p>
        </p:txBody>
      </p:sp>
      <p:sp>
        <p:nvSpPr>
          <p:cNvPr id="113" name="AutoShape 22"/>
          <p:cNvSpPr>
            <a:spLocks/>
          </p:cNvSpPr>
          <p:nvPr/>
        </p:nvSpPr>
        <p:spPr bwMode="auto">
          <a:xfrm>
            <a:off x="3147811" y="5354257"/>
            <a:ext cx="71438" cy="647700"/>
          </a:xfrm>
          <a:prstGeom prst="leftBrace">
            <a:avLst>
              <a:gd name="adj1" fmla="val 75555"/>
              <a:gd name="adj2" fmla="val 50000"/>
            </a:avLst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4" name="AutoShape 23"/>
          <p:cNvSpPr>
            <a:spLocks/>
          </p:cNvSpPr>
          <p:nvPr/>
        </p:nvSpPr>
        <p:spPr bwMode="auto">
          <a:xfrm rot="16200000">
            <a:off x="5633836" y="1987170"/>
            <a:ext cx="139700" cy="647700"/>
          </a:xfrm>
          <a:prstGeom prst="leftBrace">
            <a:avLst>
              <a:gd name="adj1" fmla="val 38636"/>
              <a:gd name="adj2" fmla="val 50000"/>
            </a:avLst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5" name="Oval 24"/>
          <p:cNvSpPr>
            <a:spLocks noChangeArrowheads="1"/>
          </p:cNvSpPr>
          <p:nvPr/>
        </p:nvSpPr>
        <p:spPr bwMode="auto">
          <a:xfrm>
            <a:off x="5967211" y="2126870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6" name="Text Box 25"/>
          <p:cNvSpPr txBox="1">
            <a:spLocks noChangeArrowheads="1"/>
          </p:cNvSpPr>
          <p:nvPr/>
        </p:nvSpPr>
        <p:spPr bwMode="auto">
          <a:xfrm>
            <a:off x="5811636" y="1753807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i="1">
                <a:solidFill>
                  <a:srgbClr val="FF3300"/>
                </a:solidFill>
              </a:rPr>
              <a:t>〞</a:t>
            </a:r>
          </a:p>
        </p:txBody>
      </p:sp>
      <p:sp>
        <p:nvSpPr>
          <p:cNvPr id="117" name="Line 26"/>
          <p:cNvSpPr>
            <a:spLocks noChangeShapeType="1"/>
          </p:cNvSpPr>
          <p:nvPr/>
        </p:nvSpPr>
        <p:spPr bwMode="auto">
          <a:xfrm>
            <a:off x="3689149" y="3219070"/>
            <a:ext cx="169068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8" name="Oval 27"/>
          <p:cNvSpPr>
            <a:spLocks noChangeArrowheads="1"/>
          </p:cNvSpPr>
          <p:nvPr/>
        </p:nvSpPr>
        <p:spPr bwMode="auto">
          <a:xfrm>
            <a:off x="5311574" y="3147632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9" name="Text Box 28"/>
          <p:cNvSpPr txBox="1">
            <a:spLocks noChangeArrowheads="1"/>
          </p:cNvSpPr>
          <p:nvPr/>
        </p:nvSpPr>
        <p:spPr bwMode="auto">
          <a:xfrm>
            <a:off x="5451274" y="2944432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i="1">
                <a:solidFill>
                  <a:srgbClr val="FF3300"/>
                </a:solidFill>
              </a:rPr>
              <a:t>〞</a:t>
            </a:r>
          </a:p>
        </p:txBody>
      </p:sp>
      <p:sp>
        <p:nvSpPr>
          <p:cNvPr id="120" name="Line 29"/>
          <p:cNvSpPr>
            <a:spLocks noChangeShapeType="1"/>
          </p:cNvSpPr>
          <p:nvPr/>
        </p:nvSpPr>
        <p:spPr bwMode="auto">
          <a:xfrm>
            <a:off x="3625649" y="3265107"/>
            <a:ext cx="0" cy="2089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1" name="Oval 30"/>
          <p:cNvSpPr>
            <a:spLocks noChangeArrowheads="1"/>
          </p:cNvSpPr>
          <p:nvPr/>
        </p:nvSpPr>
        <p:spPr bwMode="auto">
          <a:xfrm>
            <a:off x="3565324" y="5293932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2" name="Text Box 31"/>
          <p:cNvSpPr txBox="1">
            <a:spLocks noChangeArrowheads="1"/>
          </p:cNvSpPr>
          <p:nvPr/>
        </p:nvSpPr>
        <p:spPr bwMode="auto">
          <a:xfrm>
            <a:off x="3595486" y="4963732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  <a:endParaRPr lang="en-US" altLang="zh-CN" sz="2400" i="1">
              <a:solidFill>
                <a:srgbClr val="FF3300"/>
              </a:solidFill>
            </a:endParaRPr>
          </a:p>
        </p:txBody>
      </p:sp>
      <p:sp>
        <p:nvSpPr>
          <p:cNvPr id="123" name="Line 32"/>
          <p:cNvSpPr>
            <a:spLocks noChangeShapeType="1"/>
          </p:cNvSpPr>
          <p:nvPr/>
        </p:nvSpPr>
        <p:spPr bwMode="auto">
          <a:xfrm>
            <a:off x="2693786" y="4168395"/>
            <a:ext cx="0" cy="23764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4" name="Oval 33"/>
          <p:cNvSpPr>
            <a:spLocks noChangeArrowheads="1"/>
          </p:cNvSpPr>
          <p:nvPr/>
        </p:nvSpPr>
        <p:spPr bwMode="auto">
          <a:xfrm>
            <a:off x="2642986" y="6517895"/>
            <a:ext cx="107950" cy="10795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5" name="Text Box 34"/>
          <p:cNvSpPr txBox="1">
            <a:spLocks noChangeArrowheads="1"/>
          </p:cNvSpPr>
          <p:nvPr/>
        </p:nvSpPr>
        <p:spPr bwMode="auto">
          <a:xfrm>
            <a:off x="2320724" y="6128957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endParaRPr lang="en-US" altLang="zh-CN" i="1">
              <a:solidFill>
                <a:srgbClr val="FF3300"/>
              </a:solidFill>
            </a:endParaRPr>
          </a:p>
        </p:txBody>
      </p:sp>
      <p:sp>
        <p:nvSpPr>
          <p:cNvPr id="126" name="Line 35"/>
          <p:cNvSpPr>
            <a:spLocks noChangeShapeType="1"/>
          </p:cNvSpPr>
          <p:nvPr/>
        </p:nvSpPr>
        <p:spPr bwMode="auto">
          <a:xfrm>
            <a:off x="2739824" y="4130295"/>
            <a:ext cx="388937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7" name="Oval 36"/>
          <p:cNvSpPr>
            <a:spLocks noChangeArrowheads="1"/>
          </p:cNvSpPr>
          <p:nvPr/>
        </p:nvSpPr>
        <p:spPr bwMode="auto">
          <a:xfrm>
            <a:off x="6576811" y="4057270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8" name="Text Box 37"/>
          <p:cNvSpPr txBox="1">
            <a:spLocks noChangeArrowheads="1"/>
          </p:cNvSpPr>
          <p:nvPr/>
        </p:nvSpPr>
        <p:spPr bwMode="auto">
          <a:xfrm>
            <a:off x="6675236" y="381597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i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i="1">
                <a:solidFill>
                  <a:srgbClr val="FF3300"/>
                </a:solidFill>
              </a:rPr>
              <a:t>〞</a:t>
            </a:r>
          </a:p>
        </p:txBody>
      </p:sp>
    </p:spTree>
    <p:extLst>
      <p:ext uri="{BB962C8B-B14F-4D97-AF65-F5344CB8AC3E}">
        <p14:creationId xmlns:p14="http://schemas.microsoft.com/office/powerpoint/2010/main" val="2841534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106" grpId="0" animBg="1"/>
      <p:bldP spid="107" grpId="0" animBg="1"/>
      <p:bldP spid="108" grpId="0" animBg="1"/>
      <p:bldP spid="108" grpId="1" animBg="1"/>
      <p:bldP spid="109" grpId="0" animBg="1"/>
      <p:bldP spid="109" grpId="1" animBg="1"/>
      <p:bldP spid="110" grpId="0" animBg="1"/>
      <p:bldP spid="111" grpId="0" animBg="1"/>
      <p:bldP spid="112" grpId="0"/>
      <p:bldP spid="113" grpId="0" animBg="1"/>
      <p:bldP spid="114" grpId="0" animBg="1"/>
      <p:bldP spid="115" grpId="0" animBg="1"/>
      <p:bldP spid="116" grpId="0"/>
      <p:bldP spid="117" grpId="0" animBg="1"/>
      <p:bldP spid="118" grpId="0" animBg="1"/>
      <p:bldP spid="119" grpId="0"/>
      <p:bldP spid="120" grpId="0" animBg="1"/>
      <p:bldP spid="121" grpId="0" animBg="1"/>
      <p:bldP spid="122" grpId="0"/>
      <p:bldP spid="123" grpId="0" animBg="1"/>
      <p:bldP spid="124" grpId="0" animBg="1"/>
      <p:bldP spid="125" grpId="0"/>
      <p:bldP spid="126" grpId="0" animBg="1"/>
      <p:bldP spid="127" grpId="0" animBg="1"/>
      <p:bldP spid="1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92429" y="1616679"/>
            <a:ext cx="33331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已知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棱柱的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en-US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投影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完成棱柱的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面投影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并补全表面上点的投影。</a:t>
            </a:r>
          </a:p>
        </p:txBody>
      </p:sp>
      <p:grpSp>
        <p:nvGrpSpPr>
          <p:cNvPr id="39" name="Group 3"/>
          <p:cNvGrpSpPr>
            <a:grpSpLocks/>
          </p:cNvGrpSpPr>
          <p:nvPr/>
        </p:nvGrpSpPr>
        <p:grpSpPr bwMode="auto">
          <a:xfrm>
            <a:off x="6228747" y="1642079"/>
            <a:ext cx="0" cy="2579687"/>
            <a:chOff x="1200" y="144"/>
            <a:chExt cx="0" cy="1872"/>
          </a:xfrm>
        </p:grpSpPr>
        <p:sp>
          <p:nvSpPr>
            <p:cNvPr id="40" name="Line 4"/>
            <p:cNvSpPr>
              <a:spLocks noChangeShapeType="1"/>
            </p:cNvSpPr>
            <p:nvPr/>
          </p:nvSpPr>
          <p:spPr bwMode="auto">
            <a:xfrm>
              <a:off x="1200" y="14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5"/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1200" y="91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7"/>
            <p:cNvSpPr>
              <a:spLocks noChangeShapeType="1"/>
            </p:cNvSpPr>
            <p:nvPr/>
          </p:nvSpPr>
          <p:spPr bwMode="auto">
            <a:xfrm>
              <a:off x="1200" y="144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>
              <a:off x="1200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5" name="AutoShape 9"/>
          <p:cNvSpPr>
            <a:spLocks noChangeArrowheads="1"/>
          </p:cNvSpPr>
          <p:nvPr/>
        </p:nvSpPr>
        <p:spPr bwMode="auto">
          <a:xfrm>
            <a:off x="5168297" y="4782154"/>
            <a:ext cx="2047875" cy="1789112"/>
          </a:xfrm>
          <a:prstGeom prst="hexagon">
            <a:avLst>
              <a:gd name="adj" fmla="val 28616"/>
              <a:gd name="vf" fmla="val 115470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5142897" y="1840516"/>
            <a:ext cx="2181225" cy="21828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>
            <a:off x="5688997" y="1840516"/>
            <a:ext cx="0" cy="218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>
            <a:off x="6701822" y="1840516"/>
            <a:ext cx="0" cy="2182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" name="Oval 15"/>
          <p:cNvSpPr>
            <a:spLocks noChangeArrowheads="1"/>
          </p:cNvSpPr>
          <p:nvPr/>
        </p:nvSpPr>
        <p:spPr bwMode="auto">
          <a:xfrm>
            <a:off x="6295422" y="5780691"/>
            <a:ext cx="144462" cy="1508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6295422" y="5780691"/>
            <a:ext cx="614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5681059" y="2246916"/>
            <a:ext cx="60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a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</a:t>
            </a:r>
            <a:endParaRPr kumimoji="1" lang="en-US" altLang="zh-CN" sz="2400" i="1">
              <a:latin typeface="Times New Roman" panose="02020603050405020304" pitchFamily="18" charset="0"/>
            </a:endParaRPr>
          </a:p>
        </p:txBody>
      </p:sp>
      <p:sp>
        <p:nvSpPr>
          <p:cNvPr id="58" name="Text Box 22"/>
          <p:cNvSpPr txBox="1">
            <a:spLocks noChangeArrowheads="1"/>
          </p:cNvSpPr>
          <p:nvPr/>
        </p:nvSpPr>
        <p:spPr bwMode="auto">
          <a:xfrm>
            <a:off x="7014559" y="4988529"/>
            <a:ext cx="461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9" name="Line 23"/>
          <p:cNvSpPr>
            <a:spLocks noChangeShapeType="1"/>
          </p:cNvSpPr>
          <p:nvPr/>
        </p:nvSpPr>
        <p:spPr bwMode="auto">
          <a:xfrm>
            <a:off x="6989159" y="3553429"/>
            <a:ext cx="0" cy="1706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6731984" y="3086704"/>
            <a:ext cx="1003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</a:rPr>
              <a:t>(b</a:t>
            </a:r>
            <a:r>
              <a:rPr kumimoji="1" lang="en-US" altLang="zh-CN" sz="2400" i="1">
                <a:latin typeface="Times New Roman" panose="02020603050405020304" pitchFamily="18" charset="0"/>
                <a:sym typeface="Symbol" panose="05050102010706020507" pitchFamily="18" charset="2"/>
              </a:rPr>
              <a:t>)</a:t>
            </a:r>
            <a:endParaRPr kumimoji="1"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62" name="Oval 26"/>
          <p:cNvSpPr>
            <a:spLocks noChangeArrowheads="1"/>
          </p:cNvSpPr>
          <p:nvPr/>
        </p:nvSpPr>
        <p:spPr bwMode="auto">
          <a:xfrm>
            <a:off x="6928834" y="3508979"/>
            <a:ext cx="127000" cy="128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3" name="Oval 37"/>
          <p:cNvSpPr>
            <a:spLocks noChangeArrowheads="1"/>
          </p:cNvSpPr>
          <p:nvPr/>
        </p:nvSpPr>
        <p:spPr bwMode="auto">
          <a:xfrm>
            <a:off x="5612797" y="2613629"/>
            <a:ext cx="147637" cy="1476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80" name="Group 44"/>
          <p:cNvGrpSpPr>
            <a:grpSpLocks/>
          </p:cNvGrpSpPr>
          <p:nvPr/>
        </p:nvGrpSpPr>
        <p:grpSpPr bwMode="auto">
          <a:xfrm flipH="1">
            <a:off x="6230334" y="4551966"/>
            <a:ext cx="63500" cy="2249488"/>
            <a:chOff x="1200" y="144"/>
            <a:chExt cx="0" cy="1872"/>
          </a:xfrm>
        </p:grpSpPr>
        <p:sp>
          <p:nvSpPr>
            <p:cNvPr id="81" name="Line 45"/>
            <p:cNvSpPr>
              <a:spLocks noChangeShapeType="1"/>
            </p:cNvSpPr>
            <p:nvPr/>
          </p:nvSpPr>
          <p:spPr bwMode="auto">
            <a:xfrm>
              <a:off x="1200" y="14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Line 46"/>
            <p:cNvSpPr>
              <a:spLocks noChangeShapeType="1"/>
            </p:cNvSpPr>
            <p:nvPr/>
          </p:nvSpPr>
          <p:spPr bwMode="auto">
            <a:xfrm>
              <a:off x="1200" y="81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Line 47"/>
            <p:cNvSpPr>
              <a:spLocks noChangeShapeType="1"/>
            </p:cNvSpPr>
            <p:nvPr/>
          </p:nvSpPr>
          <p:spPr bwMode="auto">
            <a:xfrm>
              <a:off x="1200" y="91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Line 48"/>
            <p:cNvSpPr>
              <a:spLocks noChangeShapeType="1"/>
            </p:cNvSpPr>
            <p:nvPr/>
          </p:nvSpPr>
          <p:spPr bwMode="auto">
            <a:xfrm>
              <a:off x="1200" y="144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Line 49"/>
            <p:cNvSpPr>
              <a:spLocks noChangeShapeType="1"/>
            </p:cNvSpPr>
            <p:nvPr/>
          </p:nvSpPr>
          <p:spPr bwMode="auto">
            <a:xfrm>
              <a:off x="1200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6" name="Group 50"/>
          <p:cNvGrpSpPr>
            <a:grpSpLocks/>
          </p:cNvGrpSpPr>
          <p:nvPr/>
        </p:nvGrpSpPr>
        <p:grpSpPr bwMode="auto">
          <a:xfrm>
            <a:off x="4961922" y="5682915"/>
            <a:ext cx="2514600" cy="0"/>
            <a:chOff x="240" y="3024"/>
            <a:chExt cx="1824" cy="0"/>
          </a:xfrm>
        </p:grpSpPr>
        <p:sp>
          <p:nvSpPr>
            <p:cNvPr id="87" name="Line 51"/>
            <p:cNvSpPr>
              <a:spLocks noChangeShapeType="1"/>
            </p:cNvSpPr>
            <p:nvPr/>
          </p:nvSpPr>
          <p:spPr bwMode="auto">
            <a:xfrm>
              <a:off x="240" y="302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Line 52"/>
            <p:cNvSpPr>
              <a:spLocks noChangeShapeType="1"/>
            </p:cNvSpPr>
            <p:nvPr/>
          </p:nvSpPr>
          <p:spPr bwMode="auto">
            <a:xfrm>
              <a:off x="864" y="30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Line 53"/>
            <p:cNvSpPr>
              <a:spLocks noChangeShapeType="1"/>
            </p:cNvSpPr>
            <p:nvPr/>
          </p:nvSpPr>
          <p:spPr bwMode="auto">
            <a:xfrm>
              <a:off x="1008" y="302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Line 54"/>
            <p:cNvSpPr>
              <a:spLocks noChangeShapeType="1"/>
            </p:cNvSpPr>
            <p:nvPr/>
          </p:nvSpPr>
          <p:spPr bwMode="auto">
            <a:xfrm>
              <a:off x="1632" y="302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Line 55"/>
            <p:cNvSpPr>
              <a:spLocks noChangeShapeType="1"/>
            </p:cNvSpPr>
            <p:nvPr/>
          </p:nvSpPr>
          <p:spPr bwMode="auto">
            <a:xfrm>
              <a:off x="1728" y="30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6603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126</TotalTime>
  <Words>394</Words>
  <Application>Microsoft Office PowerPoint</Application>
  <PresentationFormat>宽屏</PresentationFormat>
  <Paragraphs>125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HY헤드라인M</vt:lpstr>
      <vt:lpstr>黑体</vt:lpstr>
      <vt:lpstr>等线 Light</vt:lpstr>
      <vt:lpstr>Symbol</vt:lpstr>
      <vt:lpstr>Arial</vt:lpstr>
      <vt:lpstr>굴림</vt:lpstr>
      <vt:lpstr>等线</vt:lpstr>
      <vt:lpstr>隶书</vt:lpstr>
      <vt:lpstr>微软雅黑</vt:lpstr>
      <vt:lpstr>Calibri</vt:lpstr>
      <vt:lpstr>Impact</vt:lpstr>
      <vt:lpstr>Times New Roman</vt:lpstr>
      <vt:lpstr>宋体</vt:lpstr>
      <vt:lpstr>华文行楷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50</cp:revision>
  <dcterms:created xsi:type="dcterms:W3CDTF">2018-06-13T11:01:31Z</dcterms:created>
  <dcterms:modified xsi:type="dcterms:W3CDTF">2018-08-15T03:19:26Z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