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3"/>
  </p:notesMasterIdLst>
  <p:handoutMasterIdLst>
    <p:handoutMasterId r:id="rId14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07" r:id="rId12"/>
  </p:sldIdLst>
  <p:sldSz cx="12192000" cy="6858000"/>
  <p:notesSz cx="6858000" cy="9144000"/>
  <p:embeddedFontLst>
    <p:embeddedFont>
      <p:font typeface="굴림" panose="020B0604020202020204" charset="-127"/>
      <p:regular r:id="rId15"/>
    </p:embeddedFont>
    <p:embeddedFont>
      <p:font typeface="华文行楷" panose="02010800040101010101" pitchFamily="2" charset="-122"/>
      <p:regular r:id="rId16"/>
    </p:embeddedFont>
    <p:embeddedFont>
      <p:font typeface="等线 Light" panose="02010600030101010101" pitchFamily="2" charset="-122"/>
      <p:regular r:id="rId17"/>
    </p:embeddedFont>
    <p:embeddedFont>
      <p:font typeface="等线" panose="02010600030101010101" pitchFamily="2" charset="-122"/>
      <p:regular r:id="rId18"/>
      <p:bold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Impact" panose="020B0806030902050204" pitchFamily="34" charset="0"/>
      <p:regular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黑体" panose="02010609060101010101" pitchFamily="49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第七章 直线与平面及两平面的相对位置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平面与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平面平行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495274" y="1240155"/>
            <a:ext cx="8643939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若一个平面内的相交二直线与另一个平面内的相交二直线对应平行，则此两平面平行。</a:t>
            </a:r>
          </a:p>
        </p:txBody>
      </p:sp>
      <p:sp>
        <p:nvSpPr>
          <p:cNvPr id="10" name="矩形 9"/>
          <p:cNvSpPr/>
          <p:nvPr/>
        </p:nvSpPr>
        <p:spPr>
          <a:xfrm>
            <a:off x="495274" y="679030"/>
            <a:ext cx="2241367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5273" y="70996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二、平面与平面平行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72874" y="1991036"/>
            <a:ext cx="7616825" cy="4019550"/>
            <a:chOff x="432" y="672"/>
            <a:chExt cx="4798" cy="2532"/>
          </a:xfrm>
        </p:grpSpPr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432" y="759"/>
              <a:ext cx="2377" cy="2445"/>
            </a:xfrm>
            <a:custGeom>
              <a:avLst/>
              <a:gdLst>
                <a:gd name="T0" fmla="*/ 960 w 3581"/>
                <a:gd name="T1" fmla="*/ 708 h 2916"/>
                <a:gd name="T2" fmla="*/ 0 w 3581"/>
                <a:gd name="T3" fmla="*/ 2916 h 2916"/>
                <a:gd name="T4" fmla="*/ 2611 w 3581"/>
                <a:gd name="T5" fmla="*/ 2219 h 2916"/>
                <a:gd name="T6" fmla="*/ 3581 w 3581"/>
                <a:gd name="T7" fmla="*/ 0 h 2916"/>
                <a:gd name="T8" fmla="*/ 960 w 3581"/>
                <a:gd name="T9" fmla="*/ 708 h 29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81"/>
                <a:gd name="T16" fmla="*/ 0 h 2916"/>
                <a:gd name="T17" fmla="*/ 3581 w 3581"/>
                <a:gd name="T18" fmla="*/ 2916 h 29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81" h="2916">
                  <a:moveTo>
                    <a:pt x="960" y="708"/>
                  </a:moveTo>
                  <a:lnTo>
                    <a:pt x="0" y="2916"/>
                  </a:lnTo>
                  <a:lnTo>
                    <a:pt x="2611" y="2219"/>
                  </a:lnTo>
                  <a:lnTo>
                    <a:pt x="3581" y="0"/>
                  </a:lnTo>
                  <a:lnTo>
                    <a:pt x="960" y="708"/>
                  </a:lnTo>
                  <a:close/>
                </a:path>
              </a:pathLst>
            </a:custGeom>
            <a:gradFill rotWithShape="0">
              <a:gsLst>
                <a:gs pos="0">
                  <a:srgbClr val="CCFF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2513" y="801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2853" y="672"/>
              <a:ext cx="2377" cy="2445"/>
            </a:xfrm>
            <a:custGeom>
              <a:avLst/>
              <a:gdLst>
                <a:gd name="T0" fmla="*/ 960 w 3581"/>
                <a:gd name="T1" fmla="*/ 708 h 2916"/>
                <a:gd name="T2" fmla="*/ 0 w 3581"/>
                <a:gd name="T3" fmla="*/ 2916 h 2916"/>
                <a:gd name="T4" fmla="*/ 2611 w 3581"/>
                <a:gd name="T5" fmla="*/ 2219 h 2916"/>
                <a:gd name="T6" fmla="*/ 3581 w 3581"/>
                <a:gd name="T7" fmla="*/ 0 h 2916"/>
                <a:gd name="T8" fmla="*/ 960 w 3581"/>
                <a:gd name="T9" fmla="*/ 708 h 29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81"/>
                <a:gd name="T16" fmla="*/ 0 h 2916"/>
                <a:gd name="T17" fmla="*/ 3581 w 3581"/>
                <a:gd name="T18" fmla="*/ 2916 h 29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81" h="2916">
                  <a:moveTo>
                    <a:pt x="960" y="708"/>
                  </a:moveTo>
                  <a:lnTo>
                    <a:pt x="0" y="2916"/>
                  </a:lnTo>
                  <a:lnTo>
                    <a:pt x="2611" y="2219"/>
                  </a:lnTo>
                  <a:lnTo>
                    <a:pt x="3581" y="0"/>
                  </a:lnTo>
                  <a:lnTo>
                    <a:pt x="960" y="708"/>
                  </a:lnTo>
                  <a:close/>
                </a:path>
              </a:pathLst>
            </a:custGeom>
            <a:gradFill rotWithShape="0">
              <a:gsLst>
                <a:gs pos="0">
                  <a:srgbClr val="FFFFCC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4934" y="749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398349" y="2894323"/>
            <a:ext cx="6151563" cy="2319338"/>
            <a:chOff x="826" y="1212"/>
            <a:chExt cx="3875" cy="1461"/>
          </a:xfrm>
        </p:grpSpPr>
        <p:sp>
          <p:nvSpPr>
            <p:cNvPr id="50" name="Line 16"/>
            <p:cNvSpPr>
              <a:spLocks noChangeShapeType="1"/>
            </p:cNvSpPr>
            <p:nvPr/>
          </p:nvSpPr>
          <p:spPr bwMode="auto">
            <a:xfrm flipH="1">
              <a:off x="899" y="1520"/>
              <a:ext cx="733" cy="927"/>
            </a:xfrm>
            <a:prstGeom prst="line">
              <a:avLst/>
            </a:prstGeom>
            <a:noFill/>
            <a:ln w="76200">
              <a:solidFill>
                <a:srgbClr val="FF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1622" y="1299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E</a:t>
              </a:r>
              <a:endParaRPr kumimoji="1"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826" y="2385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2089" y="1983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4510" y="1779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5" name="Line 21"/>
            <p:cNvSpPr>
              <a:spLocks noChangeShapeType="1"/>
            </p:cNvSpPr>
            <p:nvPr/>
          </p:nvSpPr>
          <p:spPr bwMode="auto">
            <a:xfrm flipH="1">
              <a:off x="3321" y="1418"/>
              <a:ext cx="732" cy="926"/>
            </a:xfrm>
            <a:prstGeom prst="line">
              <a:avLst/>
            </a:prstGeom>
            <a:noFill/>
            <a:ln w="76200">
              <a:solidFill>
                <a:srgbClr val="FF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247" y="2299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>
              <a:off x="4043" y="1418"/>
              <a:ext cx="467" cy="56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Line 24"/>
            <p:cNvSpPr>
              <a:spLocks noChangeShapeType="1"/>
            </p:cNvSpPr>
            <p:nvPr/>
          </p:nvSpPr>
          <p:spPr bwMode="auto">
            <a:xfrm>
              <a:off x="1622" y="1520"/>
              <a:ext cx="467" cy="56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4044" y="1212"/>
              <a:ext cx="1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</a:rPr>
                <a:t>B</a:t>
              </a:r>
              <a:endParaRPr kumimoji="1" lang="en-US" altLang="zh-CN" sz="2400" i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4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50850" y="21590"/>
            <a:ext cx="570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直线与平面、平面与平面平行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8115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554161" y="1197009"/>
            <a:ext cx="8643939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若投影面两垂直面相互平行，则它们具有积聚性的那组投影必相互平行。</a:t>
            </a:r>
          </a:p>
        </p:txBody>
      </p:sp>
      <p:sp>
        <p:nvSpPr>
          <p:cNvPr id="10" name="矩形 9"/>
          <p:cNvSpPr/>
          <p:nvPr/>
        </p:nvSpPr>
        <p:spPr>
          <a:xfrm>
            <a:off x="554161" y="635884"/>
            <a:ext cx="2241367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4160" y="66681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二、平面与平面平行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199" y="2017663"/>
            <a:ext cx="7492007" cy="3132000"/>
          </a:xfrm>
          <a:prstGeom prst="rect">
            <a:avLst/>
          </a:prstGeom>
        </p:spPr>
      </p:pic>
      <p:sp>
        <p:nvSpPr>
          <p:cNvPr id="12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50850" y="21590"/>
            <a:ext cx="570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7.1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直线与平面、平面与平面平行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878063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92</TotalTime>
  <Words>109</Words>
  <Application>Microsoft Office PowerPoint</Application>
  <PresentationFormat>宽屏</PresentationFormat>
  <Paragraphs>19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5" baseType="lpstr">
      <vt:lpstr>Arial</vt:lpstr>
      <vt:lpstr>굴림</vt:lpstr>
      <vt:lpstr>华文行楷</vt:lpstr>
      <vt:lpstr>等线 Light</vt:lpstr>
      <vt:lpstr>等线</vt:lpstr>
      <vt:lpstr>微软雅黑</vt:lpstr>
      <vt:lpstr>Calibri</vt:lpstr>
      <vt:lpstr>Impact</vt:lpstr>
      <vt:lpstr>Times New Roman</vt:lpstr>
      <vt:lpstr>宋体</vt:lpstr>
      <vt:lpstr>HY헤드라인M</vt:lpstr>
      <vt:lpstr>Century Gothic</vt:lpstr>
      <vt:lpstr>黑体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38</cp:revision>
  <dcterms:created xsi:type="dcterms:W3CDTF">2018-06-13T11:01:31Z</dcterms:created>
  <dcterms:modified xsi:type="dcterms:W3CDTF">2018-06-29T02:41:11Z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