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</p:sldIdLst>
  <p:sldSz cx="12192000" cy="6858000"/>
  <p:notesSz cx="6858000" cy="9144000"/>
  <p:embeddedFontLst>
    <p:embeddedFont>
      <p:font typeface="黑体" panose="02010609060101010101" pitchFamily="49" charset="-122"/>
      <p:regular r:id="rId16"/>
    </p:embeddedFont>
    <p:embeddedFont>
      <p:font typeface="等线 Light" panose="02010600030101010101" pitchFamily="2" charset="-122"/>
      <p:regular r:id="rId17"/>
    </p:embeddedFont>
    <p:embeddedFont>
      <p:font typeface="굴림" panose="020B0604020202020204" charset="0"/>
      <p:regular r:id="rId18"/>
    </p:embeddedFont>
    <p:embeddedFont>
      <p:font typeface="等线" panose="02010600030101010101" pitchFamily="2" charset="-122"/>
      <p:regular r:id="rId19"/>
      <p:bold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华文行楷" panose="02010800040101010101" pitchFamily="2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第七章 直线与平面及两平面的相对位置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平面与平面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平行</a:t>
            </a:r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0" name="Freeform 4"/>
          <p:cNvSpPr>
            <a:spLocks/>
          </p:cNvSpPr>
          <p:nvPr/>
        </p:nvSpPr>
        <p:spPr bwMode="auto">
          <a:xfrm>
            <a:off x="3132138" y="2205038"/>
            <a:ext cx="1244600" cy="1676400"/>
          </a:xfrm>
          <a:custGeom>
            <a:avLst/>
            <a:gdLst>
              <a:gd name="T0" fmla="*/ 0 w 784"/>
              <a:gd name="T1" fmla="*/ 0 h 1056"/>
              <a:gd name="T2" fmla="*/ 393700 w 784"/>
              <a:gd name="T3" fmla="*/ 1676400 h 1056"/>
              <a:gd name="T4" fmla="*/ 1244600 w 784"/>
              <a:gd name="T5" fmla="*/ 749300 h 1056"/>
              <a:gd name="T6" fmla="*/ 0 w 784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4" h="1056">
                <a:moveTo>
                  <a:pt x="0" y="0"/>
                </a:moveTo>
                <a:lnTo>
                  <a:pt x="248" y="1056"/>
                </a:lnTo>
                <a:lnTo>
                  <a:pt x="784" y="472"/>
                </a:lnTo>
                <a:lnTo>
                  <a:pt x="0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3119438" y="4414838"/>
            <a:ext cx="1282700" cy="1790700"/>
          </a:xfrm>
          <a:custGeom>
            <a:avLst/>
            <a:gdLst>
              <a:gd name="T0" fmla="*/ 0 w 808"/>
              <a:gd name="T1" fmla="*/ 647700 h 1128"/>
              <a:gd name="T2" fmla="*/ 406400 w 808"/>
              <a:gd name="T3" fmla="*/ 1790700 h 1128"/>
              <a:gd name="T4" fmla="*/ 1282700 w 808"/>
              <a:gd name="T5" fmla="*/ 0 h 1128"/>
              <a:gd name="T6" fmla="*/ 0 w 808"/>
              <a:gd name="T7" fmla="*/ 647700 h 1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1128">
                <a:moveTo>
                  <a:pt x="0" y="408"/>
                </a:moveTo>
                <a:lnTo>
                  <a:pt x="256" y="1128"/>
                </a:lnTo>
                <a:lnTo>
                  <a:pt x="808" y="0"/>
                </a:lnTo>
                <a:lnTo>
                  <a:pt x="0" y="408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462338" y="2746375"/>
            <a:ext cx="86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p′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41388" y="4546600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533775" y="48355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941388" y="137795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1373188" y="1811338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1373188" y="4787900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508625" y="27813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1411288" y="18827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076825" y="5516563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076825" y="234791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5508625" y="575786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5546725" y="2852738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6588125" y="1916113"/>
            <a:ext cx="1152525" cy="1657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flipV="1">
            <a:off x="6588125" y="5013325"/>
            <a:ext cx="1223963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>
            <a:off x="6562725" y="35004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>
            <a:off x="7761288" y="350043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6877050" y="2420938"/>
            <a:ext cx="790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p′</a:t>
            </a: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7235825" y="53736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94" name="Line 54"/>
          <p:cNvSpPr>
            <a:spLocks noChangeShapeType="1"/>
          </p:cNvSpPr>
          <p:nvPr/>
        </p:nvSpPr>
        <p:spPr bwMode="auto">
          <a:xfrm>
            <a:off x="3127375" y="2208213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55"/>
          <p:cNvSpPr>
            <a:spLocks noChangeShapeType="1"/>
          </p:cNvSpPr>
          <p:nvPr/>
        </p:nvSpPr>
        <p:spPr bwMode="auto">
          <a:xfrm>
            <a:off x="3533775" y="3860800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Line 56"/>
          <p:cNvSpPr>
            <a:spLocks noChangeShapeType="1"/>
          </p:cNvSpPr>
          <p:nvPr/>
        </p:nvSpPr>
        <p:spPr bwMode="auto">
          <a:xfrm>
            <a:off x="4376738" y="2936875"/>
            <a:ext cx="0" cy="147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" name="矩形 39"/>
          <p:cNvSpPr>
            <a:spLocks noChangeArrowheads="1"/>
          </p:cNvSpPr>
          <p:nvPr/>
        </p:nvSpPr>
        <p:spPr bwMode="auto">
          <a:xfrm>
            <a:off x="941388" y="710489"/>
            <a:ext cx="8643939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</a:t>
            </a:r>
            <a:r>
              <a:rPr lang="en-US" altLang="zh-CN" sz="24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点做△</a:t>
            </a:r>
            <a:r>
              <a:rPr lang="en-US" altLang="zh-CN" sz="24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4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∥平面</a:t>
            </a:r>
            <a:r>
              <a:rPr lang="en-US" altLang="zh-CN" sz="24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endParaRPr lang="zh-CN" altLang="en-US" sz="24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115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0" name="Freeform 4"/>
          <p:cNvSpPr>
            <a:spLocks/>
          </p:cNvSpPr>
          <p:nvPr/>
        </p:nvSpPr>
        <p:spPr bwMode="auto">
          <a:xfrm>
            <a:off x="3132138" y="2205038"/>
            <a:ext cx="1244600" cy="1676400"/>
          </a:xfrm>
          <a:custGeom>
            <a:avLst/>
            <a:gdLst>
              <a:gd name="T0" fmla="*/ 0 w 784"/>
              <a:gd name="T1" fmla="*/ 0 h 1056"/>
              <a:gd name="T2" fmla="*/ 393700 w 784"/>
              <a:gd name="T3" fmla="*/ 1676400 h 1056"/>
              <a:gd name="T4" fmla="*/ 1244600 w 784"/>
              <a:gd name="T5" fmla="*/ 749300 h 1056"/>
              <a:gd name="T6" fmla="*/ 0 w 784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4" h="1056">
                <a:moveTo>
                  <a:pt x="0" y="0"/>
                </a:moveTo>
                <a:lnTo>
                  <a:pt x="248" y="1056"/>
                </a:lnTo>
                <a:lnTo>
                  <a:pt x="784" y="472"/>
                </a:lnTo>
                <a:lnTo>
                  <a:pt x="0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3119438" y="4414838"/>
            <a:ext cx="1282700" cy="1790700"/>
          </a:xfrm>
          <a:custGeom>
            <a:avLst/>
            <a:gdLst>
              <a:gd name="T0" fmla="*/ 0 w 808"/>
              <a:gd name="T1" fmla="*/ 647700 h 1128"/>
              <a:gd name="T2" fmla="*/ 406400 w 808"/>
              <a:gd name="T3" fmla="*/ 1790700 h 1128"/>
              <a:gd name="T4" fmla="*/ 1282700 w 808"/>
              <a:gd name="T5" fmla="*/ 0 h 1128"/>
              <a:gd name="T6" fmla="*/ 0 w 808"/>
              <a:gd name="T7" fmla="*/ 647700 h 1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1128">
                <a:moveTo>
                  <a:pt x="0" y="408"/>
                </a:moveTo>
                <a:lnTo>
                  <a:pt x="256" y="1128"/>
                </a:lnTo>
                <a:lnTo>
                  <a:pt x="808" y="0"/>
                </a:lnTo>
                <a:lnTo>
                  <a:pt x="0" y="408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462338" y="2746375"/>
            <a:ext cx="86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p′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41388" y="4546600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533775" y="48355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941388" y="137795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1373188" y="1811338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1373188" y="4787900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508625" y="27813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1411288" y="18827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5076825" y="5516563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076825" y="234791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5508625" y="575786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5546725" y="2852738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6588125" y="1916113"/>
            <a:ext cx="1152525" cy="1657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flipV="1">
            <a:off x="6588125" y="5013325"/>
            <a:ext cx="1223963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>
            <a:off x="6562725" y="35004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>
            <a:off x="7761288" y="350043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6877050" y="2420938"/>
            <a:ext cx="790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p′</a:t>
            </a: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7235825" y="53736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64" name="Freeform 24"/>
          <p:cNvSpPr>
            <a:spLocks/>
          </p:cNvSpPr>
          <p:nvPr/>
        </p:nvSpPr>
        <p:spPr bwMode="auto">
          <a:xfrm>
            <a:off x="1408113" y="1844675"/>
            <a:ext cx="1244600" cy="1676400"/>
          </a:xfrm>
          <a:custGeom>
            <a:avLst/>
            <a:gdLst>
              <a:gd name="T0" fmla="*/ 0 w 784"/>
              <a:gd name="T1" fmla="*/ 0 h 1056"/>
              <a:gd name="T2" fmla="*/ 393700 w 784"/>
              <a:gd name="T3" fmla="*/ 1676400 h 1056"/>
              <a:gd name="T4" fmla="*/ 1244600 w 784"/>
              <a:gd name="T5" fmla="*/ 749300 h 1056"/>
              <a:gd name="T6" fmla="*/ 0 w 784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4" h="1056">
                <a:moveTo>
                  <a:pt x="0" y="0"/>
                </a:moveTo>
                <a:lnTo>
                  <a:pt x="248" y="1056"/>
                </a:lnTo>
                <a:lnTo>
                  <a:pt x="784" y="472"/>
                </a:lnTo>
                <a:lnTo>
                  <a:pt x="0" y="0"/>
                </a:lnTo>
                <a:close/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Freeform 25"/>
          <p:cNvSpPr>
            <a:spLocks/>
          </p:cNvSpPr>
          <p:nvPr/>
        </p:nvSpPr>
        <p:spPr bwMode="auto">
          <a:xfrm>
            <a:off x="1408113" y="4173538"/>
            <a:ext cx="1282700" cy="1765300"/>
          </a:xfrm>
          <a:custGeom>
            <a:avLst/>
            <a:gdLst>
              <a:gd name="T0" fmla="*/ 0 w 808"/>
              <a:gd name="T1" fmla="*/ 647700 h 1112"/>
              <a:gd name="T2" fmla="*/ 403225 w 808"/>
              <a:gd name="T3" fmla="*/ 1765300 h 1112"/>
              <a:gd name="T4" fmla="*/ 1282700 w 808"/>
              <a:gd name="T5" fmla="*/ 0 h 1112"/>
              <a:gd name="T6" fmla="*/ 0 w 808"/>
              <a:gd name="T7" fmla="*/ 647700 h 11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1112">
                <a:moveTo>
                  <a:pt x="0" y="408"/>
                </a:moveTo>
                <a:lnTo>
                  <a:pt x="254" y="1112"/>
                </a:lnTo>
                <a:lnTo>
                  <a:pt x="808" y="0"/>
                </a:lnTo>
                <a:lnTo>
                  <a:pt x="0" y="408"/>
                </a:lnTo>
                <a:close/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6" name="Group 26"/>
          <p:cNvGrpSpPr>
            <a:grpSpLocks/>
          </p:cNvGrpSpPr>
          <p:nvPr/>
        </p:nvGrpSpPr>
        <p:grpSpPr bwMode="auto">
          <a:xfrm>
            <a:off x="1949450" y="2027238"/>
            <a:ext cx="2087563" cy="503237"/>
            <a:chOff x="1247" y="1480"/>
            <a:chExt cx="1315" cy="317"/>
          </a:xfrm>
        </p:grpSpPr>
        <p:grpSp>
          <p:nvGrpSpPr>
            <p:cNvPr id="67" name="Group 27"/>
            <p:cNvGrpSpPr>
              <a:grpSpLocks/>
            </p:cNvGrpSpPr>
            <p:nvPr/>
          </p:nvGrpSpPr>
          <p:grpSpPr bwMode="auto">
            <a:xfrm rot="-2848586">
              <a:off x="1315" y="1412"/>
              <a:ext cx="45" cy="181"/>
              <a:chOff x="2336" y="3566"/>
              <a:chExt cx="45" cy="158"/>
            </a:xfrm>
          </p:grpSpPr>
          <p:sp>
            <p:nvSpPr>
              <p:cNvPr id="71" name="Line 28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29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8" name="Group 30"/>
            <p:cNvGrpSpPr>
              <a:grpSpLocks/>
            </p:cNvGrpSpPr>
            <p:nvPr/>
          </p:nvGrpSpPr>
          <p:grpSpPr bwMode="auto">
            <a:xfrm rot="-2848586">
              <a:off x="2449" y="1684"/>
              <a:ext cx="45" cy="181"/>
              <a:chOff x="2336" y="3566"/>
              <a:chExt cx="45" cy="158"/>
            </a:xfrm>
          </p:grpSpPr>
          <p:sp>
            <p:nvSpPr>
              <p:cNvPr id="69" name="Line 31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32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" name="Group 33"/>
          <p:cNvGrpSpPr>
            <a:grpSpLocks/>
          </p:cNvGrpSpPr>
          <p:nvPr/>
        </p:nvGrpSpPr>
        <p:grpSpPr bwMode="auto">
          <a:xfrm>
            <a:off x="1662113" y="2601913"/>
            <a:ext cx="1906587" cy="288925"/>
            <a:chOff x="1066" y="1842"/>
            <a:chExt cx="1201" cy="182"/>
          </a:xfrm>
        </p:grpSpPr>
        <p:grpSp>
          <p:nvGrpSpPr>
            <p:cNvPr id="74" name="Group 34"/>
            <p:cNvGrpSpPr>
              <a:grpSpLocks/>
            </p:cNvGrpSpPr>
            <p:nvPr/>
          </p:nvGrpSpPr>
          <p:grpSpPr bwMode="auto">
            <a:xfrm rot="-4032413">
              <a:off x="2165" y="1923"/>
              <a:ext cx="45" cy="158"/>
              <a:chOff x="2336" y="3566"/>
              <a:chExt cx="45" cy="158"/>
            </a:xfrm>
          </p:grpSpPr>
          <p:sp>
            <p:nvSpPr>
              <p:cNvPr id="78" name="Line 35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Line 36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" name="Group 37"/>
            <p:cNvGrpSpPr>
              <a:grpSpLocks/>
            </p:cNvGrpSpPr>
            <p:nvPr/>
          </p:nvGrpSpPr>
          <p:grpSpPr bwMode="auto">
            <a:xfrm rot="-4032413">
              <a:off x="1122" y="1786"/>
              <a:ext cx="45" cy="158"/>
              <a:chOff x="2336" y="3566"/>
              <a:chExt cx="45" cy="158"/>
            </a:xfrm>
          </p:grpSpPr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39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0" name="Group 40"/>
          <p:cNvGrpSpPr>
            <a:grpSpLocks/>
          </p:cNvGrpSpPr>
          <p:nvPr/>
        </p:nvGrpSpPr>
        <p:grpSpPr bwMode="auto">
          <a:xfrm>
            <a:off x="1733550" y="4330700"/>
            <a:ext cx="2016125" cy="287338"/>
            <a:chOff x="1111" y="2931"/>
            <a:chExt cx="1270" cy="181"/>
          </a:xfrm>
        </p:grpSpPr>
        <p:grpSp>
          <p:nvGrpSpPr>
            <p:cNvPr id="81" name="Group 41"/>
            <p:cNvGrpSpPr>
              <a:grpSpLocks/>
            </p:cNvGrpSpPr>
            <p:nvPr/>
          </p:nvGrpSpPr>
          <p:grpSpPr bwMode="auto">
            <a:xfrm rot="-2848586">
              <a:off x="1179" y="2863"/>
              <a:ext cx="45" cy="181"/>
              <a:chOff x="2336" y="3566"/>
              <a:chExt cx="45" cy="158"/>
            </a:xfrm>
          </p:grpSpPr>
          <p:sp>
            <p:nvSpPr>
              <p:cNvPr id="85" name="Line 42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43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2" name="Group 44"/>
            <p:cNvGrpSpPr>
              <a:grpSpLocks/>
            </p:cNvGrpSpPr>
            <p:nvPr/>
          </p:nvGrpSpPr>
          <p:grpSpPr bwMode="auto">
            <a:xfrm rot="-2848586">
              <a:off x="2268" y="2999"/>
              <a:ext cx="45" cy="181"/>
              <a:chOff x="2336" y="3566"/>
              <a:chExt cx="45" cy="158"/>
            </a:xfrm>
          </p:grpSpPr>
          <p:sp>
            <p:nvSpPr>
              <p:cNvPr id="83" name="Line 45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7" name="Group 47"/>
          <p:cNvGrpSpPr>
            <a:grpSpLocks/>
          </p:cNvGrpSpPr>
          <p:nvPr/>
        </p:nvGrpSpPr>
        <p:grpSpPr bwMode="auto">
          <a:xfrm>
            <a:off x="1317625" y="5411788"/>
            <a:ext cx="2016125" cy="287337"/>
            <a:chOff x="1111" y="2931"/>
            <a:chExt cx="1270" cy="181"/>
          </a:xfrm>
        </p:grpSpPr>
        <p:grpSp>
          <p:nvGrpSpPr>
            <p:cNvPr id="88" name="Group 48"/>
            <p:cNvGrpSpPr>
              <a:grpSpLocks/>
            </p:cNvGrpSpPr>
            <p:nvPr/>
          </p:nvGrpSpPr>
          <p:grpSpPr bwMode="auto">
            <a:xfrm rot="-2848586">
              <a:off x="1179" y="2863"/>
              <a:ext cx="45" cy="181"/>
              <a:chOff x="2336" y="3566"/>
              <a:chExt cx="45" cy="158"/>
            </a:xfrm>
          </p:grpSpPr>
          <p:sp>
            <p:nvSpPr>
              <p:cNvPr id="92" name="Line 49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Line 50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9" name="Group 51"/>
            <p:cNvGrpSpPr>
              <a:grpSpLocks/>
            </p:cNvGrpSpPr>
            <p:nvPr/>
          </p:nvGrpSpPr>
          <p:grpSpPr bwMode="auto">
            <a:xfrm rot="-2848586">
              <a:off x="2268" y="2999"/>
              <a:ext cx="45" cy="181"/>
              <a:chOff x="2336" y="3566"/>
              <a:chExt cx="45" cy="158"/>
            </a:xfrm>
          </p:grpSpPr>
          <p:sp>
            <p:nvSpPr>
              <p:cNvPr id="90" name="Line 52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4" name="Line 54"/>
          <p:cNvSpPr>
            <a:spLocks noChangeShapeType="1"/>
          </p:cNvSpPr>
          <p:nvPr/>
        </p:nvSpPr>
        <p:spPr bwMode="auto">
          <a:xfrm>
            <a:off x="3127375" y="2208213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55"/>
          <p:cNvSpPr>
            <a:spLocks noChangeShapeType="1"/>
          </p:cNvSpPr>
          <p:nvPr/>
        </p:nvSpPr>
        <p:spPr bwMode="auto">
          <a:xfrm>
            <a:off x="3533775" y="3860800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Line 56"/>
          <p:cNvSpPr>
            <a:spLocks noChangeShapeType="1"/>
          </p:cNvSpPr>
          <p:nvPr/>
        </p:nvSpPr>
        <p:spPr bwMode="auto">
          <a:xfrm>
            <a:off x="4376738" y="2936875"/>
            <a:ext cx="0" cy="147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" name="Line 57"/>
          <p:cNvSpPr>
            <a:spLocks noChangeShapeType="1"/>
          </p:cNvSpPr>
          <p:nvPr/>
        </p:nvSpPr>
        <p:spPr bwMode="auto">
          <a:xfrm>
            <a:off x="1804988" y="3467100"/>
            <a:ext cx="0" cy="2447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58"/>
          <p:cNvSpPr>
            <a:spLocks noChangeShapeType="1"/>
          </p:cNvSpPr>
          <p:nvPr/>
        </p:nvSpPr>
        <p:spPr bwMode="auto">
          <a:xfrm>
            <a:off x="2670175" y="2601913"/>
            <a:ext cx="0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Line 59"/>
          <p:cNvSpPr>
            <a:spLocks noChangeShapeType="1"/>
          </p:cNvSpPr>
          <p:nvPr/>
        </p:nvSpPr>
        <p:spPr bwMode="auto">
          <a:xfrm flipV="1">
            <a:off x="5567363" y="4956175"/>
            <a:ext cx="931862" cy="8223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Line 60"/>
          <p:cNvSpPr>
            <a:spLocks noChangeShapeType="1"/>
          </p:cNvSpPr>
          <p:nvPr/>
        </p:nvSpPr>
        <p:spPr bwMode="auto">
          <a:xfrm flipV="1">
            <a:off x="6481763" y="1811338"/>
            <a:ext cx="0" cy="316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" name="Freeform 61"/>
          <p:cNvSpPr>
            <a:spLocks/>
          </p:cNvSpPr>
          <p:nvPr/>
        </p:nvSpPr>
        <p:spPr bwMode="auto">
          <a:xfrm>
            <a:off x="5575300" y="1773238"/>
            <a:ext cx="893763" cy="1943100"/>
          </a:xfrm>
          <a:custGeom>
            <a:avLst/>
            <a:gdLst>
              <a:gd name="T0" fmla="*/ 0 w 563"/>
              <a:gd name="T1" fmla="*/ 1046163 h 1224"/>
              <a:gd name="T2" fmla="*/ 63500 w 563"/>
              <a:gd name="T3" fmla="*/ 995363 h 1224"/>
              <a:gd name="T4" fmla="*/ 893763 w 563"/>
              <a:gd name="T5" fmla="*/ 0 h 1224"/>
              <a:gd name="T6" fmla="*/ 893763 w 563"/>
              <a:gd name="T7" fmla="*/ 1943100 h 1224"/>
              <a:gd name="T8" fmla="*/ 0 w 563"/>
              <a:gd name="T9" fmla="*/ 1046163 h 1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3" h="1224">
                <a:moveTo>
                  <a:pt x="0" y="659"/>
                </a:moveTo>
                <a:cubicBezTo>
                  <a:pt x="13" y="648"/>
                  <a:pt x="40" y="627"/>
                  <a:pt x="40" y="627"/>
                </a:cubicBezTo>
                <a:lnTo>
                  <a:pt x="563" y="0"/>
                </a:lnTo>
                <a:lnTo>
                  <a:pt x="563" y="1224"/>
                </a:lnTo>
                <a:lnTo>
                  <a:pt x="0" y="659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" name="Group 62"/>
          <p:cNvGrpSpPr>
            <a:grpSpLocks/>
          </p:cNvGrpSpPr>
          <p:nvPr/>
        </p:nvGrpSpPr>
        <p:grpSpPr bwMode="auto">
          <a:xfrm>
            <a:off x="5724525" y="5157788"/>
            <a:ext cx="1582738" cy="214312"/>
            <a:chOff x="3606" y="3249"/>
            <a:chExt cx="997" cy="135"/>
          </a:xfrm>
        </p:grpSpPr>
        <p:grpSp>
          <p:nvGrpSpPr>
            <p:cNvPr id="103" name="Group 63"/>
            <p:cNvGrpSpPr>
              <a:grpSpLocks/>
            </p:cNvGrpSpPr>
            <p:nvPr/>
          </p:nvGrpSpPr>
          <p:grpSpPr bwMode="auto">
            <a:xfrm rot="-2848586">
              <a:off x="3674" y="3181"/>
              <a:ext cx="45" cy="181"/>
              <a:chOff x="2336" y="3566"/>
              <a:chExt cx="45" cy="158"/>
            </a:xfrm>
          </p:grpSpPr>
          <p:sp>
            <p:nvSpPr>
              <p:cNvPr id="107" name="Line 64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Line 65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4" name="Group 66"/>
            <p:cNvGrpSpPr>
              <a:grpSpLocks/>
            </p:cNvGrpSpPr>
            <p:nvPr/>
          </p:nvGrpSpPr>
          <p:grpSpPr bwMode="auto">
            <a:xfrm rot="-2848586">
              <a:off x="4490" y="3271"/>
              <a:ext cx="45" cy="181"/>
              <a:chOff x="2336" y="3566"/>
              <a:chExt cx="45" cy="158"/>
            </a:xfrm>
          </p:grpSpPr>
          <p:sp>
            <p:nvSpPr>
              <p:cNvPr id="105" name="Line 67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Line 68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9" name="Text Box 69"/>
          <p:cNvSpPr txBox="1">
            <a:spLocks noChangeArrowheads="1"/>
          </p:cNvSpPr>
          <p:nvPr/>
        </p:nvSpPr>
        <p:spPr bwMode="auto">
          <a:xfrm>
            <a:off x="2454275" y="20986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110" name="Text Box 70"/>
          <p:cNvSpPr txBox="1">
            <a:spLocks noChangeArrowheads="1"/>
          </p:cNvSpPr>
          <p:nvPr/>
        </p:nvSpPr>
        <p:spPr bwMode="auto">
          <a:xfrm>
            <a:off x="1804988" y="3322638"/>
            <a:ext cx="719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111" name="Text Box 71"/>
          <p:cNvSpPr txBox="1">
            <a:spLocks noChangeArrowheads="1"/>
          </p:cNvSpPr>
          <p:nvPr/>
        </p:nvSpPr>
        <p:spPr bwMode="auto">
          <a:xfrm>
            <a:off x="2309813" y="37671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1804988" y="5627688"/>
            <a:ext cx="50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3" name="Text Box 73"/>
          <p:cNvSpPr txBox="1">
            <a:spLocks noChangeArrowheads="1"/>
          </p:cNvSpPr>
          <p:nvPr/>
        </p:nvSpPr>
        <p:spPr bwMode="auto">
          <a:xfrm>
            <a:off x="6084888" y="148431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114" name="Text Box 74"/>
          <p:cNvSpPr txBox="1">
            <a:spLocks noChangeArrowheads="1"/>
          </p:cNvSpPr>
          <p:nvPr/>
        </p:nvSpPr>
        <p:spPr bwMode="auto">
          <a:xfrm>
            <a:off x="6011863" y="3644900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115" name="Text Box 75"/>
          <p:cNvSpPr txBox="1">
            <a:spLocks noChangeArrowheads="1"/>
          </p:cNvSpPr>
          <p:nvPr/>
        </p:nvSpPr>
        <p:spPr bwMode="auto">
          <a:xfrm>
            <a:off x="6151563" y="45815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6" name="Text Box 76"/>
          <p:cNvSpPr txBox="1">
            <a:spLocks noChangeArrowheads="1"/>
          </p:cNvSpPr>
          <p:nvPr/>
        </p:nvSpPr>
        <p:spPr bwMode="auto">
          <a:xfrm>
            <a:off x="6227763" y="4941888"/>
            <a:ext cx="50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7" name="矩形 39"/>
          <p:cNvSpPr>
            <a:spLocks noChangeArrowheads="1"/>
          </p:cNvSpPr>
          <p:nvPr/>
        </p:nvSpPr>
        <p:spPr bwMode="auto">
          <a:xfrm>
            <a:off x="941388" y="710489"/>
            <a:ext cx="8643939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299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5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17" name="矩形 39"/>
          <p:cNvSpPr>
            <a:spLocks noChangeArrowheads="1"/>
          </p:cNvSpPr>
          <p:nvPr/>
        </p:nvSpPr>
        <p:spPr bwMode="auto">
          <a:xfrm>
            <a:off x="941388" y="710489"/>
            <a:ext cx="8643939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作图判断平面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ABCD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是否∥于平面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123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8" name="Freeform 4"/>
          <p:cNvSpPr>
            <a:spLocks/>
          </p:cNvSpPr>
          <p:nvPr/>
        </p:nvSpPr>
        <p:spPr bwMode="auto">
          <a:xfrm>
            <a:off x="6265393" y="1768194"/>
            <a:ext cx="1790700" cy="1790700"/>
          </a:xfrm>
          <a:custGeom>
            <a:avLst/>
            <a:gdLst>
              <a:gd name="T0" fmla="*/ 787400 w 1128"/>
              <a:gd name="T1" fmla="*/ 0 h 1128"/>
              <a:gd name="T2" fmla="*/ 0 w 1128"/>
              <a:gd name="T3" fmla="*/ 977900 h 1128"/>
              <a:gd name="T4" fmla="*/ 1790700 w 1128"/>
              <a:gd name="T5" fmla="*/ 1790700 h 1128"/>
              <a:gd name="T6" fmla="*/ 787400 w 1128"/>
              <a:gd name="T7" fmla="*/ 0 h 1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8" h="1128">
                <a:moveTo>
                  <a:pt x="496" y="0"/>
                </a:moveTo>
                <a:lnTo>
                  <a:pt x="0" y="616"/>
                </a:lnTo>
                <a:lnTo>
                  <a:pt x="1128" y="1128"/>
                </a:lnTo>
                <a:lnTo>
                  <a:pt x="496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" name="Freeform 5"/>
          <p:cNvSpPr>
            <a:spLocks/>
          </p:cNvSpPr>
          <p:nvPr/>
        </p:nvSpPr>
        <p:spPr bwMode="auto">
          <a:xfrm>
            <a:off x="6227293" y="4219294"/>
            <a:ext cx="1828800" cy="1587500"/>
          </a:xfrm>
          <a:custGeom>
            <a:avLst/>
            <a:gdLst>
              <a:gd name="T0" fmla="*/ 812800 w 1152"/>
              <a:gd name="T1" fmla="*/ 0 h 1000"/>
              <a:gd name="T2" fmla="*/ 0 w 1152"/>
              <a:gd name="T3" fmla="*/ 647700 h 1000"/>
              <a:gd name="T4" fmla="*/ 1828800 w 1152"/>
              <a:gd name="T5" fmla="*/ 1587500 h 1000"/>
              <a:gd name="T6" fmla="*/ 812800 w 1152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1000">
                <a:moveTo>
                  <a:pt x="512" y="0"/>
                </a:moveTo>
                <a:lnTo>
                  <a:pt x="0" y="408"/>
                </a:lnTo>
                <a:lnTo>
                  <a:pt x="1152" y="1000"/>
                </a:lnTo>
                <a:lnTo>
                  <a:pt x="512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Text Box 6"/>
          <p:cNvSpPr txBox="1">
            <a:spLocks noChangeArrowheads="1"/>
          </p:cNvSpPr>
          <p:nvPr/>
        </p:nvSpPr>
        <p:spPr bwMode="auto">
          <a:xfrm>
            <a:off x="3347568" y="2517494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4355631" y="1149069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122" name="Text Box 8"/>
          <p:cNvSpPr txBox="1">
            <a:spLocks noChangeArrowheads="1"/>
          </p:cNvSpPr>
          <p:nvPr/>
        </p:nvSpPr>
        <p:spPr bwMode="auto">
          <a:xfrm>
            <a:off x="3347568" y="5181319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3" name="Text Box 9"/>
          <p:cNvSpPr txBox="1">
            <a:spLocks noChangeArrowheads="1"/>
          </p:cNvSpPr>
          <p:nvPr/>
        </p:nvSpPr>
        <p:spPr bwMode="auto">
          <a:xfrm>
            <a:off x="4211168" y="3165194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124" name="Text Box 10"/>
          <p:cNvSpPr txBox="1">
            <a:spLocks noChangeArrowheads="1"/>
          </p:cNvSpPr>
          <p:nvPr/>
        </p:nvSpPr>
        <p:spPr bwMode="auto">
          <a:xfrm>
            <a:off x="4282606" y="5541682"/>
            <a:ext cx="576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5" name="Text Box 11"/>
          <p:cNvSpPr txBox="1">
            <a:spLocks noChangeArrowheads="1"/>
          </p:cNvSpPr>
          <p:nvPr/>
        </p:nvSpPr>
        <p:spPr bwMode="auto">
          <a:xfrm>
            <a:off x="4884268" y="4231994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6" name="Text Box 12"/>
          <p:cNvSpPr txBox="1">
            <a:spLocks noChangeArrowheads="1"/>
          </p:cNvSpPr>
          <p:nvPr/>
        </p:nvSpPr>
        <p:spPr bwMode="auto">
          <a:xfrm>
            <a:off x="8100543" y="5541682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27" name="Text Box 13"/>
          <p:cNvSpPr txBox="1">
            <a:spLocks noChangeArrowheads="1"/>
          </p:cNvSpPr>
          <p:nvPr/>
        </p:nvSpPr>
        <p:spPr bwMode="auto">
          <a:xfrm>
            <a:off x="8027518" y="3165194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3′</a:t>
            </a:r>
          </a:p>
        </p:txBody>
      </p:sp>
      <p:sp>
        <p:nvSpPr>
          <p:cNvPr id="128" name="Text Box 14"/>
          <p:cNvSpPr txBox="1">
            <a:spLocks noChangeArrowheads="1"/>
          </p:cNvSpPr>
          <p:nvPr/>
        </p:nvSpPr>
        <p:spPr bwMode="auto">
          <a:xfrm>
            <a:off x="6803556" y="1220507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2′</a:t>
            </a:r>
          </a:p>
        </p:txBody>
      </p:sp>
      <p:sp>
        <p:nvSpPr>
          <p:cNvPr id="129" name="Text Box 15"/>
          <p:cNvSpPr txBox="1">
            <a:spLocks noChangeArrowheads="1"/>
          </p:cNvSpPr>
          <p:nvPr/>
        </p:nvSpPr>
        <p:spPr bwMode="auto">
          <a:xfrm>
            <a:off x="5866931" y="2228569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1′</a:t>
            </a:r>
          </a:p>
        </p:txBody>
      </p: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6011393" y="4813019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1" name="Text Box 17"/>
          <p:cNvSpPr txBox="1">
            <a:spLocks noChangeArrowheads="1"/>
          </p:cNvSpPr>
          <p:nvPr/>
        </p:nvSpPr>
        <p:spPr bwMode="auto">
          <a:xfrm>
            <a:off x="7019456" y="3741457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2" name="Line 18"/>
          <p:cNvSpPr>
            <a:spLocks noChangeShapeType="1"/>
          </p:cNvSpPr>
          <p:nvPr/>
        </p:nvSpPr>
        <p:spPr bwMode="auto">
          <a:xfrm flipV="1">
            <a:off x="3817468" y="1541182"/>
            <a:ext cx="1089025" cy="1360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Line 19"/>
          <p:cNvSpPr>
            <a:spLocks noChangeShapeType="1"/>
          </p:cNvSpPr>
          <p:nvPr/>
        </p:nvSpPr>
        <p:spPr bwMode="auto">
          <a:xfrm flipV="1">
            <a:off x="4714406" y="2284132"/>
            <a:ext cx="979487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" name="Line 20"/>
          <p:cNvSpPr>
            <a:spLocks noChangeShapeType="1"/>
          </p:cNvSpPr>
          <p:nvPr/>
        </p:nvSpPr>
        <p:spPr bwMode="auto">
          <a:xfrm flipV="1">
            <a:off x="3830168" y="4605057"/>
            <a:ext cx="1101725" cy="895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" name="Line 21"/>
          <p:cNvSpPr>
            <a:spLocks noChangeShapeType="1"/>
          </p:cNvSpPr>
          <p:nvPr/>
        </p:nvSpPr>
        <p:spPr bwMode="auto">
          <a:xfrm flipV="1">
            <a:off x="4736631" y="5028919"/>
            <a:ext cx="981075" cy="796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" name="Line 22"/>
          <p:cNvSpPr>
            <a:spLocks noChangeShapeType="1"/>
          </p:cNvSpPr>
          <p:nvPr/>
        </p:nvSpPr>
        <p:spPr bwMode="auto">
          <a:xfrm>
            <a:off x="3825406" y="2876269"/>
            <a:ext cx="0" cy="260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" name="Line 23"/>
          <p:cNvSpPr>
            <a:spLocks noChangeShapeType="1"/>
          </p:cNvSpPr>
          <p:nvPr/>
        </p:nvSpPr>
        <p:spPr bwMode="auto">
          <a:xfrm>
            <a:off x="4728693" y="3525557"/>
            <a:ext cx="0" cy="2262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" name="Line 24"/>
          <p:cNvSpPr>
            <a:spLocks noChangeShapeType="1"/>
          </p:cNvSpPr>
          <p:nvPr/>
        </p:nvSpPr>
        <p:spPr bwMode="auto">
          <a:xfrm>
            <a:off x="4906493" y="1547532"/>
            <a:ext cx="0" cy="305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9" name="Line 25"/>
          <p:cNvSpPr>
            <a:spLocks noChangeShapeType="1"/>
          </p:cNvSpPr>
          <p:nvPr/>
        </p:nvSpPr>
        <p:spPr bwMode="auto">
          <a:xfrm>
            <a:off x="5711356" y="2288894"/>
            <a:ext cx="0" cy="277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Line 26"/>
          <p:cNvSpPr>
            <a:spLocks noChangeShapeType="1"/>
          </p:cNvSpPr>
          <p:nvPr/>
        </p:nvSpPr>
        <p:spPr bwMode="auto">
          <a:xfrm>
            <a:off x="6239993" y="2774669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Line 27"/>
          <p:cNvSpPr>
            <a:spLocks noChangeShapeType="1"/>
          </p:cNvSpPr>
          <p:nvPr/>
        </p:nvSpPr>
        <p:spPr bwMode="auto">
          <a:xfrm>
            <a:off x="7044856" y="1817407"/>
            <a:ext cx="0" cy="2398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Line 28"/>
          <p:cNvSpPr>
            <a:spLocks noChangeShapeType="1"/>
          </p:cNvSpPr>
          <p:nvPr/>
        </p:nvSpPr>
        <p:spPr bwMode="auto">
          <a:xfrm>
            <a:off x="8040218" y="3525557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" name="Text Box 29"/>
          <p:cNvSpPr txBox="1">
            <a:spLocks noChangeArrowheads="1"/>
          </p:cNvSpPr>
          <p:nvPr/>
        </p:nvSpPr>
        <p:spPr bwMode="auto">
          <a:xfrm>
            <a:off x="5508156" y="1725332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144" name="Text Box 30"/>
          <p:cNvSpPr txBox="1">
            <a:spLocks noChangeArrowheads="1"/>
          </p:cNvSpPr>
          <p:nvPr/>
        </p:nvSpPr>
        <p:spPr bwMode="auto">
          <a:xfrm>
            <a:off x="5647856" y="4597119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</a:t>
            </a:r>
          </a:p>
        </p:txBody>
      </p:sp>
      <p:grpSp>
        <p:nvGrpSpPr>
          <p:cNvPr id="145" name="Group 31"/>
          <p:cNvGrpSpPr>
            <a:grpSpLocks/>
          </p:cNvGrpSpPr>
          <p:nvPr/>
        </p:nvGrpSpPr>
        <p:grpSpPr bwMode="auto">
          <a:xfrm>
            <a:off x="4139731" y="2012669"/>
            <a:ext cx="2590800" cy="71438"/>
            <a:chOff x="1837" y="1298"/>
            <a:chExt cx="1632" cy="45"/>
          </a:xfrm>
        </p:grpSpPr>
        <p:grpSp>
          <p:nvGrpSpPr>
            <p:cNvPr id="146" name="Group 32"/>
            <p:cNvGrpSpPr>
              <a:grpSpLocks/>
            </p:cNvGrpSpPr>
            <p:nvPr/>
          </p:nvGrpSpPr>
          <p:grpSpPr bwMode="auto">
            <a:xfrm rot="-2848586">
              <a:off x="1905" y="1230"/>
              <a:ext cx="45" cy="181"/>
              <a:chOff x="2336" y="3566"/>
              <a:chExt cx="45" cy="158"/>
            </a:xfrm>
          </p:grpSpPr>
          <p:sp>
            <p:nvSpPr>
              <p:cNvPr id="150" name="Line 33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Line 34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7" name="Group 35"/>
            <p:cNvGrpSpPr>
              <a:grpSpLocks/>
            </p:cNvGrpSpPr>
            <p:nvPr/>
          </p:nvGrpSpPr>
          <p:grpSpPr bwMode="auto">
            <a:xfrm rot="-2848586">
              <a:off x="3356" y="1230"/>
              <a:ext cx="45" cy="181"/>
              <a:chOff x="2336" y="3566"/>
              <a:chExt cx="45" cy="158"/>
            </a:xfrm>
          </p:grpSpPr>
          <p:sp>
            <p:nvSpPr>
              <p:cNvPr id="148" name="Line 36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Line 37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68" name="Group 54"/>
          <p:cNvGrpSpPr>
            <a:grpSpLocks/>
          </p:cNvGrpSpPr>
          <p:nvPr/>
        </p:nvGrpSpPr>
        <p:grpSpPr bwMode="auto">
          <a:xfrm>
            <a:off x="4139731" y="4389157"/>
            <a:ext cx="2590800" cy="576262"/>
            <a:chOff x="1837" y="2795"/>
            <a:chExt cx="1632" cy="363"/>
          </a:xfrm>
        </p:grpSpPr>
        <p:grpSp>
          <p:nvGrpSpPr>
            <p:cNvPr id="169" name="Group 55"/>
            <p:cNvGrpSpPr>
              <a:grpSpLocks/>
            </p:cNvGrpSpPr>
            <p:nvPr/>
          </p:nvGrpSpPr>
          <p:grpSpPr bwMode="auto">
            <a:xfrm rot="-2848586">
              <a:off x="1905" y="3045"/>
              <a:ext cx="45" cy="181"/>
              <a:chOff x="2336" y="3566"/>
              <a:chExt cx="45" cy="158"/>
            </a:xfrm>
          </p:grpSpPr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0" name="Group 58"/>
            <p:cNvGrpSpPr>
              <a:grpSpLocks/>
            </p:cNvGrpSpPr>
            <p:nvPr/>
          </p:nvGrpSpPr>
          <p:grpSpPr bwMode="auto">
            <a:xfrm rot="-2848586">
              <a:off x="3356" y="2727"/>
              <a:ext cx="45" cy="181"/>
              <a:chOff x="2336" y="3566"/>
              <a:chExt cx="45" cy="158"/>
            </a:xfrm>
          </p:grpSpPr>
          <p:sp>
            <p:nvSpPr>
              <p:cNvPr id="171" name="Line 59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Line 60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7" name="Text Box 63"/>
          <p:cNvSpPr txBox="1">
            <a:spLocks noChangeArrowheads="1"/>
          </p:cNvSpPr>
          <p:nvPr/>
        </p:nvSpPr>
        <p:spPr bwMode="auto">
          <a:xfrm>
            <a:off x="3779368" y="6117944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两平面</a:t>
            </a:r>
          </a:p>
        </p:txBody>
      </p:sp>
      <p:sp>
        <p:nvSpPr>
          <p:cNvPr id="178" name="Line 64"/>
          <p:cNvSpPr>
            <a:spLocks noChangeShapeType="1"/>
          </p:cNvSpPr>
          <p:nvPr/>
        </p:nvSpPr>
        <p:spPr bwMode="auto">
          <a:xfrm>
            <a:off x="5003331" y="6549744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412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17" name="矩形 39"/>
          <p:cNvSpPr>
            <a:spLocks noChangeArrowheads="1"/>
          </p:cNvSpPr>
          <p:nvPr/>
        </p:nvSpPr>
        <p:spPr bwMode="auto">
          <a:xfrm>
            <a:off x="941388" y="710489"/>
            <a:ext cx="8643939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Freeform 4"/>
          <p:cNvSpPr>
            <a:spLocks/>
          </p:cNvSpPr>
          <p:nvPr/>
        </p:nvSpPr>
        <p:spPr bwMode="auto">
          <a:xfrm>
            <a:off x="5041900" y="1816100"/>
            <a:ext cx="1790700" cy="1790700"/>
          </a:xfrm>
          <a:custGeom>
            <a:avLst/>
            <a:gdLst>
              <a:gd name="T0" fmla="*/ 787400 w 1128"/>
              <a:gd name="T1" fmla="*/ 0 h 1128"/>
              <a:gd name="T2" fmla="*/ 0 w 1128"/>
              <a:gd name="T3" fmla="*/ 977900 h 1128"/>
              <a:gd name="T4" fmla="*/ 1790700 w 1128"/>
              <a:gd name="T5" fmla="*/ 1790700 h 1128"/>
              <a:gd name="T6" fmla="*/ 787400 w 1128"/>
              <a:gd name="T7" fmla="*/ 0 h 1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8" h="1128">
                <a:moveTo>
                  <a:pt x="496" y="0"/>
                </a:moveTo>
                <a:lnTo>
                  <a:pt x="0" y="616"/>
                </a:lnTo>
                <a:lnTo>
                  <a:pt x="1128" y="1128"/>
                </a:lnTo>
                <a:lnTo>
                  <a:pt x="496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5003800" y="4267200"/>
            <a:ext cx="1828800" cy="1587500"/>
          </a:xfrm>
          <a:custGeom>
            <a:avLst/>
            <a:gdLst>
              <a:gd name="T0" fmla="*/ 812800 w 1152"/>
              <a:gd name="T1" fmla="*/ 0 h 1000"/>
              <a:gd name="T2" fmla="*/ 0 w 1152"/>
              <a:gd name="T3" fmla="*/ 647700 h 1000"/>
              <a:gd name="T4" fmla="*/ 1828800 w 1152"/>
              <a:gd name="T5" fmla="*/ 1587500 h 1000"/>
              <a:gd name="T6" fmla="*/ 812800 w 1152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1000">
                <a:moveTo>
                  <a:pt x="512" y="0"/>
                </a:moveTo>
                <a:lnTo>
                  <a:pt x="0" y="408"/>
                </a:lnTo>
                <a:lnTo>
                  <a:pt x="1152" y="1000"/>
                </a:lnTo>
                <a:lnTo>
                  <a:pt x="512" y="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2124075" y="25654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132138" y="11969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2124075" y="52292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2987675" y="3213100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059113" y="5589588"/>
            <a:ext cx="576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3660775" y="42799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6877050" y="55895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6804025" y="32131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3′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5580063" y="126841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2′</a:t>
            </a: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643438" y="22764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1′</a:t>
            </a: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4787900" y="48609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795963" y="378936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 flipV="1">
            <a:off x="2593975" y="1589088"/>
            <a:ext cx="1089025" cy="1360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Line 19"/>
          <p:cNvSpPr>
            <a:spLocks noChangeShapeType="1"/>
          </p:cNvSpPr>
          <p:nvPr/>
        </p:nvSpPr>
        <p:spPr bwMode="auto">
          <a:xfrm flipV="1">
            <a:off x="3490913" y="2332038"/>
            <a:ext cx="979487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 flipV="1">
            <a:off x="2606675" y="4652963"/>
            <a:ext cx="1101725" cy="895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 flipV="1">
            <a:off x="3513138" y="5076825"/>
            <a:ext cx="981075" cy="796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22"/>
          <p:cNvSpPr>
            <a:spLocks noChangeShapeType="1"/>
          </p:cNvSpPr>
          <p:nvPr/>
        </p:nvSpPr>
        <p:spPr bwMode="auto">
          <a:xfrm>
            <a:off x="2601913" y="2924175"/>
            <a:ext cx="0" cy="260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3505200" y="3573463"/>
            <a:ext cx="0" cy="2262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>
            <a:off x="3683000" y="1595438"/>
            <a:ext cx="0" cy="305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>
            <a:off x="4487863" y="2336800"/>
            <a:ext cx="0" cy="277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>
            <a:off x="5016500" y="2822575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>
            <a:off x="5821363" y="1865313"/>
            <a:ext cx="0" cy="2398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Line 28"/>
          <p:cNvSpPr>
            <a:spLocks noChangeShapeType="1"/>
          </p:cNvSpPr>
          <p:nvPr/>
        </p:nvSpPr>
        <p:spPr bwMode="auto">
          <a:xfrm>
            <a:off x="6816725" y="35734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4284663" y="17732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4424363" y="46450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>
            <a:off x="2916238" y="2060575"/>
            <a:ext cx="2590800" cy="71438"/>
            <a:chOff x="1837" y="1298"/>
            <a:chExt cx="1632" cy="45"/>
          </a:xfrm>
        </p:grpSpPr>
        <p:grpSp>
          <p:nvGrpSpPr>
            <p:cNvPr id="75" name="Group 32"/>
            <p:cNvGrpSpPr>
              <a:grpSpLocks/>
            </p:cNvGrpSpPr>
            <p:nvPr/>
          </p:nvGrpSpPr>
          <p:grpSpPr bwMode="auto">
            <a:xfrm rot="-2848586">
              <a:off x="1905" y="1230"/>
              <a:ext cx="45" cy="181"/>
              <a:chOff x="2336" y="3566"/>
              <a:chExt cx="45" cy="158"/>
            </a:xfrm>
          </p:grpSpPr>
          <p:sp>
            <p:nvSpPr>
              <p:cNvPr id="79" name="Line 33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Line 34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6" name="Group 35"/>
            <p:cNvGrpSpPr>
              <a:grpSpLocks/>
            </p:cNvGrpSpPr>
            <p:nvPr/>
          </p:nvGrpSpPr>
          <p:grpSpPr bwMode="auto">
            <a:xfrm rot="-2848586">
              <a:off x="3356" y="1230"/>
              <a:ext cx="45" cy="181"/>
              <a:chOff x="2336" y="3566"/>
              <a:chExt cx="45" cy="158"/>
            </a:xfrm>
          </p:grpSpPr>
          <p:sp>
            <p:nvSpPr>
              <p:cNvPr id="77" name="Line 36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Line 37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670300" y="1603375"/>
            <a:ext cx="1008063" cy="18002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" name="Group 39"/>
          <p:cNvGrpSpPr>
            <a:grpSpLocks/>
          </p:cNvGrpSpPr>
          <p:nvPr/>
        </p:nvGrpSpPr>
        <p:grpSpPr bwMode="auto">
          <a:xfrm>
            <a:off x="4057650" y="1922463"/>
            <a:ext cx="2386013" cy="777875"/>
            <a:chOff x="2556" y="1211"/>
            <a:chExt cx="1503" cy="490"/>
          </a:xfrm>
        </p:grpSpPr>
        <p:grpSp>
          <p:nvGrpSpPr>
            <p:cNvPr id="83" name="Group 40"/>
            <p:cNvGrpSpPr>
              <a:grpSpLocks/>
            </p:cNvGrpSpPr>
            <p:nvPr/>
          </p:nvGrpSpPr>
          <p:grpSpPr bwMode="auto">
            <a:xfrm rot="-2112700">
              <a:off x="2556" y="1211"/>
              <a:ext cx="45" cy="181"/>
              <a:chOff x="2336" y="3566"/>
              <a:chExt cx="45" cy="158"/>
            </a:xfrm>
          </p:grpSpPr>
          <p:sp>
            <p:nvSpPr>
              <p:cNvPr id="87" name="Line 41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42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4" name="Group 43"/>
            <p:cNvGrpSpPr>
              <a:grpSpLocks/>
            </p:cNvGrpSpPr>
            <p:nvPr/>
          </p:nvGrpSpPr>
          <p:grpSpPr bwMode="auto">
            <a:xfrm rot="-2112700">
              <a:off x="4014" y="1520"/>
              <a:ext cx="45" cy="181"/>
              <a:chOff x="2336" y="3566"/>
              <a:chExt cx="45" cy="158"/>
            </a:xfrm>
          </p:grpSpPr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89" name="Line 46"/>
          <p:cNvSpPr>
            <a:spLocks noChangeShapeType="1"/>
          </p:cNvSpPr>
          <p:nvPr/>
        </p:nvSpPr>
        <p:spPr bwMode="auto">
          <a:xfrm>
            <a:off x="3708400" y="4652963"/>
            <a:ext cx="944563" cy="14747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0" name="Group 47"/>
          <p:cNvGrpSpPr>
            <a:grpSpLocks/>
          </p:cNvGrpSpPr>
          <p:nvPr/>
        </p:nvGrpSpPr>
        <p:grpSpPr bwMode="auto">
          <a:xfrm>
            <a:off x="3995738" y="4724400"/>
            <a:ext cx="2376487" cy="360363"/>
            <a:chOff x="2517" y="2976"/>
            <a:chExt cx="1497" cy="227"/>
          </a:xfrm>
        </p:grpSpPr>
        <p:grpSp>
          <p:nvGrpSpPr>
            <p:cNvPr id="91" name="Group 48"/>
            <p:cNvGrpSpPr>
              <a:grpSpLocks/>
            </p:cNvGrpSpPr>
            <p:nvPr/>
          </p:nvGrpSpPr>
          <p:grpSpPr bwMode="auto">
            <a:xfrm rot="-2112700">
              <a:off x="2517" y="3022"/>
              <a:ext cx="45" cy="181"/>
              <a:chOff x="2336" y="3566"/>
              <a:chExt cx="45" cy="158"/>
            </a:xfrm>
          </p:grpSpPr>
          <p:sp>
            <p:nvSpPr>
              <p:cNvPr id="95" name="Line 49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Line 50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2" name="Group 51"/>
            <p:cNvGrpSpPr>
              <a:grpSpLocks/>
            </p:cNvGrpSpPr>
            <p:nvPr/>
          </p:nvGrpSpPr>
          <p:grpSpPr bwMode="auto">
            <a:xfrm rot="-2112700">
              <a:off x="3969" y="2976"/>
              <a:ext cx="45" cy="181"/>
              <a:chOff x="2336" y="3566"/>
              <a:chExt cx="45" cy="158"/>
            </a:xfrm>
          </p:grpSpPr>
          <p:sp>
            <p:nvSpPr>
              <p:cNvPr id="93" name="Line 52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Line 53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97" name="Group 54"/>
          <p:cNvGrpSpPr>
            <a:grpSpLocks/>
          </p:cNvGrpSpPr>
          <p:nvPr/>
        </p:nvGrpSpPr>
        <p:grpSpPr bwMode="auto">
          <a:xfrm>
            <a:off x="2916238" y="4437063"/>
            <a:ext cx="2590800" cy="576262"/>
            <a:chOff x="1837" y="2795"/>
            <a:chExt cx="1632" cy="363"/>
          </a:xfrm>
        </p:grpSpPr>
        <p:grpSp>
          <p:nvGrpSpPr>
            <p:cNvPr id="98" name="Group 55"/>
            <p:cNvGrpSpPr>
              <a:grpSpLocks/>
            </p:cNvGrpSpPr>
            <p:nvPr/>
          </p:nvGrpSpPr>
          <p:grpSpPr bwMode="auto">
            <a:xfrm rot="-2848586">
              <a:off x="1905" y="3045"/>
              <a:ext cx="45" cy="181"/>
              <a:chOff x="2336" y="3566"/>
              <a:chExt cx="45" cy="158"/>
            </a:xfrm>
          </p:grpSpPr>
          <p:sp>
            <p:nvSpPr>
              <p:cNvPr id="102" name="Line 56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Line 57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9" name="Group 58"/>
            <p:cNvGrpSpPr>
              <a:grpSpLocks/>
            </p:cNvGrpSpPr>
            <p:nvPr/>
          </p:nvGrpSpPr>
          <p:grpSpPr bwMode="auto">
            <a:xfrm rot="-2848586">
              <a:off x="3356" y="2727"/>
              <a:ext cx="45" cy="181"/>
              <a:chOff x="2336" y="3566"/>
              <a:chExt cx="45" cy="158"/>
            </a:xfrm>
          </p:grpSpPr>
          <p:sp>
            <p:nvSpPr>
              <p:cNvPr id="100" name="Line 59"/>
              <p:cNvSpPr>
                <a:spLocks noChangeShapeType="1"/>
              </p:cNvSpPr>
              <p:nvPr/>
            </p:nvSpPr>
            <p:spPr bwMode="auto">
              <a:xfrm>
                <a:off x="2336" y="3588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Line 60"/>
              <p:cNvSpPr>
                <a:spLocks noChangeShapeType="1"/>
              </p:cNvSpPr>
              <p:nvPr/>
            </p:nvSpPr>
            <p:spPr bwMode="auto">
              <a:xfrm>
                <a:off x="2381" y="3566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4" name="Line 61"/>
          <p:cNvSpPr>
            <a:spLocks noChangeShapeType="1"/>
          </p:cNvSpPr>
          <p:nvPr/>
        </p:nvSpPr>
        <p:spPr bwMode="auto">
          <a:xfrm>
            <a:off x="4237038" y="2624138"/>
            <a:ext cx="0" cy="257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62"/>
          <p:cNvSpPr>
            <a:spLocks noChangeShapeType="1"/>
          </p:cNvSpPr>
          <p:nvPr/>
        </p:nvSpPr>
        <p:spPr bwMode="auto">
          <a:xfrm flipV="1">
            <a:off x="4140200" y="2759075"/>
            <a:ext cx="0" cy="25923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Text Box 63"/>
          <p:cNvSpPr txBox="1">
            <a:spLocks noChangeArrowheads="1"/>
          </p:cNvSpPr>
          <p:nvPr/>
        </p:nvSpPr>
        <p:spPr bwMode="auto">
          <a:xfrm>
            <a:off x="2555875" y="6165850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/>
              <a:t>两平面</a:t>
            </a:r>
          </a:p>
        </p:txBody>
      </p:sp>
      <p:sp>
        <p:nvSpPr>
          <p:cNvPr id="107" name="Line 64"/>
          <p:cNvSpPr>
            <a:spLocks noChangeShapeType="1"/>
          </p:cNvSpPr>
          <p:nvPr/>
        </p:nvSpPr>
        <p:spPr bwMode="auto">
          <a:xfrm>
            <a:off x="3779838" y="6597650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Text Box 65"/>
          <p:cNvSpPr txBox="1">
            <a:spLocks noChangeArrowheads="1"/>
          </p:cNvSpPr>
          <p:nvPr/>
        </p:nvSpPr>
        <p:spPr bwMode="auto">
          <a:xfrm>
            <a:off x="3924300" y="6156325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</a:rPr>
              <a:t>不平行</a:t>
            </a:r>
          </a:p>
        </p:txBody>
      </p:sp>
    </p:spTree>
    <p:extLst>
      <p:ext uri="{BB962C8B-B14F-4D97-AF65-F5344CB8AC3E}">
        <p14:creationId xmlns:p14="http://schemas.microsoft.com/office/powerpoint/2010/main" val="3731183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  <p:bldP spid="104" grpId="0" animBg="1"/>
      <p:bldP spid="105" grpId="0" animBg="1"/>
      <p:bldP spid="108" grpId="0"/>
    </p:bld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104</TotalTime>
  <Words>123</Words>
  <Application>Microsoft Office PowerPoint</Application>
  <PresentationFormat>宽屏</PresentationFormat>
  <Paragraphs>62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HY헤드라인M</vt:lpstr>
      <vt:lpstr>黑体</vt:lpstr>
      <vt:lpstr>等线 Light</vt:lpstr>
      <vt:lpstr>Arial</vt:lpstr>
      <vt:lpstr>굴림</vt:lpstr>
      <vt:lpstr>等线</vt:lpstr>
      <vt:lpstr>微软雅黑</vt:lpstr>
      <vt:lpstr>Calibri</vt:lpstr>
      <vt:lpstr>Impact</vt:lpstr>
      <vt:lpstr>Times New Roman</vt:lpstr>
      <vt:lpstr>宋体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40</cp:revision>
  <dcterms:created xsi:type="dcterms:W3CDTF">2018-06-13T11:01:31Z</dcterms:created>
  <dcterms:modified xsi:type="dcterms:W3CDTF">2018-08-15T02:44:07Z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