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굴림" panose="020B0604020202020204" charset="-127"/>
      <p:regular r:id="rId14"/>
    </p:embeddedFont>
    <p:embeddedFont>
      <p:font typeface="华文行楷" panose="02010800040101010101" pitchFamily="2" charset="-122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等线 Light" panose="0201060003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平面的投影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</a:t>
            </a:r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上的直线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567339" y="758219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二、平面上的直线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85"/>
          <p:cNvSpPr>
            <a:spLocks noGrp="1" noChangeArrowheads="1"/>
          </p:cNvSpPr>
          <p:nvPr>
            <p:ph type="title"/>
          </p:nvPr>
        </p:nvSpPr>
        <p:spPr>
          <a:xfrm>
            <a:off x="609360" y="1602909"/>
            <a:ext cx="8671406" cy="636588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直线在平面上的条件：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直线通过平面上两个点；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直线通过平面内一个点，且平行于平面内任一直线；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10351" y="3402014"/>
            <a:ext cx="1165225" cy="1931987"/>
            <a:chOff x="2736" y="1578"/>
            <a:chExt cx="734" cy="1217"/>
          </a:xfrm>
        </p:grpSpPr>
        <p:sp>
          <p:nvSpPr>
            <p:cNvPr id="59" name="Line 3"/>
            <p:cNvSpPr>
              <a:spLocks noChangeShapeType="1"/>
            </p:cNvSpPr>
            <p:nvPr/>
          </p:nvSpPr>
          <p:spPr bwMode="auto">
            <a:xfrm flipV="1">
              <a:off x="2736" y="1578"/>
              <a:ext cx="726" cy="18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2744" y="2614"/>
              <a:ext cx="726" cy="181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265989" y="3389314"/>
            <a:ext cx="509587" cy="1944687"/>
            <a:chOff x="3149" y="1570"/>
            <a:chExt cx="321" cy="122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149" y="1570"/>
              <a:ext cx="321" cy="1225"/>
              <a:chOff x="3149" y="1570"/>
              <a:chExt cx="321" cy="1225"/>
            </a:xfrm>
          </p:grpSpPr>
          <p:sp>
            <p:nvSpPr>
              <p:cNvPr id="64" name="Line 7"/>
              <p:cNvSpPr>
                <a:spLocks noChangeShapeType="1"/>
              </p:cNvSpPr>
              <p:nvPr/>
            </p:nvSpPr>
            <p:spPr bwMode="auto">
              <a:xfrm flipH="1">
                <a:off x="3152" y="1570"/>
                <a:ext cx="318" cy="499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 flipH="1" flipV="1">
                <a:off x="3152" y="2387"/>
                <a:ext cx="318" cy="40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Text Box 9"/>
              <p:cNvSpPr txBox="1">
                <a:spLocks noChangeArrowheads="1"/>
              </p:cNvSpPr>
              <p:nvPr/>
            </p:nvSpPr>
            <p:spPr bwMode="auto">
              <a:xfrm>
                <a:off x="3152" y="1979"/>
                <a:ext cx="317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FFFF00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>
                    <a:solidFill>
                      <a:srgbClr val="FF0000"/>
                    </a:solidFill>
                  </a:rPr>
                  <a:t>f</a:t>
                </a:r>
                <a:r>
                  <a:rPr lang="en-US" altLang="zh-CN">
                    <a:solidFill>
                      <a:srgbClr val="FF0000"/>
                    </a:solidFill>
                    <a:sym typeface="Symbol" pitchFamily="18" charset="2"/>
                  </a:rPr>
                  <a:t></a:t>
                </a:r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3149" y="2203"/>
                <a:ext cx="22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3152" y="2069"/>
              <a:ext cx="0" cy="318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694613" y="3030539"/>
            <a:ext cx="584200" cy="2822575"/>
            <a:chOff x="3419" y="1344"/>
            <a:chExt cx="368" cy="1778"/>
          </a:xfrm>
        </p:grpSpPr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3424" y="2795"/>
              <a:ext cx="22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3470" y="1344"/>
              <a:ext cx="31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FF0000"/>
                  </a:solidFill>
                </a:rPr>
                <a:t>e</a:t>
              </a:r>
              <a:r>
                <a:rPr lang="en-US" altLang="zh-CN">
                  <a:solidFill>
                    <a:srgbClr val="FF0000"/>
                  </a:solidFill>
                  <a:sym typeface="Symbol" pitchFamily="18" charset="2"/>
                </a:rPr>
                <a:t></a:t>
              </a:r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3470" y="1570"/>
              <a:ext cx="0" cy="1225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Oval 16"/>
            <p:cNvSpPr>
              <a:spLocks noChangeArrowheads="1"/>
            </p:cNvSpPr>
            <p:nvPr/>
          </p:nvSpPr>
          <p:spPr bwMode="auto">
            <a:xfrm>
              <a:off x="3419" y="1541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3333FF"/>
                </a:solidFill>
              </a:endParaRPr>
            </a:p>
          </p:txBody>
        </p: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3424" y="2750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3333FF"/>
                </a:solidFill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759451" y="2525714"/>
            <a:ext cx="3113088" cy="3394075"/>
            <a:chOff x="2199" y="1026"/>
            <a:chExt cx="1961" cy="213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199" y="1979"/>
              <a:ext cx="1961" cy="273"/>
              <a:chOff x="566" y="2023"/>
              <a:chExt cx="1954" cy="273"/>
            </a:xfrm>
          </p:grpSpPr>
          <p:sp>
            <p:nvSpPr>
              <p:cNvPr id="89" name="Line 20"/>
              <p:cNvSpPr>
                <a:spLocks noChangeShapeType="1"/>
              </p:cNvSpPr>
              <p:nvPr/>
            </p:nvSpPr>
            <p:spPr bwMode="auto">
              <a:xfrm>
                <a:off x="657" y="2295"/>
                <a:ext cx="181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566" y="2023"/>
                <a:ext cx="2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X</a:t>
                </a:r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2290" y="2024"/>
                <a:ext cx="2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/>
                  <a:t>O</a:t>
                </a:r>
              </a:p>
            </p:txBody>
          </p:sp>
        </p:grpSp>
        <p:sp>
          <p:nvSpPr>
            <p:cNvPr id="76" name="Rectangle 23"/>
            <p:cNvSpPr>
              <a:spLocks noChangeArrowheads="1"/>
            </p:cNvSpPr>
            <p:nvPr/>
          </p:nvSpPr>
          <p:spPr bwMode="auto">
            <a:xfrm>
              <a:off x="2336" y="1752"/>
              <a:ext cx="36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3333FF"/>
                  </a:solidFill>
                </a:rPr>
                <a:t>a</a:t>
              </a:r>
              <a:r>
                <a:rPr lang="en-US" altLang="zh-CN">
                  <a:solidFill>
                    <a:srgbClr val="3333FF"/>
                  </a:solidFill>
                  <a:sym typeface="Symbol" pitchFamily="18" charset="2"/>
                </a:rPr>
                <a:t>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880" y="1026"/>
              <a:ext cx="36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3333FF"/>
                  </a:solidFill>
                </a:rPr>
                <a:t>b</a:t>
              </a:r>
              <a:r>
                <a:rPr lang="en-US" altLang="zh-CN">
                  <a:solidFill>
                    <a:srgbClr val="3333FF"/>
                  </a:solidFill>
                  <a:sym typeface="Symbol" pitchFamily="18" charset="2"/>
                </a:rPr>
                <a:t></a:t>
              </a:r>
            </a:p>
          </p:txBody>
        </p: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>
              <a:off x="2608" y="1933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>
              <a:off x="3107" y="1253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auto">
            <a:xfrm>
              <a:off x="2381" y="2296"/>
              <a:ext cx="2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3333FF"/>
                  </a:solidFill>
                </a:rPr>
                <a:t>a</a:t>
              </a:r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2834" y="2931"/>
              <a:ext cx="2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3333FF"/>
                  </a:solidFill>
                </a:rPr>
                <a:t>b</a:t>
              </a:r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V="1">
              <a:off x="3696" y="1797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3696" y="1616"/>
              <a:ext cx="31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3333FF"/>
                  </a:solidFill>
                </a:rPr>
                <a:t>c</a:t>
              </a:r>
              <a:r>
                <a:rPr lang="en-US" altLang="zh-CN">
                  <a:solidFill>
                    <a:srgbClr val="3333FF"/>
                  </a:solidFill>
                  <a:sym typeface="Symbol" pitchFamily="18" charset="2"/>
                </a:rPr>
                <a:t></a:t>
              </a:r>
            </a:p>
          </p:txBody>
        </p:sp>
        <p:sp>
          <p:nvSpPr>
            <p:cNvPr id="84" name="Line 31"/>
            <p:cNvSpPr>
              <a:spLocks noChangeShapeType="1"/>
            </p:cNvSpPr>
            <p:nvPr/>
          </p:nvSpPr>
          <p:spPr bwMode="auto">
            <a:xfrm flipV="1">
              <a:off x="2608" y="1253"/>
              <a:ext cx="499" cy="68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3107" y="1253"/>
              <a:ext cx="589" cy="54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33"/>
            <p:cNvSpPr>
              <a:spLocks noChangeShapeType="1"/>
            </p:cNvSpPr>
            <p:nvPr/>
          </p:nvSpPr>
          <p:spPr bwMode="auto">
            <a:xfrm>
              <a:off x="2608" y="2480"/>
              <a:ext cx="499" cy="59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3107" y="2614"/>
              <a:ext cx="589" cy="453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3696" y="2478"/>
              <a:ext cx="2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3333FF"/>
                  </a:solidFill>
                </a:rPr>
                <a:t>c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894013" y="2640013"/>
            <a:ext cx="2374900" cy="3384550"/>
            <a:chOff x="430" y="1071"/>
            <a:chExt cx="1496" cy="2132"/>
          </a:xfrm>
        </p:grpSpPr>
        <p:sp>
          <p:nvSpPr>
            <p:cNvPr id="93" name="AutoShape 37"/>
            <p:cNvSpPr>
              <a:spLocks noChangeArrowheads="1"/>
            </p:cNvSpPr>
            <p:nvPr/>
          </p:nvSpPr>
          <p:spPr bwMode="auto">
            <a:xfrm rot="16200000" flipV="1">
              <a:off x="112" y="1389"/>
              <a:ext cx="2132" cy="1496"/>
            </a:xfrm>
            <a:prstGeom prst="parallelogram">
              <a:avLst>
                <a:gd name="adj" fmla="val 35628"/>
              </a:avLst>
            </a:prstGeom>
            <a:solidFill>
              <a:schemeClr val="accent1">
                <a:alpha val="81960"/>
              </a:schemeClr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654" y="1298"/>
              <a:ext cx="136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P</a:t>
              </a:r>
              <a:endParaRPr lang="zh-CN" altLang="en-US" sz="40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3092450" y="3389314"/>
            <a:ext cx="2058988" cy="2028825"/>
            <a:chOff x="520" y="1570"/>
            <a:chExt cx="1297" cy="1278"/>
          </a:xfrm>
        </p:grpSpPr>
        <p:sp>
          <p:nvSpPr>
            <p:cNvPr id="96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745" y="2341"/>
              <a:ext cx="7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C</a:t>
              </a:r>
              <a:endParaRPr lang="zh-CN" alt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 flipH="1">
              <a:off x="657" y="1706"/>
              <a:ext cx="544" cy="998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45"/>
            <p:cNvSpPr>
              <a:spLocks noChangeShapeType="1"/>
            </p:cNvSpPr>
            <p:nvPr/>
          </p:nvSpPr>
          <p:spPr bwMode="auto">
            <a:xfrm>
              <a:off x="1201" y="1706"/>
              <a:ext cx="590" cy="59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520" y="2704"/>
              <a:ext cx="7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A</a:t>
              </a:r>
              <a:endParaRPr lang="zh-CN" alt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100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019" y="1570"/>
              <a:ext cx="7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B</a:t>
              </a:r>
              <a:endParaRPr lang="zh-CN" alt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4173538" y="4181476"/>
            <a:ext cx="576262" cy="1165225"/>
            <a:chOff x="1201" y="2069"/>
            <a:chExt cx="363" cy="734"/>
          </a:xfrm>
        </p:grpSpPr>
        <p:sp>
          <p:nvSpPr>
            <p:cNvPr id="102" name="Line 49"/>
            <p:cNvSpPr>
              <a:spLocks noChangeShapeType="1"/>
            </p:cNvSpPr>
            <p:nvPr/>
          </p:nvSpPr>
          <p:spPr bwMode="auto">
            <a:xfrm flipH="1">
              <a:off x="1292" y="2069"/>
              <a:ext cx="272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1201" y="2659"/>
              <a:ext cx="7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rPr>
                <a:t>F</a:t>
              </a:r>
              <a:endParaRPr lang="zh-CN" alt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309938" y="3821114"/>
            <a:ext cx="1625600" cy="936625"/>
            <a:chOff x="657" y="1842"/>
            <a:chExt cx="1024" cy="590"/>
          </a:xfrm>
        </p:grpSpPr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flipV="1">
              <a:off x="830" y="2069"/>
              <a:ext cx="726" cy="31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657" y="1842"/>
              <a:ext cx="1024" cy="590"/>
              <a:chOff x="657" y="1842"/>
              <a:chExt cx="1024" cy="590"/>
            </a:xfrm>
          </p:grpSpPr>
          <p:sp>
            <p:nvSpPr>
              <p:cNvPr id="107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7" y="2205"/>
                <a:ext cx="7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rPr>
                  <a:t>D</a:t>
                </a:r>
                <a:endParaRPr lang="zh-CN" altLang="en-US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sp>
            <p:nvSpPr>
              <p:cNvPr id="108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09" y="1842"/>
                <a:ext cx="7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宋体" panose="02010600030101010101" pitchFamily="2" charset="-122"/>
                  </a:rPr>
                  <a:t>E</a:t>
                </a:r>
                <a:endParaRPr lang="zh-CN" altLang="en-US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sp>
            <p:nvSpPr>
              <p:cNvPr id="109" name="Oval 56"/>
              <p:cNvSpPr>
                <a:spLocks noChangeArrowheads="1"/>
              </p:cNvSpPr>
              <p:nvPr/>
            </p:nvSpPr>
            <p:spPr bwMode="auto">
              <a:xfrm>
                <a:off x="785" y="234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3333FF"/>
                  </a:solidFill>
                </a:endParaRPr>
              </a:p>
            </p:txBody>
          </p:sp>
          <p:sp>
            <p:nvSpPr>
              <p:cNvPr id="110" name="Oval 57"/>
              <p:cNvSpPr>
                <a:spLocks noChangeArrowheads="1"/>
              </p:cNvSpPr>
              <p:nvPr/>
            </p:nvSpPr>
            <p:spPr bwMode="auto">
              <a:xfrm>
                <a:off x="1510" y="201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3333FF"/>
                  </a:solidFill>
                </a:endParaRPr>
              </a:p>
            </p:txBody>
          </p: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6191251" y="3246439"/>
            <a:ext cx="574675" cy="2097088"/>
            <a:chOff x="2472" y="1480"/>
            <a:chExt cx="362" cy="1321"/>
          </a:xfrm>
        </p:grpSpPr>
        <p:sp>
          <p:nvSpPr>
            <p:cNvPr id="112" name="Rectangle 59"/>
            <p:cNvSpPr>
              <a:spLocks noChangeArrowheads="1"/>
            </p:cNvSpPr>
            <p:nvPr/>
          </p:nvSpPr>
          <p:spPr bwMode="auto">
            <a:xfrm>
              <a:off x="2472" y="2568"/>
              <a:ext cx="2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13" name="Text Box 60"/>
            <p:cNvSpPr txBox="1">
              <a:spLocks noChangeArrowheads="1"/>
            </p:cNvSpPr>
            <p:nvPr/>
          </p:nvSpPr>
          <p:spPr bwMode="auto">
            <a:xfrm>
              <a:off x="2517" y="1480"/>
              <a:ext cx="31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FF0000"/>
                  </a:solidFill>
                </a:rPr>
                <a:t>d</a:t>
              </a:r>
              <a:r>
                <a:rPr lang="en-US" altLang="zh-CN">
                  <a:solidFill>
                    <a:srgbClr val="FF0000"/>
                  </a:solidFill>
                  <a:sym typeface="Symbol" pitchFamily="18" charset="2"/>
                </a:rPr>
                <a:t></a:t>
              </a:r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>
              <a:off x="2744" y="1736"/>
              <a:ext cx="0" cy="907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Oval 62"/>
            <p:cNvSpPr>
              <a:spLocks noChangeArrowheads="1"/>
            </p:cNvSpPr>
            <p:nvPr/>
          </p:nvSpPr>
          <p:spPr bwMode="auto">
            <a:xfrm>
              <a:off x="2698" y="1706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3333FF"/>
                </a:solidFill>
              </a:endParaRPr>
            </a:p>
          </p:txBody>
        </p:sp>
        <p:sp>
          <p:nvSpPr>
            <p:cNvPr id="116" name="Oval 63"/>
            <p:cNvSpPr>
              <a:spLocks noChangeArrowheads="1"/>
            </p:cNvSpPr>
            <p:nvPr/>
          </p:nvSpPr>
          <p:spPr bwMode="auto">
            <a:xfrm>
              <a:off x="2690" y="2576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3333FF"/>
                </a:solidFill>
              </a:endParaRPr>
            </a:p>
          </p:txBody>
        </p:sp>
      </p:grpSp>
      <p:sp>
        <p:nvSpPr>
          <p:cNvPr id="7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平面上的点和直线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8241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89</TotalTime>
  <Words>64</Words>
  <Application>Microsoft Office PowerPoint</Application>
  <PresentationFormat>宽屏</PresentationFormat>
  <Paragraphs>32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Symbol</vt:lpstr>
      <vt:lpstr>Arial</vt:lpstr>
      <vt:lpstr>굴림</vt:lpstr>
      <vt:lpstr>华文行楷</vt:lpstr>
      <vt:lpstr>Verdana</vt:lpstr>
      <vt:lpstr>等线 Light</vt:lpstr>
      <vt:lpstr>等线</vt:lpstr>
      <vt:lpstr>微软雅黑</vt:lpstr>
      <vt:lpstr>Calibri</vt:lpstr>
      <vt:lpstr>Impact</vt:lpstr>
      <vt:lpstr>宋体</vt:lpstr>
      <vt:lpstr>HY헤드라인M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直线在平面上的条件： 1)直线通过平面上两个点； 2)直线通过平面内一个点，且平行于平面内任一直线； 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37</cp:revision>
  <dcterms:created xsi:type="dcterms:W3CDTF">2018-06-13T11:01:31Z</dcterms:created>
  <dcterms:modified xsi:type="dcterms:W3CDTF">2018-06-29T02:38:26Z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