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391" r:id="rId10"/>
    <p:sldId id="307" r:id="rId11"/>
  </p:sldIdLst>
  <p:sldSz cx="12192000" cy="6858000"/>
  <p:notesSz cx="6858000" cy="9144000"/>
  <p:embeddedFontLst>
    <p:embeddedFont>
      <p:font typeface="굴림" panose="020B0604020202020204" charset="-127"/>
      <p:regular r:id="rId14"/>
    </p:embeddedFont>
    <p:embeddedFont>
      <p:font typeface="华文行楷" panose="02010800040101010101" pitchFamily="2" charset="-122"/>
      <p:regular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等线 Light" panose="02010600030101010101" pitchFamily="2" charset="-122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黑体" panose="02010609060101010101" pitchFamily="49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第六章 平面的投影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675" y="2940715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平面上的点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525858" y="758477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708708" y="746963"/>
            <a:ext cx="8939597" cy="3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4" eaLnBrk="1" hangingPunct="1">
              <a:buNone/>
              <a:defRPr/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一、平面上的点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85"/>
          <p:cNvSpPr>
            <a:spLocks noGrp="1" noChangeArrowheads="1"/>
          </p:cNvSpPr>
          <p:nvPr>
            <p:ph type="title"/>
          </p:nvPr>
        </p:nvSpPr>
        <p:spPr>
          <a:xfrm>
            <a:off x="1803411" y="1292946"/>
            <a:ext cx="8671406" cy="636588"/>
          </a:xfrm>
        </p:spPr>
        <p:txBody>
          <a:bodyPr>
            <a:normAutofit fontScale="90000"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点在平面上的条件：点在平面内的一直线上。所以在平面上取点，必须现在平面上取一直线，然后再在该直线上取点。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657475" y="2600325"/>
            <a:ext cx="2374900" cy="3524250"/>
            <a:chOff x="431" y="1071"/>
            <a:chExt cx="1496" cy="2220"/>
          </a:xfrm>
        </p:grpSpPr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431" y="1071"/>
              <a:ext cx="1496" cy="2220"/>
              <a:chOff x="431" y="1071"/>
              <a:chExt cx="1496" cy="2220"/>
            </a:xfrm>
          </p:grpSpPr>
          <p:sp>
            <p:nvSpPr>
              <p:cNvPr id="214" name="AutoShape 37"/>
              <p:cNvSpPr>
                <a:spLocks noChangeArrowheads="1"/>
              </p:cNvSpPr>
              <p:nvPr/>
            </p:nvSpPr>
            <p:spPr bwMode="auto">
              <a:xfrm rot="16200000" flipV="1">
                <a:off x="113" y="1389"/>
                <a:ext cx="2132" cy="1496"/>
              </a:xfrm>
              <a:prstGeom prst="parallelogram">
                <a:avLst>
                  <a:gd name="adj" fmla="val 35628"/>
                </a:avLst>
              </a:prstGeom>
              <a:solidFill>
                <a:schemeClr val="accent1">
                  <a:alpha val="81960"/>
                </a:schemeClr>
              </a:solidFill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5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1298"/>
                <a:ext cx="136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40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宋体" panose="02010600030101010101" pitchFamily="2" charset="-122"/>
                  </a:rPr>
                  <a:t>P</a:t>
                </a:r>
                <a:endParaRPr lang="zh-CN" altLang="en-US" sz="40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</a:endParaRPr>
              </a:p>
            </p:txBody>
          </p:sp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>
                <a:off x="520" y="1570"/>
                <a:ext cx="1297" cy="1278"/>
                <a:chOff x="520" y="1570"/>
                <a:chExt cx="1297" cy="1278"/>
              </a:xfrm>
            </p:grpSpPr>
            <p:sp>
              <p:nvSpPr>
                <p:cNvPr id="223" name="WordArt 4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745" y="2341"/>
                  <a:ext cx="72" cy="14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CN" kern="10">
                      <a:ln w="1905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990000"/>
                        </a:outerShdw>
                      </a:effectLst>
                      <a:latin typeface="宋体" panose="02010600030101010101" pitchFamily="2" charset="-122"/>
                    </a:rPr>
                    <a:t>C</a:t>
                  </a:r>
                  <a:endParaRPr lang="zh-CN" altLang="en-US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24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657" y="1706"/>
                  <a:ext cx="544" cy="998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5" name="Line 42"/>
                <p:cNvSpPr>
                  <a:spLocks noChangeShapeType="1"/>
                </p:cNvSpPr>
                <p:nvPr/>
              </p:nvSpPr>
              <p:spPr bwMode="auto">
                <a:xfrm>
                  <a:off x="1201" y="1706"/>
                  <a:ext cx="590" cy="590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" name="WordArt 4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0" y="2704"/>
                  <a:ext cx="72" cy="14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CN" kern="10">
                      <a:ln w="1905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990000"/>
                        </a:outerShdw>
                      </a:effectLst>
                      <a:latin typeface="宋体" panose="02010600030101010101" pitchFamily="2" charset="-122"/>
                    </a:rPr>
                    <a:t>A</a:t>
                  </a:r>
                  <a:endParaRPr lang="zh-CN" altLang="en-US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27" name="WordArt 4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019" y="1570"/>
                  <a:ext cx="72" cy="14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CN" kern="10">
                      <a:ln w="1905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990000"/>
                        </a:outerShdw>
                      </a:effectLst>
                      <a:latin typeface="宋体" panose="02010600030101010101" pitchFamily="2" charset="-122"/>
                    </a:rPr>
                    <a:t>B</a:t>
                  </a:r>
                  <a:endParaRPr lang="zh-CN" altLang="en-US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217" name="Line 45"/>
              <p:cNvSpPr>
                <a:spLocks noChangeShapeType="1"/>
              </p:cNvSpPr>
              <p:nvPr/>
            </p:nvSpPr>
            <p:spPr bwMode="auto">
              <a:xfrm>
                <a:off x="885" y="2214"/>
                <a:ext cx="863" cy="66"/>
              </a:xfrm>
              <a:prstGeom prst="line">
                <a:avLst/>
              </a:prstGeom>
              <a:noFill/>
              <a:ln w="571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1116" y="1979"/>
                <a:ext cx="120" cy="309"/>
                <a:chOff x="1116" y="1979"/>
                <a:chExt cx="112" cy="309"/>
              </a:xfrm>
            </p:grpSpPr>
            <p:sp>
              <p:nvSpPr>
                <p:cNvPr id="221" name="Oval 47"/>
                <p:cNvSpPr>
                  <a:spLocks noChangeArrowheads="1"/>
                </p:cNvSpPr>
                <p:nvPr/>
              </p:nvSpPr>
              <p:spPr bwMode="auto">
                <a:xfrm>
                  <a:off x="1116" y="2197"/>
                  <a:ext cx="91" cy="9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222" name="WordArt 4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56" y="1979"/>
                  <a:ext cx="72" cy="14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CN" kern="10">
                      <a:ln w="1905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990000"/>
                        </a:outerShdw>
                      </a:effectLst>
                      <a:latin typeface="宋体" panose="02010600030101010101" pitchFamily="2" charset="-122"/>
                    </a:rPr>
                    <a:t>G</a:t>
                  </a:r>
                  <a:endParaRPr lang="zh-CN" altLang="en-US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219" name="Line 49"/>
              <p:cNvSpPr>
                <a:spLocks noChangeShapeType="1"/>
              </p:cNvSpPr>
              <p:nvPr/>
            </p:nvSpPr>
            <p:spPr bwMode="auto">
              <a:xfrm flipV="1">
                <a:off x="649" y="2295"/>
                <a:ext cx="1125" cy="42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" name="Line 50"/>
              <p:cNvSpPr>
                <a:spLocks noChangeShapeType="1"/>
              </p:cNvSpPr>
              <p:nvPr/>
            </p:nvSpPr>
            <p:spPr bwMode="auto">
              <a:xfrm>
                <a:off x="1765" y="329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740" y="2095"/>
              <a:ext cx="7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kern="1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</a:rPr>
                <a:t>D</a:t>
              </a:r>
              <a:endParaRPr lang="zh-CN" altLang="en-US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42223" y="1873250"/>
            <a:ext cx="3514725" cy="4111625"/>
            <a:chOff x="5846764" y="2338389"/>
            <a:chExt cx="3514725" cy="4111625"/>
          </a:xfrm>
        </p:grpSpPr>
        <p:sp>
          <p:nvSpPr>
            <p:cNvPr id="132" name="Line 5"/>
            <p:cNvSpPr>
              <a:spLocks noChangeShapeType="1"/>
            </p:cNvSpPr>
            <p:nvPr/>
          </p:nvSpPr>
          <p:spPr bwMode="auto">
            <a:xfrm flipH="1">
              <a:off x="7215188" y="3311526"/>
              <a:ext cx="0" cy="2454275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6840538" y="2986088"/>
              <a:ext cx="1820862" cy="658812"/>
              <a:chOff x="3433" y="1592"/>
              <a:chExt cx="1147" cy="415"/>
            </a:xfrm>
          </p:grpSpPr>
          <p:sp>
            <p:nvSpPr>
              <p:cNvPr id="134" name="Line 7"/>
              <p:cNvSpPr>
                <a:spLocks noChangeShapeType="1"/>
              </p:cNvSpPr>
              <p:nvPr/>
            </p:nvSpPr>
            <p:spPr bwMode="auto">
              <a:xfrm flipH="1" flipV="1">
                <a:off x="3644" y="1789"/>
                <a:ext cx="936" cy="218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Text Box 8"/>
              <p:cNvSpPr txBox="1">
                <a:spLocks noChangeArrowheads="1"/>
              </p:cNvSpPr>
              <p:nvPr/>
            </p:nvSpPr>
            <p:spPr bwMode="auto">
              <a:xfrm>
                <a:off x="3433" y="1592"/>
                <a:ext cx="317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>
                    <a:solidFill>
                      <a:srgbClr val="FF0000"/>
                    </a:solidFill>
                  </a:rPr>
                  <a:t>d</a:t>
                </a:r>
                <a:r>
                  <a:rPr lang="en-US" altLang="zh-CN">
                    <a:solidFill>
                      <a:srgbClr val="FF0000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sp>
          <p:nvSpPr>
            <p:cNvPr id="136" name="Line 9"/>
            <p:cNvSpPr>
              <a:spLocks noChangeShapeType="1"/>
            </p:cNvSpPr>
            <p:nvPr/>
          </p:nvSpPr>
          <p:spPr bwMode="auto">
            <a:xfrm>
              <a:off x="7512050" y="3448051"/>
              <a:ext cx="0" cy="2170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6907214" y="5100640"/>
              <a:ext cx="1754187" cy="935038"/>
              <a:chOff x="3469" y="2912"/>
              <a:chExt cx="1105" cy="589"/>
            </a:xfrm>
          </p:grpSpPr>
          <p:sp>
            <p:nvSpPr>
              <p:cNvPr id="138" name="Line 11"/>
              <p:cNvSpPr>
                <a:spLocks noChangeShapeType="1"/>
              </p:cNvSpPr>
              <p:nvPr/>
            </p:nvSpPr>
            <p:spPr bwMode="auto">
              <a:xfrm flipV="1">
                <a:off x="3645" y="2912"/>
                <a:ext cx="929" cy="413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Rectangle 12"/>
              <p:cNvSpPr>
                <a:spLocks noChangeArrowheads="1"/>
              </p:cNvSpPr>
              <p:nvPr/>
            </p:nvSpPr>
            <p:spPr bwMode="auto">
              <a:xfrm>
                <a:off x="3469" y="3268"/>
                <a:ext cx="22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346950" y="2876550"/>
              <a:ext cx="604838" cy="571500"/>
              <a:chOff x="3746" y="1529"/>
              <a:chExt cx="381" cy="360"/>
            </a:xfrm>
          </p:grpSpPr>
          <p:sp>
            <p:nvSpPr>
              <p:cNvPr id="141" name="Text Box 14"/>
              <p:cNvSpPr txBox="1">
                <a:spLocks noChangeArrowheads="1"/>
              </p:cNvSpPr>
              <p:nvPr/>
            </p:nvSpPr>
            <p:spPr bwMode="auto">
              <a:xfrm>
                <a:off x="3746" y="1529"/>
                <a:ext cx="381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>
                    <a:solidFill>
                      <a:srgbClr val="FF0000"/>
                    </a:solidFill>
                  </a:rPr>
                  <a:t>g</a:t>
                </a:r>
                <a:r>
                  <a:rPr lang="en-US" altLang="zh-CN">
                    <a:solidFill>
                      <a:srgbClr val="FF0000"/>
                    </a:solidFill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142" name="Oval 15"/>
              <p:cNvSpPr>
                <a:spLocks noChangeArrowheads="1"/>
              </p:cNvSpPr>
              <p:nvPr/>
            </p:nvSpPr>
            <p:spPr bwMode="auto">
              <a:xfrm>
                <a:off x="3804" y="1798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2857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3333FF"/>
                  </a:solidFill>
                </a:endParaRP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5846764" y="2338389"/>
              <a:ext cx="3514725" cy="4111625"/>
              <a:chOff x="2795" y="1190"/>
              <a:chExt cx="2214" cy="2590"/>
            </a:xfrm>
          </p:grpSpPr>
          <p:sp>
            <p:nvSpPr>
              <p:cNvPr id="144" name="Line 17"/>
              <p:cNvSpPr>
                <a:spLocks noChangeShapeType="1"/>
              </p:cNvSpPr>
              <p:nvPr/>
            </p:nvSpPr>
            <p:spPr bwMode="auto">
              <a:xfrm>
                <a:off x="2979" y="2605"/>
                <a:ext cx="183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Rectangle 18"/>
              <p:cNvSpPr>
                <a:spLocks noChangeArrowheads="1"/>
              </p:cNvSpPr>
              <p:nvPr/>
            </p:nvSpPr>
            <p:spPr bwMode="auto">
              <a:xfrm>
                <a:off x="2795" y="2469"/>
                <a:ext cx="21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/>
                  <a:t>X</a:t>
                </a:r>
              </a:p>
            </p:txBody>
          </p:sp>
          <p:sp>
            <p:nvSpPr>
              <p:cNvPr id="181" name="Rectangle 19"/>
              <p:cNvSpPr>
                <a:spLocks noChangeArrowheads="1"/>
              </p:cNvSpPr>
              <p:nvPr/>
            </p:nvSpPr>
            <p:spPr bwMode="auto">
              <a:xfrm>
                <a:off x="4779" y="2452"/>
                <a:ext cx="23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/>
                  <a:t>O</a:t>
                </a:r>
              </a:p>
            </p:txBody>
          </p:sp>
          <p:sp>
            <p:nvSpPr>
              <p:cNvPr id="182" name="Line 20"/>
              <p:cNvSpPr>
                <a:spLocks noChangeShapeType="1"/>
              </p:cNvSpPr>
              <p:nvPr/>
            </p:nvSpPr>
            <p:spPr bwMode="auto">
              <a:xfrm flipH="1">
                <a:off x="3203" y="1423"/>
                <a:ext cx="777" cy="86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Line 21"/>
              <p:cNvSpPr>
                <a:spLocks noChangeShapeType="1"/>
              </p:cNvSpPr>
              <p:nvPr/>
            </p:nvSpPr>
            <p:spPr bwMode="auto">
              <a:xfrm flipV="1">
                <a:off x="3203" y="2014"/>
                <a:ext cx="1360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" name="Line 22"/>
              <p:cNvSpPr>
                <a:spLocks noChangeShapeType="1"/>
              </p:cNvSpPr>
              <p:nvPr/>
            </p:nvSpPr>
            <p:spPr bwMode="auto">
              <a:xfrm>
                <a:off x="3968" y="1429"/>
                <a:ext cx="595" cy="58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Line 23"/>
              <p:cNvSpPr>
                <a:spLocks noChangeShapeType="1"/>
              </p:cNvSpPr>
              <p:nvPr/>
            </p:nvSpPr>
            <p:spPr bwMode="auto">
              <a:xfrm>
                <a:off x="3203" y="2283"/>
                <a:ext cx="0" cy="6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" name="Line 24"/>
              <p:cNvSpPr>
                <a:spLocks noChangeShapeType="1"/>
              </p:cNvSpPr>
              <p:nvPr/>
            </p:nvSpPr>
            <p:spPr bwMode="auto">
              <a:xfrm>
                <a:off x="3980" y="1423"/>
                <a:ext cx="0" cy="22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Line 25"/>
              <p:cNvSpPr>
                <a:spLocks noChangeShapeType="1"/>
              </p:cNvSpPr>
              <p:nvPr/>
            </p:nvSpPr>
            <p:spPr bwMode="auto">
              <a:xfrm>
                <a:off x="4563" y="2014"/>
                <a:ext cx="0" cy="9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Line 26"/>
              <p:cNvSpPr>
                <a:spLocks noChangeShapeType="1"/>
              </p:cNvSpPr>
              <p:nvPr/>
            </p:nvSpPr>
            <p:spPr bwMode="auto">
              <a:xfrm>
                <a:off x="3203" y="2927"/>
                <a:ext cx="136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Line 27"/>
              <p:cNvSpPr>
                <a:spLocks noChangeShapeType="1"/>
              </p:cNvSpPr>
              <p:nvPr/>
            </p:nvSpPr>
            <p:spPr bwMode="auto">
              <a:xfrm flipH="1">
                <a:off x="3980" y="2921"/>
                <a:ext cx="583" cy="69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Line 28"/>
              <p:cNvSpPr>
                <a:spLocks noChangeShapeType="1"/>
              </p:cNvSpPr>
              <p:nvPr/>
            </p:nvSpPr>
            <p:spPr bwMode="auto">
              <a:xfrm flipH="1" flipV="1">
                <a:off x="3203" y="2927"/>
                <a:ext cx="777" cy="69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Rectangle 29"/>
              <p:cNvSpPr>
                <a:spLocks noChangeArrowheads="1"/>
              </p:cNvSpPr>
              <p:nvPr/>
            </p:nvSpPr>
            <p:spPr bwMode="auto">
              <a:xfrm>
                <a:off x="2957" y="2128"/>
                <a:ext cx="519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/>
                  <a:t>a</a:t>
                </a:r>
                <a:r>
                  <a:rPr lang="en-US" altLang="zh-CN"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202" name="Rectangle 30"/>
              <p:cNvSpPr>
                <a:spLocks noChangeArrowheads="1"/>
              </p:cNvSpPr>
              <p:nvPr/>
            </p:nvSpPr>
            <p:spPr bwMode="auto">
              <a:xfrm>
                <a:off x="3938" y="1190"/>
                <a:ext cx="517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/>
                  <a:t>b</a:t>
                </a:r>
                <a:r>
                  <a:rPr lang="en-US" altLang="zh-CN"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203" name="Text Box 31"/>
              <p:cNvSpPr txBox="1">
                <a:spLocks noChangeArrowheads="1"/>
              </p:cNvSpPr>
              <p:nvPr/>
            </p:nvSpPr>
            <p:spPr bwMode="auto">
              <a:xfrm>
                <a:off x="2999" y="2783"/>
                <a:ext cx="324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/>
                  <a:t>a</a:t>
                </a:r>
              </a:p>
            </p:txBody>
          </p:sp>
          <p:sp>
            <p:nvSpPr>
              <p:cNvPr id="204" name="Rectangle 32"/>
              <p:cNvSpPr>
                <a:spLocks noChangeArrowheads="1"/>
              </p:cNvSpPr>
              <p:nvPr/>
            </p:nvSpPr>
            <p:spPr bwMode="auto">
              <a:xfrm>
                <a:off x="3812" y="3547"/>
                <a:ext cx="318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/>
                  <a:t>b</a:t>
                </a:r>
              </a:p>
            </p:txBody>
          </p:sp>
          <p:sp>
            <p:nvSpPr>
              <p:cNvPr id="209" name="Text Box 33"/>
              <p:cNvSpPr txBox="1">
                <a:spLocks noChangeArrowheads="1"/>
              </p:cNvSpPr>
              <p:nvPr/>
            </p:nvSpPr>
            <p:spPr bwMode="auto">
              <a:xfrm>
                <a:off x="4527" y="1798"/>
                <a:ext cx="45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/>
                  <a:t>c</a:t>
                </a:r>
                <a:r>
                  <a:rPr lang="en-US" altLang="zh-CN"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210" name="Rectangle 34"/>
              <p:cNvSpPr>
                <a:spLocks noChangeArrowheads="1"/>
              </p:cNvSpPr>
              <p:nvPr/>
            </p:nvSpPr>
            <p:spPr bwMode="auto">
              <a:xfrm>
                <a:off x="4539" y="2777"/>
                <a:ext cx="319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/>
                  <a:t>c</a:t>
                </a:r>
              </a:p>
            </p:txBody>
          </p: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7185026" y="5226051"/>
              <a:ext cx="506413" cy="461963"/>
              <a:chOff x="3644" y="2997"/>
              <a:chExt cx="319" cy="291"/>
            </a:xfrm>
          </p:grpSpPr>
          <p:sp>
            <p:nvSpPr>
              <p:cNvPr id="229" name="Rectangle 53"/>
              <p:cNvSpPr>
                <a:spLocks noChangeArrowheads="1"/>
              </p:cNvSpPr>
              <p:nvPr/>
            </p:nvSpPr>
            <p:spPr bwMode="auto">
              <a:xfrm>
                <a:off x="3644" y="2997"/>
                <a:ext cx="319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>
                    <a:solidFill>
                      <a:srgbClr val="FF0000"/>
                    </a:solidFill>
                  </a:rPr>
                  <a:t>g</a:t>
                </a: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auto">
              <a:xfrm>
                <a:off x="3806" y="3197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2857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3333FF"/>
                  </a:solidFill>
                </a:endParaRPr>
              </a:p>
            </p:txBody>
          </p:sp>
        </p:grpSp>
      </p:grpSp>
      <p:sp>
        <p:nvSpPr>
          <p:cNvPr id="59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450850" y="21590"/>
            <a:ext cx="565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6.3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平面上的点和直线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0778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88</TotalTime>
  <Words>93</Words>
  <Application>Microsoft Office PowerPoint</Application>
  <PresentationFormat>宽屏</PresentationFormat>
  <Paragraphs>29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6" baseType="lpstr">
      <vt:lpstr>Symbol</vt:lpstr>
      <vt:lpstr>Arial</vt:lpstr>
      <vt:lpstr>굴림</vt:lpstr>
      <vt:lpstr>华文行楷</vt:lpstr>
      <vt:lpstr>Verdana</vt:lpstr>
      <vt:lpstr>等线 Light</vt:lpstr>
      <vt:lpstr>等线</vt:lpstr>
      <vt:lpstr>微软雅黑</vt:lpstr>
      <vt:lpstr>Calibri</vt:lpstr>
      <vt:lpstr>Impact</vt:lpstr>
      <vt:lpstr>宋体</vt:lpstr>
      <vt:lpstr>HY헤드라인M</vt:lpstr>
      <vt:lpstr>Wingdings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点在平面上的条件：点在平面内的一直线上。所以在平面上取点，必须现在平面上取一直线，然后再在该直线上取点。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36</cp:revision>
  <dcterms:created xsi:type="dcterms:W3CDTF">2018-06-13T11:01:31Z</dcterms:created>
  <dcterms:modified xsi:type="dcterms:W3CDTF">2018-06-29T02:36:47Z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