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5"/>
  </p:notesMasterIdLst>
  <p:handoutMasterIdLst>
    <p:handoutMasterId r:id="rId16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94" r:id="rId13"/>
    <p:sldId id="307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黑体" panose="02010609060101010101" pitchFamily="49" charset="-122"/>
      <p:regular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华文行楷" panose="02010800040101010101" pitchFamily="2" charset="-122"/>
      <p:regular r:id="rId26"/>
    </p:embeddedFont>
    <p:embeddedFont>
      <p:font typeface="等线" panose="02010600030101010101" pitchFamily="2" charset="-122"/>
      <p:regular r:id="rId27"/>
      <p:bold r:id="rId28"/>
    </p:embeddedFont>
    <p:embeddedFont>
      <p:font typeface="Complex" panose="00000400000000000000" pitchFamily="2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华文中宋" panose="02010600040101010101" pitchFamily="2" charset="-122"/>
      <p:regular r:id="rId36"/>
    </p:embeddedFont>
    <p:embeddedFont>
      <p:font typeface="굴림" panose="020B0604020202020204" charset="-127"/>
      <p:regular r:id="rId37"/>
    </p:embeddedFont>
    <p:embeddedFont>
      <p:font typeface="Impact" panose="020B0806030902050204" pitchFamily="34" charset="0"/>
      <p:regular r:id="rId38"/>
    </p:embeddedFont>
    <p:embeddedFont>
      <p:font typeface="等线 Light" panose="02010600030101010101" pitchFamily="2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第六章 平面的投影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投影面垂直面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25858" y="758477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618556" y="769458"/>
            <a:ext cx="8939597" cy="33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4" eaLnBrk="1" hangingPunct="1"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三、投影面垂直面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4" eaLnBrk="1" hangingPunct="1">
              <a:buFont typeface="Wingdings" panose="05000000000000000000" pitchFamily="2" charset="2"/>
              <a:buNone/>
              <a:defRPr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" name="Text Box 35"/>
          <p:cNvSpPr txBox="1">
            <a:spLocks noChangeArrowheads="1"/>
          </p:cNvSpPr>
          <p:nvPr/>
        </p:nvSpPr>
        <p:spPr bwMode="auto">
          <a:xfrm>
            <a:off x="1803412" y="4411570"/>
            <a:ext cx="854261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投影特性：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）在平面所垂直的投影面上的投影积聚为一条直线；它与相应投影轴的夹角反应该平面与其他两个投影面的倾角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）另外两个投影面上的投影为空间平面的类似形，且小于实形。</a:t>
            </a:r>
          </a:p>
        </p:txBody>
      </p:sp>
      <p:sp>
        <p:nvSpPr>
          <p:cNvPr id="11" name="Rectangle 3"/>
          <p:cNvSpPr>
            <a:spLocks noGrp="1" noChangeArrowheads="1"/>
          </p:cNvSpPr>
          <p:nvPr/>
        </p:nvSpPr>
        <p:spPr bwMode="auto">
          <a:xfrm>
            <a:off x="1803412" y="1292947"/>
            <a:ext cx="8939597" cy="8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4" eaLnBrk="1" hangingPunct="1">
              <a:buNone/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空间位置：垂直于一个投影面，倾斜于另外两个投影面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4" eaLnBrk="1" hangingPunct="1">
              <a:buFont typeface="Wingdings" panose="05000000000000000000" pitchFamily="2" charset="2"/>
              <a:buNone/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270975" y="1996725"/>
            <a:ext cx="131941" cy="2034362"/>
          </a:xfrm>
          <a:prstGeom prst="leftBrac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dirty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521978" y="1857026"/>
            <a:ext cx="65405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正垂面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垂直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V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面，倾斜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H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W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面的平面</a:t>
            </a:r>
          </a:p>
          <a:p>
            <a:pPr eaLnBrk="1" hangingPunct="1"/>
            <a:endParaRPr lang="en-US" altLang="zh-CN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/>
            <a:endParaRPr lang="en-US" altLang="zh-CN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/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铅垂面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—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垂直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H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面，倾斜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V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W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面的平面</a:t>
            </a:r>
            <a:endParaRPr lang="en-US" altLang="zh-CN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/>
            <a:endParaRPr lang="en-US" altLang="zh-CN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/>
            <a:endParaRPr lang="en-US" altLang="zh-CN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/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侧垂面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—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垂直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W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面，倾斜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V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H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面的平面</a:t>
            </a:r>
          </a:p>
          <a:p>
            <a:pPr eaLnBrk="1" hangingPunct="1"/>
            <a:endParaRPr lang="zh-CN" altLang="en-US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50850" y="21590"/>
            <a:ext cx="565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0448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3"/>
          <p:cNvSpPr>
            <a:spLocks noChangeArrowheads="1"/>
          </p:cNvSpPr>
          <p:nvPr/>
        </p:nvSpPr>
        <p:spPr bwMode="auto">
          <a:xfrm>
            <a:off x="1933621" y="5673965"/>
            <a:ext cx="7486650" cy="1096963"/>
          </a:xfrm>
          <a:prstGeom prst="rect">
            <a:avLst/>
          </a:prstGeom>
          <a:solidFill>
            <a:srgbClr val="FAFFC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tIns="190800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投影特性：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1) </a:t>
            </a:r>
            <a:r>
              <a:rPr lang="en-US" altLang="zh-CN" sz="2000" b="1" i="1" dirty="0" err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2000" b="1" i="1" dirty="0" err="1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lang="en-US" altLang="zh-CN" sz="2000" b="1" i="1" dirty="0" err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altLang="zh-CN" sz="2000" b="1" i="1" dirty="0" err="1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lang="en-US" altLang="zh-CN" sz="2000" b="1" i="1" dirty="0" err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sz="2000" b="1" i="1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 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积聚为一条线。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2) </a:t>
            </a:r>
            <a:r>
              <a:rPr lang="en-US" altLang="zh-CN" sz="2000" b="1" i="1" dirty="0" err="1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lang="en-US" altLang="zh-CN" sz="2000" b="1" i="1" dirty="0"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en-US" altLang="zh-CN" sz="2000" b="1" i="1" dirty="0" err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2000" b="1" i="1" dirty="0" err="1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</a:t>
            </a:r>
            <a:r>
              <a:rPr lang="en-US" altLang="zh-CN" sz="2000" b="1" i="1" dirty="0" err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altLang="zh-CN" sz="2000" b="1" i="1" dirty="0" err="1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</a:t>
            </a:r>
            <a:r>
              <a:rPr lang="en-US" altLang="zh-CN" sz="2000" b="1" i="1" dirty="0" err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sz="2000" b="1" i="1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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 </a:t>
            </a:r>
            <a:r>
              <a:rPr lang="en-US" altLang="zh-CN" sz="2000" b="1" i="1" dirty="0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的类似形。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3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）反应平面与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 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W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的倾角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Math1"/>
              </a:rPr>
              <a:t>                     </a:t>
            </a:r>
          </a:p>
        </p:txBody>
      </p:sp>
      <p:sp>
        <p:nvSpPr>
          <p:cNvPr id="15" name="Rectangle 85"/>
          <p:cNvSpPr>
            <a:spLocks noGrp="1" noChangeArrowheads="1"/>
          </p:cNvSpPr>
          <p:nvPr>
            <p:ph type="title"/>
          </p:nvPr>
        </p:nvSpPr>
        <p:spPr>
          <a:xfrm>
            <a:off x="1808163" y="1132269"/>
            <a:ext cx="6946900" cy="6365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GB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正垂面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GB" sz="2000" dirty="0">
                <a:latin typeface="黑体" panose="02010609060101010101" pitchFamily="49" charset="-122"/>
                <a:ea typeface="黑体" panose="02010609060101010101" pitchFamily="49" charset="-122"/>
              </a:rPr>
              <a:t>垂直于</a:t>
            </a:r>
            <a:r>
              <a:rPr lang="en-GB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GB" sz="2000" dirty="0">
                <a:latin typeface="黑体" panose="02010609060101010101" pitchFamily="49" charset="-122"/>
                <a:ea typeface="黑体" panose="02010609060101010101" pitchFamily="49" charset="-122"/>
              </a:rPr>
              <a:t>面</a:t>
            </a:r>
            <a:r>
              <a:rPr lang="en-GB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GB" sz="2000" dirty="0">
                <a:latin typeface="黑体" panose="02010609060101010101" pitchFamily="49" charset="-122"/>
                <a:ea typeface="黑体" panose="02010609060101010101" pitchFamily="49" charset="-122"/>
              </a:rPr>
              <a:t>倾斜于</a:t>
            </a:r>
            <a:r>
              <a:rPr lang="en-GB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H,W</a:t>
            </a:r>
            <a:r>
              <a:rPr lang="zh-CN" altLang="en-GB" sz="2000" dirty="0">
                <a:latin typeface="黑体" panose="02010609060101010101" pitchFamily="49" charset="-122"/>
                <a:ea typeface="黑体" panose="02010609060101010101" pitchFamily="49" charset="-122"/>
              </a:rPr>
              <a:t>面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1943100" y="4234245"/>
            <a:ext cx="4076700" cy="1343025"/>
          </a:xfrm>
          <a:custGeom>
            <a:avLst/>
            <a:gdLst>
              <a:gd name="T0" fmla="*/ 1560 w 2568"/>
              <a:gd name="T1" fmla="*/ 0 h 960"/>
              <a:gd name="T2" fmla="*/ 2568 w 2568"/>
              <a:gd name="T3" fmla="*/ 960 h 960"/>
              <a:gd name="T4" fmla="*/ 996 w 2568"/>
              <a:gd name="T5" fmla="*/ 960 h 960"/>
              <a:gd name="T6" fmla="*/ 0 w 2568"/>
              <a:gd name="T7" fmla="*/ 0 h 960"/>
              <a:gd name="T8" fmla="*/ 1560 w 2568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8"/>
              <a:gd name="T16" fmla="*/ 0 h 960"/>
              <a:gd name="T17" fmla="*/ 2568 w 2568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8" h="960">
                <a:moveTo>
                  <a:pt x="1560" y="0"/>
                </a:moveTo>
                <a:lnTo>
                  <a:pt x="2568" y="960"/>
                </a:lnTo>
                <a:lnTo>
                  <a:pt x="996" y="960"/>
                </a:lnTo>
                <a:lnTo>
                  <a:pt x="0" y="0"/>
                </a:lnTo>
                <a:lnTo>
                  <a:pt x="156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24000" y="1498982"/>
            <a:ext cx="5029200" cy="4354512"/>
            <a:chOff x="72" y="288"/>
            <a:chExt cx="3168" cy="3115"/>
          </a:xfrm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1892" y="552"/>
              <a:ext cx="996" cy="2628"/>
            </a:xfrm>
            <a:custGeom>
              <a:avLst/>
              <a:gdLst>
                <a:gd name="T0" fmla="*/ 0 w 996"/>
                <a:gd name="T1" fmla="*/ 1680 h 2628"/>
                <a:gd name="T2" fmla="*/ 0 w 996"/>
                <a:gd name="T3" fmla="*/ 0 h 2628"/>
                <a:gd name="T4" fmla="*/ 996 w 996"/>
                <a:gd name="T5" fmla="*/ 948 h 2628"/>
                <a:gd name="T6" fmla="*/ 996 w 996"/>
                <a:gd name="T7" fmla="*/ 2628 h 2628"/>
                <a:gd name="T8" fmla="*/ 0 w 996"/>
                <a:gd name="T9" fmla="*/ 1680 h 26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6"/>
                <a:gd name="T16" fmla="*/ 0 h 2628"/>
                <a:gd name="T17" fmla="*/ 996 w 996"/>
                <a:gd name="T18" fmla="*/ 2628 h 26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6" h="2628">
                  <a:moveTo>
                    <a:pt x="0" y="1680"/>
                  </a:moveTo>
                  <a:lnTo>
                    <a:pt x="0" y="0"/>
                  </a:lnTo>
                  <a:lnTo>
                    <a:pt x="996" y="948"/>
                  </a:lnTo>
                  <a:lnTo>
                    <a:pt x="996" y="2628"/>
                  </a:lnTo>
                  <a:lnTo>
                    <a:pt x="0" y="1680"/>
                  </a:lnTo>
                  <a:close/>
                </a:path>
              </a:pathLst>
            </a:custGeom>
            <a:solidFill>
              <a:srgbClr val="1CB08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336" y="540"/>
              <a:ext cx="1560" cy="1692"/>
            </a:xfrm>
            <a:prstGeom prst="rect">
              <a:avLst/>
            </a:prstGeom>
            <a:solidFill>
              <a:srgbClr val="3DCDA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72" y="288"/>
              <a:ext cx="3168" cy="3115"/>
              <a:chOff x="84" y="300"/>
              <a:chExt cx="3168" cy="3115"/>
            </a:xfrm>
          </p:grpSpPr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312" y="576"/>
                <a:ext cx="3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V</a:t>
                </a:r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 rot="-2465956">
                <a:off x="1249" y="2932"/>
                <a:ext cx="3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H</a:t>
                </a:r>
              </a:p>
            </p:txBody>
          </p:sp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2604" y="1476"/>
                <a:ext cx="3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W</a:t>
                </a:r>
              </a:p>
            </p:txBody>
          </p:sp>
          <p:sp>
            <p:nvSpPr>
              <p:cNvPr id="26" name="Text Box 26"/>
              <p:cNvSpPr txBox="1">
                <a:spLocks noChangeArrowheads="1"/>
              </p:cNvSpPr>
              <p:nvPr/>
            </p:nvSpPr>
            <p:spPr bwMode="auto">
              <a:xfrm>
                <a:off x="1860" y="2028"/>
                <a:ext cx="3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O</a:t>
                </a:r>
              </a:p>
            </p:txBody>
          </p:sp>
          <p:sp>
            <p:nvSpPr>
              <p:cNvPr id="27" name="Text Box 27"/>
              <p:cNvSpPr txBox="1">
                <a:spLocks noChangeArrowheads="1"/>
              </p:cNvSpPr>
              <p:nvPr/>
            </p:nvSpPr>
            <p:spPr bwMode="auto">
              <a:xfrm>
                <a:off x="84" y="2124"/>
                <a:ext cx="3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X</a:t>
                </a:r>
              </a:p>
            </p:txBody>
          </p:sp>
          <p:sp>
            <p:nvSpPr>
              <p:cNvPr id="28" name="Text Box 28"/>
              <p:cNvSpPr txBox="1">
                <a:spLocks noChangeArrowheads="1"/>
              </p:cNvSpPr>
              <p:nvPr/>
            </p:nvSpPr>
            <p:spPr bwMode="auto">
              <a:xfrm>
                <a:off x="2880" y="3085"/>
                <a:ext cx="3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Y</a:t>
                </a:r>
              </a:p>
            </p:txBody>
          </p:sp>
          <p:sp>
            <p:nvSpPr>
              <p:cNvPr id="29" name="Text Box 29"/>
              <p:cNvSpPr txBox="1">
                <a:spLocks noChangeArrowheads="1"/>
              </p:cNvSpPr>
              <p:nvPr/>
            </p:nvSpPr>
            <p:spPr bwMode="auto">
              <a:xfrm>
                <a:off x="1776" y="300"/>
                <a:ext cx="372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latin typeface="Complex" panose="00000400000000000000" pitchFamily="2" charset="0"/>
                  </a:rPr>
                  <a:t>Z</a:t>
                </a:r>
              </a:p>
            </p:txBody>
          </p:sp>
        </p:grpSp>
      </p:grpSp>
      <p:sp>
        <p:nvSpPr>
          <p:cNvPr id="30" name="Line 62"/>
          <p:cNvSpPr>
            <a:spLocks noChangeShapeType="1"/>
          </p:cNvSpPr>
          <p:nvPr/>
        </p:nvSpPr>
        <p:spPr bwMode="auto">
          <a:xfrm flipH="1">
            <a:off x="2630488" y="2732469"/>
            <a:ext cx="1039812" cy="1144588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2308225" y="2264157"/>
            <a:ext cx="1600200" cy="1643062"/>
            <a:chOff x="558" y="1113"/>
            <a:chExt cx="1008" cy="1035"/>
          </a:xfrm>
        </p:grpSpPr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1254" y="1113"/>
              <a:ext cx="312" cy="291"/>
              <a:chOff x="5214" y="3741"/>
              <a:chExt cx="312" cy="291"/>
            </a:xfrm>
          </p:grpSpPr>
          <p:sp>
            <p:nvSpPr>
              <p:cNvPr id="39" name="Text Box 65"/>
              <p:cNvSpPr txBox="1">
                <a:spLocks noChangeArrowheads="1"/>
              </p:cNvSpPr>
              <p:nvPr/>
            </p:nvSpPr>
            <p:spPr bwMode="auto">
              <a:xfrm>
                <a:off x="5214" y="3741"/>
                <a:ext cx="31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b</a:t>
                </a:r>
              </a:p>
            </p:txBody>
          </p:sp>
          <p:sp>
            <p:nvSpPr>
              <p:cNvPr id="40" name="Line 66"/>
              <p:cNvSpPr>
                <a:spLocks noChangeShapeType="1"/>
              </p:cNvSpPr>
              <p:nvPr/>
            </p:nvSpPr>
            <p:spPr bwMode="auto">
              <a:xfrm flipH="1">
                <a:off x="5388" y="3837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948" y="1479"/>
              <a:ext cx="312" cy="291"/>
              <a:chOff x="4800" y="3207"/>
              <a:chExt cx="312" cy="291"/>
            </a:xfrm>
          </p:grpSpPr>
          <p:sp>
            <p:nvSpPr>
              <p:cNvPr id="37" name="Text Box 68"/>
              <p:cNvSpPr txBox="1">
                <a:spLocks noChangeArrowheads="1"/>
              </p:cNvSpPr>
              <p:nvPr/>
            </p:nvSpPr>
            <p:spPr bwMode="auto">
              <a:xfrm>
                <a:off x="4800" y="3207"/>
                <a:ext cx="31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c</a:t>
                </a:r>
              </a:p>
            </p:txBody>
          </p:sp>
          <p:sp>
            <p:nvSpPr>
              <p:cNvPr id="38" name="Line 69"/>
              <p:cNvSpPr>
                <a:spLocks noChangeShapeType="1"/>
              </p:cNvSpPr>
              <p:nvPr/>
            </p:nvSpPr>
            <p:spPr bwMode="auto">
              <a:xfrm flipH="1">
                <a:off x="4968" y="3315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" name="Group 70"/>
            <p:cNvGrpSpPr>
              <a:grpSpLocks/>
            </p:cNvGrpSpPr>
            <p:nvPr/>
          </p:nvGrpSpPr>
          <p:grpSpPr bwMode="auto">
            <a:xfrm>
              <a:off x="558" y="1857"/>
              <a:ext cx="312" cy="291"/>
              <a:chOff x="4182" y="3681"/>
              <a:chExt cx="312" cy="291"/>
            </a:xfrm>
          </p:grpSpPr>
          <p:sp>
            <p:nvSpPr>
              <p:cNvPr id="35" name="Text Box 71"/>
              <p:cNvSpPr txBox="1">
                <a:spLocks noChangeArrowheads="1"/>
              </p:cNvSpPr>
              <p:nvPr/>
            </p:nvSpPr>
            <p:spPr bwMode="auto">
              <a:xfrm>
                <a:off x="4182" y="3681"/>
                <a:ext cx="31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a</a:t>
                </a:r>
              </a:p>
            </p:txBody>
          </p:sp>
          <p:sp>
            <p:nvSpPr>
              <p:cNvPr id="36" name="Line 72"/>
              <p:cNvSpPr>
                <a:spLocks noChangeShapeType="1"/>
              </p:cNvSpPr>
              <p:nvPr/>
            </p:nvSpPr>
            <p:spPr bwMode="auto">
              <a:xfrm flipH="1">
                <a:off x="4338" y="3783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1" name="Freeform 75"/>
          <p:cNvSpPr>
            <a:spLocks/>
          </p:cNvSpPr>
          <p:nvPr/>
        </p:nvSpPr>
        <p:spPr bwMode="auto">
          <a:xfrm rot="20833454">
            <a:off x="3127375" y="3465894"/>
            <a:ext cx="1449388" cy="742950"/>
          </a:xfrm>
          <a:custGeom>
            <a:avLst/>
            <a:gdLst>
              <a:gd name="T0" fmla="*/ 366934 w 948"/>
              <a:gd name="T1" fmla="*/ 0 h 468"/>
              <a:gd name="T2" fmla="*/ 0 w 948"/>
              <a:gd name="T3" fmla="*/ 742950 h 468"/>
              <a:gd name="T4" fmla="*/ 1449388 w 948"/>
              <a:gd name="T5" fmla="*/ 190500 h 468"/>
              <a:gd name="T6" fmla="*/ 366934 w 948"/>
              <a:gd name="T7" fmla="*/ 0 h 468"/>
              <a:gd name="T8" fmla="*/ 0 60000 65536"/>
              <a:gd name="T9" fmla="*/ 0 60000 65536"/>
              <a:gd name="T10" fmla="*/ 0 60000 65536"/>
              <a:gd name="T11" fmla="*/ 0 60000 65536"/>
              <a:gd name="T12" fmla="*/ 0 w 948"/>
              <a:gd name="T13" fmla="*/ 0 h 468"/>
              <a:gd name="T14" fmla="*/ 948 w 948"/>
              <a:gd name="T15" fmla="*/ 468 h 4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8" h="468">
                <a:moveTo>
                  <a:pt x="240" y="0"/>
                </a:moveTo>
                <a:lnTo>
                  <a:pt x="0" y="468"/>
                </a:lnTo>
                <a:lnTo>
                  <a:pt x="948" y="120"/>
                </a:lnTo>
                <a:lnTo>
                  <a:pt x="240" y="0"/>
                </a:lnTo>
                <a:close/>
              </a:path>
            </a:pathLst>
          </a:custGeom>
          <a:solidFill>
            <a:srgbClr val="FAFFC9"/>
          </a:solidFill>
          <a:ln w="762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2" name="Line 77"/>
          <p:cNvSpPr>
            <a:spLocks noChangeShapeType="1"/>
          </p:cNvSpPr>
          <p:nvPr/>
        </p:nvSpPr>
        <p:spPr bwMode="auto">
          <a:xfrm flipH="1" flipV="1">
            <a:off x="2651125" y="3886582"/>
            <a:ext cx="584200" cy="500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Line 78"/>
          <p:cNvSpPr>
            <a:spLocks noChangeShapeType="1"/>
          </p:cNvSpPr>
          <p:nvPr/>
        </p:nvSpPr>
        <p:spPr bwMode="auto">
          <a:xfrm flipH="1" flipV="1">
            <a:off x="3140076" y="3302383"/>
            <a:ext cx="263525" cy="225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Line 79"/>
          <p:cNvSpPr>
            <a:spLocks noChangeShapeType="1"/>
          </p:cNvSpPr>
          <p:nvPr/>
        </p:nvSpPr>
        <p:spPr bwMode="auto">
          <a:xfrm flipH="1" flipV="1">
            <a:off x="3659188" y="2711833"/>
            <a:ext cx="906462" cy="771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2898776" y="3049969"/>
            <a:ext cx="2005013" cy="1671638"/>
            <a:chOff x="909" y="1752"/>
            <a:chExt cx="1263" cy="1053"/>
          </a:xfrm>
        </p:grpSpPr>
        <p:sp>
          <p:nvSpPr>
            <p:cNvPr id="46" name="Text Box 81"/>
            <p:cNvSpPr txBox="1">
              <a:spLocks noChangeArrowheads="1"/>
            </p:cNvSpPr>
            <p:nvPr/>
          </p:nvSpPr>
          <p:spPr bwMode="auto">
            <a:xfrm>
              <a:off x="909" y="2514"/>
              <a:ext cx="3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</a:p>
          </p:txBody>
        </p:sp>
        <p:sp>
          <p:nvSpPr>
            <p:cNvPr id="47" name="Text Box 82"/>
            <p:cNvSpPr txBox="1">
              <a:spLocks noChangeArrowheads="1"/>
            </p:cNvSpPr>
            <p:nvPr/>
          </p:nvSpPr>
          <p:spPr bwMode="auto">
            <a:xfrm>
              <a:off x="1860" y="1752"/>
              <a:ext cx="3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</a:p>
          </p:txBody>
        </p:sp>
        <p:sp>
          <p:nvSpPr>
            <p:cNvPr id="48" name="Text Box 83"/>
            <p:cNvSpPr txBox="1">
              <a:spLocks noChangeArrowheads="1"/>
            </p:cNvSpPr>
            <p:nvPr/>
          </p:nvSpPr>
          <p:spPr bwMode="auto">
            <a:xfrm>
              <a:off x="1141" y="1772"/>
              <a:ext cx="3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</a:p>
          </p:txBody>
        </p:sp>
      </p:grpSp>
      <p:cxnSp>
        <p:nvCxnSpPr>
          <p:cNvPr id="49" name="直接连接符 48"/>
          <p:cNvCxnSpPr/>
          <p:nvPr/>
        </p:nvCxnSpPr>
        <p:spPr>
          <a:xfrm rot="5400000">
            <a:off x="3189288" y="4507295"/>
            <a:ext cx="311150" cy="21272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3222625" y="4766057"/>
            <a:ext cx="1320800" cy="2032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06775" y="4454908"/>
            <a:ext cx="1136650" cy="50482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3440114" y="3575432"/>
            <a:ext cx="12652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rot="10800000" flipH="1" flipV="1">
            <a:off x="4562476" y="3473832"/>
            <a:ext cx="7207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rot="5400000">
            <a:off x="3786188" y="4234245"/>
            <a:ext cx="1516063" cy="47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3208338" y="4375532"/>
            <a:ext cx="17637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16200000" flipH="1" flipV="1">
            <a:off x="4664869" y="3761963"/>
            <a:ext cx="895350" cy="33813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16200000" flipH="1" flipV="1">
            <a:off x="4943476" y="3224595"/>
            <a:ext cx="79375" cy="5969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16200000" flipV="1">
            <a:off x="4396582" y="3831814"/>
            <a:ext cx="822325" cy="252412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rot="5400000">
            <a:off x="3044826" y="4570795"/>
            <a:ext cx="3587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419475" y="3561145"/>
            <a:ext cx="0" cy="9366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71"/>
          <p:cNvSpPr txBox="1">
            <a:spLocks noChangeArrowheads="1"/>
          </p:cNvSpPr>
          <p:nvPr/>
        </p:nvSpPr>
        <p:spPr bwMode="auto">
          <a:xfrm>
            <a:off x="2927350" y="4578732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</a:p>
        </p:txBody>
      </p:sp>
      <p:sp>
        <p:nvSpPr>
          <p:cNvPr id="62" name="Text Box 65"/>
          <p:cNvSpPr txBox="1">
            <a:spLocks noChangeArrowheads="1"/>
          </p:cNvSpPr>
          <p:nvPr/>
        </p:nvSpPr>
        <p:spPr bwMode="auto">
          <a:xfrm>
            <a:off x="4479925" y="4769232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63" name="Text Box 68"/>
          <p:cNvSpPr txBox="1">
            <a:spLocks noChangeArrowheads="1"/>
          </p:cNvSpPr>
          <p:nvPr/>
        </p:nvSpPr>
        <p:spPr bwMode="auto">
          <a:xfrm>
            <a:off x="3346450" y="4331082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4679950" y="3416682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c”</a:t>
            </a:r>
          </a:p>
        </p:txBody>
      </p:sp>
      <p:sp>
        <p:nvSpPr>
          <p:cNvPr id="65" name="Text Box 68"/>
          <p:cNvSpPr txBox="1">
            <a:spLocks noChangeArrowheads="1"/>
          </p:cNvSpPr>
          <p:nvPr/>
        </p:nvSpPr>
        <p:spPr bwMode="auto">
          <a:xfrm>
            <a:off x="5194300" y="3121407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b”</a:t>
            </a:r>
          </a:p>
        </p:txBody>
      </p:sp>
      <p:sp>
        <p:nvSpPr>
          <p:cNvPr id="66" name="Text Box 68"/>
          <p:cNvSpPr txBox="1">
            <a:spLocks noChangeArrowheads="1"/>
          </p:cNvSpPr>
          <p:nvPr/>
        </p:nvSpPr>
        <p:spPr bwMode="auto">
          <a:xfrm>
            <a:off x="4889500" y="4131057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a”</a:t>
            </a:r>
          </a:p>
        </p:txBody>
      </p:sp>
      <p:grpSp>
        <p:nvGrpSpPr>
          <p:cNvPr id="11" name="组合 580"/>
          <p:cNvGrpSpPr>
            <a:grpSpLocks/>
          </p:cNvGrpSpPr>
          <p:nvPr/>
        </p:nvGrpSpPr>
        <p:grpSpPr bwMode="auto">
          <a:xfrm>
            <a:off x="6092826" y="984174"/>
            <a:ext cx="4510087" cy="4521200"/>
            <a:chOff x="2377230" y="1171843"/>
            <a:chExt cx="4510178" cy="4521201"/>
          </a:xfrm>
        </p:grpSpPr>
        <p:sp>
          <p:nvSpPr>
            <p:cNvPr id="68" name="Line 5"/>
            <p:cNvSpPr>
              <a:spLocks noChangeShapeType="1"/>
            </p:cNvSpPr>
            <p:nvPr/>
          </p:nvSpPr>
          <p:spPr bwMode="auto">
            <a:xfrm flipV="1">
              <a:off x="2775783" y="2770455"/>
              <a:ext cx="0" cy="1476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Line 6"/>
            <p:cNvSpPr>
              <a:spLocks noChangeShapeType="1"/>
            </p:cNvSpPr>
            <p:nvPr/>
          </p:nvSpPr>
          <p:spPr bwMode="auto">
            <a:xfrm flipV="1">
              <a:off x="3866396" y="1832243"/>
              <a:ext cx="1588" cy="3281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Line 7"/>
            <p:cNvSpPr>
              <a:spLocks noChangeShapeType="1"/>
            </p:cNvSpPr>
            <p:nvPr/>
          </p:nvSpPr>
          <p:spPr bwMode="auto">
            <a:xfrm>
              <a:off x="3866396" y="5113605"/>
              <a:ext cx="2273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6134933" y="1830655"/>
              <a:ext cx="4763" cy="3282950"/>
            </a:xfrm>
            <a:custGeom>
              <a:avLst/>
              <a:gdLst>
                <a:gd name="T0" fmla="*/ 4763 w 3"/>
                <a:gd name="T1" fmla="*/ 3282950 h 2068"/>
                <a:gd name="T2" fmla="*/ 0 w 3"/>
                <a:gd name="T3" fmla="*/ 0 h 2068"/>
                <a:gd name="T4" fmla="*/ 0 60000 65536"/>
                <a:gd name="T5" fmla="*/ 0 60000 65536"/>
                <a:gd name="T6" fmla="*/ 0 w 3"/>
                <a:gd name="T7" fmla="*/ 0 h 2068"/>
                <a:gd name="T8" fmla="*/ 3 w 3"/>
                <a:gd name="T9" fmla="*/ 2068 h 20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068">
                  <a:moveTo>
                    <a:pt x="3" y="2068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" name="Line 9"/>
            <p:cNvSpPr>
              <a:spLocks noChangeShapeType="1"/>
            </p:cNvSpPr>
            <p:nvPr/>
          </p:nvSpPr>
          <p:spPr bwMode="auto">
            <a:xfrm>
              <a:off x="2810708" y="2799030"/>
              <a:ext cx="2514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Line 10"/>
            <p:cNvSpPr>
              <a:spLocks noChangeShapeType="1"/>
            </p:cNvSpPr>
            <p:nvPr/>
          </p:nvSpPr>
          <p:spPr bwMode="auto">
            <a:xfrm>
              <a:off x="3420308" y="2189430"/>
              <a:ext cx="0" cy="1600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Line 11"/>
            <p:cNvSpPr>
              <a:spLocks noChangeShapeType="1"/>
            </p:cNvSpPr>
            <p:nvPr/>
          </p:nvSpPr>
          <p:spPr bwMode="auto">
            <a:xfrm>
              <a:off x="3420308" y="3789630"/>
              <a:ext cx="1447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Line 12"/>
            <p:cNvSpPr>
              <a:spLocks noChangeShapeType="1"/>
            </p:cNvSpPr>
            <p:nvPr/>
          </p:nvSpPr>
          <p:spPr bwMode="auto">
            <a:xfrm>
              <a:off x="3420308" y="2189430"/>
              <a:ext cx="1447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" name="Line 13"/>
            <p:cNvSpPr>
              <a:spLocks noChangeShapeType="1"/>
            </p:cNvSpPr>
            <p:nvPr/>
          </p:nvSpPr>
          <p:spPr bwMode="auto">
            <a:xfrm flipV="1">
              <a:off x="4868108" y="2189430"/>
              <a:ext cx="0" cy="1600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" name="Freeform 14"/>
            <p:cNvSpPr>
              <a:spLocks/>
            </p:cNvSpPr>
            <p:nvPr/>
          </p:nvSpPr>
          <p:spPr bwMode="auto">
            <a:xfrm>
              <a:off x="2775783" y="4248418"/>
              <a:ext cx="2549525" cy="1588"/>
            </a:xfrm>
            <a:custGeom>
              <a:avLst/>
              <a:gdLst>
                <a:gd name="T0" fmla="*/ 0 w 1606"/>
                <a:gd name="T1" fmla="*/ 1588 h 1"/>
                <a:gd name="T2" fmla="*/ 2549525 w 1606"/>
                <a:gd name="T3" fmla="*/ 0 h 1"/>
                <a:gd name="T4" fmla="*/ 0 60000 65536"/>
                <a:gd name="T5" fmla="*/ 0 60000 65536"/>
                <a:gd name="T6" fmla="*/ 0 w 1606"/>
                <a:gd name="T7" fmla="*/ 0 h 1"/>
                <a:gd name="T8" fmla="*/ 1606 w 160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6" h="1">
                  <a:moveTo>
                    <a:pt x="0" y="1"/>
                  </a:moveTo>
                  <a:lnTo>
                    <a:pt x="160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8" name="Line 15"/>
            <p:cNvSpPr>
              <a:spLocks noChangeShapeType="1"/>
            </p:cNvSpPr>
            <p:nvPr/>
          </p:nvSpPr>
          <p:spPr bwMode="auto">
            <a:xfrm flipV="1">
              <a:off x="5325308" y="2799030"/>
              <a:ext cx="0" cy="1447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Line 16"/>
            <p:cNvSpPr>
              <a:spLocks noChangeShapeType="1"/>
            </p:cNvSpPr>
            <p:nvPr/>
          </p:nvSpPr>
          <p:spPr bwMode="auto">
            <a:xfrm>
              <a:off x="3867983" y="1837005"/>
              <a:ext cx="22669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2772608" y="3789630"/>
              <a:ext cx="1092200" cy="1323975"/>
            </a:xfrm>
            <a:custGeom>
              <a:avLst/>
              <a:gdLst>
                <a:gd name="T0" fmla="*/ 1028223782 w 688"/>
                <a:gd name="T1" fmla="*/ 0 h 834"/>
                <a:gd name="T2" fmla="*/ 0 w 688"/>
                <a:gd name="T3" fmla="*/ 725804986 h 834"/>
                <a:gd name="T4" fmla="*/ 1733867678 w 688"/>
                <a:gd name="T5" fmla="*/ 2101810491 h 834"/>
                <a:gd name="T6" fmla="*/ 1028223782 w 688"/>
                <a:gd name="T7" fmla="*/ 0 h 8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8"/>
                <a:gd name="T13" fmla="*/ 0 h 834"/>
                <a:gd name="T14" fmla="*/ 688 w 688"/>
                <a:gd name="T15" fmla="*/ 834 h 8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8" h="834">
                  <a:moveTo>
                    <a:pt x="408" y="0"/>
                  </a:moveTo>
                  <a:lnTo>
                    <a:pt x="0" y="288"/>
                  </a:lnTo>
                  <a:lnTo>
                    <a:pt x="688" y="834"/>
                  </a:lnTo>
                  <a:lnTo>
                    <a:pt x="408" y="0"/>
                  </a:lnTo>
                  <a:close/>
                </a:path>
              </a:pathLst>
            </a:custGeom>
            <a:noFill/>
            <a:ln w="762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" name="Freeform 23"/>
            <p:cNvSpPr>
              <a:spLocks/>
            </p:cNvSpPr>
            <p:nvPr/>
          </p:nvSpPr>
          <p:spPr bwMode="auto">
            <a:xfrm>
              <a:off x="4868108" y="1840180"/>
              <a:ext cx="1273175" cy="971550"/>
            </a:xfrm>
            <a:custGeom>
              <a:avLst/>
              <a:gdLst>
                <a:gd name="T0" fmla="*/ 2006156841 w 808"/>
                <a:gd name="T1" fmla="*/ 0 h 624"/>
                <a:gd name="T2" fmla="*/ 0 w 808"/>
                <a:gd name="T3" fmla="*/ 581798049 h 624"/>
                <a:gd name="T4" fmla="*/ 715065799 w 808"/>
                <a:gd name="T5" fmla="*/ 1512675122 h 624"/>
                <a:gd name="T6" fmla="*/ 2006156841 w 808"/>
                <a:gd name="T7" fmla="*/ 0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8"/>
                <a:gd name="T13" fmla="*/ 0 h 624"/>
                <a:gd name="T14" fmla="*/ 808 w 808"/>
                <a:gd name="T15" fmla="*/ 624 h 6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8" h="624">
                  <a:moveTo>
                    <a:pt x="808" y="0"/>
                  </a:moveTo>
                  <a:lnTo>
                    <a:pt x="0" y="240"/>
                  </a:lnTo>
                  <a:lnTo>
                    <a:pt x="288" y="624"/>
                  </a:lnTo>
                  <a:lnTo>
                    <a:pt x="808" y="0"/>
                  </a:lnTo>
                  <a:close/>
                </a:path>
              </a:pathLst>
            </a:custGeom>
            <a:noFill/>
            <a:ln w="762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3" name="Line 24"/>
            <p:cNvSpPr>
              <a:spLocks noChangeShapeType="1"/>
            </p:cNvSpPr>
            <p:nvPr/>
          </p:nvSpPr>
          <p:spPr bwMode="auto">
            <a:xfrm flipV="1">
              <a:off x="2775783" y="1833830"/>
              <a:ext cx="1090613" cy="936625"/>
            </a:xfrm>
            <a:prstGeom prst="line">
              <a:avLst/>
            </a:prstGeom>
            <a:noFill/>
            <a:ln w="762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Line 26"/>
            <p:cNvSpPr>
              <a:spLocks noChangeShapeType="1"/>
            </p:cNvSpPr>
            <p:nvPr/>
          </p:nvSpPr>
          <p:spPr bwMode="auto">
            <a:xfrm>
              <a:off x="4545846" y="3483243"/>
              <a:ext cx="1658938" cy="1698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" name="Text Box 27"/>
            <p:cNvSpPr txBox="1">
              <a:spLocks noChangeArrowheads="1"/>
            </p:cNvSpPr>
            <p:nvPr/>
          </p:nvSpPr>
          <p:spPr bwMode="auto">
            <a:xfrm>
              <a:off x="4144208" y="2924443"/>
              <a:ext cx="228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60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86" name="Text Box 28"/>
            <p:cNvSpPr txBox="1">
              <a:spLocks noChangeArrowheads="1"/>
            </p:cNvSpPr>
            <p:nvPr/>
          </p:nvSpPr>
          <p:spPr bwMode="auto">
            <a:xfrm>
              <a:off x="2467808" y="2924443"/>
              <a:ext cx="228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6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87" name="Line 29"/>
            <p:cNvSpPr>
              <a:spLocks noChangeShapeType="1"/>
            </p:cNvSpPr>
            <p:nvPr/>
          </p:nvSpPr>
          <p:spPr bwMode="auto">
            <a:xfrm flipH="1">
              <a:off x="2544008" y="3457843"/>
              <a:ext cx="403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Line 30"/>
            <p:cNvSpPr>
              <a:spLocks noChangeShapeType="1"/>
            </p:cNvSpPr>
            <p:nvPr/>
          </p:nvSpPr>
          <p:spPr bwMode="auto">
            <a:xfrm flipV="1">
              <a:off x="4525208" y="1552843"/>
              <a:ext cx="0" cy="411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Text Box 31"/>
            <p:cNvSpPr txBox="1">
              <a:spLocks noChangeArrowheads="1"/>
            </p:cNvSpPr>
            <p:nvPr/>
          </p:nvSpPr>
          <p:spPr bwMode="auto">
            <a:xfrm>
              <a:off x="4220408" y="1171843"/>
              <a:ext cx="8382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600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90" name="Text Box 32"/>
            <p:cNvSpPr txBox="1">
              <a:spLocks noChangeArrowheads="1"/>
            </p:cNvSpPr>
            <p:nvPr/>
          </p:nvSpPr>
          <p:spPr bwMode="auto">
            <a:xfrm>
              <a:off x="4498221" y="5231081"/>
              <a:ext cx="7048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Y</a:t>
              </a:r>
              <a:r>
                <a:rPr kumimoji="1" lang="en-US" altLang="zh-CN" sz="1600" b="1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91" name="Text Box 33"/>
            <p:cNvSpPr txBox="1">
              <a:spLocks noChangeArrowheads="1"/>
            </p:cNvSpPr>
            <p:nvPr/>
          </p:nvSpPr>
          <p:spPr bwMode="auto">
            <a:xfrm>
              <a:off x="6182558" y="3070493"/>
              <a:ext cx="7048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Y</a:t>
              </a:r>
              <a:r>
                <a:rPr kumimoji="1" lang="en-US" altLang="zh-CN" sz="1600" b="1">
                  <a:latin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92" name="Text Box 35"/>
            <p:cNvSpPr txBox="1">
              <a:spLocks noChangeArrowheads="1"/>
            </p:cNvSpPr>
            <p:nvPr/>
          </p:nvSpPr>
          <p:spPr bwMode="auto">
            <a:xfrm>
              <a:off x="3577380" y="4986187"/>
              <a:ext cx="72707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</a:p>
          </p:txBody>
        </p:sp>
        <p:sp>
          <p:nvSpPr>
            <p:cNvPr id="93" name="Text Box 36"/>
            <p:cNvSpPr txBox="1">
              <a:spLocks noChangeArrowheads="1"/>
            </p:cNvSpPr>
            <p:nvPr/>
          </p:nvSpPr>
          <p:spPr bwMode="auto">
            <a:xfrm>
              <a:off x="2418505" y="4014637"/>
              <a:ext cx="72707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</a:p>
          </p:txBody>
        </p:sp>
        <p:sp>
          <p:nvSpPr>
            <p:cNvPr id="94" name="Text Box 37"/>
            <p:cNvSpPr txBox="1">
              <a:spLocks noChangeArrowheads="1"/>
            </p:cNvSpPr>
            <p:nvPr/>
          </p:nvSpPr>
          <p:spPr bwMode="auto">
            <a:xfrm>
              <a:off x="3102718" y="3376462"/>
              <a:ext cx="72707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  <a:endPara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5" name="Text Box 39"/>
            <p:cNvSpPr txBox="1">
              <a:spLocks noChangeArrowheads="1"/>
            </p:cNvSpPr>
            <p:nvPr/>
          </p:nvSpPr>
          <p:spPr bwMode="auto">
            <a:xfrm>
              <a:off x="6111030" y="1468287"/>
              <a:ext cx="4953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</a:p>
          </p:txBody>
        </p:sp>
        <p:sp>
          <p:nvSpPr>
            <p:cNvPr id="96" name="Line 41"/>
            <p:cNvSpPr>
              <a:spLocks noChangeShapeType="1"/>
            </p:cNvSpPr>
            <p:nvPr/>
          </p:nvSpPr>
          <p:spPr bwMode="auto">
            <a:xfrm flipH="1">
              <a:off x="6344393" y="1517500"/>
              <a:ext cx="76200" cy="76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" name="Line 42"/>
            <p:cNvSpPr>
              <a:spLocks noChangeShapeType="1"/>
            </p:cNvSpPr>
            <p:nvPr/>
          </p:nvSpPr>
          <p:spPr bwMode="auto">
            <a:xfrm flipH="1">
              <a:off x="6417418" y="1592113"/>
              <a:ext cx="76200" cy="76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Text Box 44"/>
            <p:cNvSpPr txBox="1">
              <a:spLocks noChangeArrowheads="1"/>
            </p:cNvSpPr>
            <p:nvPr/>
          </p:nvSpPr>
          <p:spPr bwMode="auto">
            <a:xfrm>
              <a:off x="4604493" y="1734987"/>
              <a:ext cx="4953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</a:p>
          </p:txBody>
        </p:sp>
        <p:sp>
          <p:nvSpPr>
            <p:cNvPr id="99" name="Line 46"/>
            <p:cNvSpPr>
              <a:spLocks noChangeShapeType="1"/>
            </p:cNvSpPr>
            <p:nvPr/>
          </p:nvSpPr>
          <p:spPr bwMode="auto">
            <a:xfrm flipH="1">
              <a:off x="4890243" y="1884212"/>
              <a:ext cx="76200" cy="76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Line 47"/>
            <p:cNvSpPr>
              <a:spLocks noChangeShapeType="1"/>
            </p:cNvSpPr>
            <p:nvPr/>
          </p:nvSpPr>
          <p:spPr bwMode="auto">
            <a:xfrm flipH="1">
              <a:off x="4928343" y="1941362"/>
              <a:ext cx="76200" cy="76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" name="Text Box 49"/>
            <p:cNvSpPr txBox="1">
              <a:spLocks noChangeArrowheads="1"/>
            </p:cNvSpPr>
            <p:nvPr/>
          </p:nvSpPr>
          <p:spPr bwMode="auto">
            <a:xfrm>
              <a:off x="5383955" y="2606524"/>
              <a:ext cx="4953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</a:p>
          </p:txBody>
        </p:sp>
        <p:sp>
          <p:nvSpPr>
            <p:cNvPr id="102" name="Line 51"/>
            <p:cNvSpPr>
              <a:spLocks noChangeShapeType="1"/>
            </p:cNvSpPr>
            <p:nvPr/>
          </p:nvSpPr>
          <p:spPr bwMode="auto">
            <a:xfrm flipH="1">
              <a:off x="5693518" y="2757337"/>
              <a:ext cx="76200" cy="76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" name="Line 52"/>
            <p:cNvSpPr>
              <a:spLocks noChangeShapeType="1"/>
            </p:cNvSpPr>
            <p:nvPr/>
          </p:nvSpPr>
          <p:spPr bwMode="auto">
            <a:xfrm flipH="1">
              <a:off x="5731618" y="2814487"/>
              <a:ext cx="76200" cy="76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" name="Text Box 54"/>
            <p:cNvSpPr txBox="1">
              <a:spLocks noChangeArrowheads="1"/>
            </p:cNvSpPr>
            <p:nvPr/>
          </p:nvSpPr>
          <p:spPr bwMode="auto">
            <a:xfrm>
              <a:off x="3574205" y="1374624"/>
              <a:ext cx="4953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</a:p>
          </p:txBody>
        </p:sp>
        <p:sp>
          <p:nvSpPr>
            <p:cNvPr id="105" name="Line 55"/>
            <p:cNvSpPr>
              <a:spLocks noChangeShapeType="1"/>
            </p:cNvSpPr>
            <p:nvPr/>
          </p:nvSpPr>
          <p:spPr bwMode="auto">
            <a:xfrm flipH="1">
              <a:off x="3863130" y="1533374"/>
              <a:ext cx="76200" cy="76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" name="Text Box 57"/>
            <p:cNvSpPr txBox="1">
              <a:spLocks noChangeArrowheads="1"/>
            </p:cNvSpPr>
            <p:nvPr/>
          </p:nvSpPr>
          <p:spPr bwMode="auto">
            <a:xfrm>
              <a:off x="3053505" y="1744512"/>
              <a:ext cx="4953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</a:p>
          </p:txBody>
        </p:sp>
        <p:sp>
          <p:nvSpPr>
            <p:cNvPr id="107" name="Line 58"/>
            <p:cNvSpPr>
              <a:spLocks noChangeShapeType="1"/>
            </p:cNvSpPr>
            <p:nvPr/>
          </p:nvSpPr>
          <p:spPr bwMode="auto">
            <a:xfrm flipH="1">
              <a:off x="3386880" y="1904850"/>
              <a:ext cx="76200" cy="76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" name="Text Box 60"/>
            <p:cNvSpPr txBox="1">
              <a:spLocks noChangeArrowheads="1"/>
            </p:cNvSpPr>
            <p:nvPr/>
          </p:nvSpPr>
          <p:spPr bwMode="auto">
            <a:xfrm>
              <a:off x="2377230" y="2449362"/>
              <a:ext cx="4953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</a:p>
          </p:txBody>
        </p:sp>
        <p:sp>
          <p:nvSpPr>
            <p:cNvPr id="109" name="Line 61"/>
            <p:cNvSpPr>
              <a:spLocks noChangeShapeType="1"/>
            </p:cNvSpPr>
            <p:nvPr/>
          </p:nvSpPr>
          <p:spPr bwMode="auto">
            <a:xfrm flipH="1">
              <a:off x="2653455" y="2571600"/>
              <a:ext cx="76200" cy="76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0" name="矩形 109"/>
          <p:cNvSpPr/>
          <p:nvPr/>
        </p:nvSpPr>
        <p:spPr>
          <a:xfrm>
            <a:off x="525858" y="758477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1" name="Rectangle 3"/>
          <p:cNvSpPr>
            <a:spLocks noGrp="1" noChangeArrowheads="1"/>
          </p:cNvSpPr>
          <p:nvPr/>
        </p:nvSpPr>
        <p:spPr bwMode="auto">
          <a:xfrm>
            <a:off x="618556" y="769458"/>
            <a:ext cx="8939597" cy="33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4" eaLnBrk="1" hangingPunct="1"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三、投影面垂直面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4" eaLnBrk="1" hangingPunct="1">
              <a:buFont typeface="Wingdings" panose="05000000000000000000" pitchFamily="2" charset="2"/>
              <a:buNone/>
              <a:defRPr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3" name="直接连接符 11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4" name="文本框 113"/>
          <p:cNvSpPr txBox="1"/>
          <p:nvPr/>
        </p:nvSpPr>
        <p:spPr>
          <a:xfrm>
            <a:off x="450850" y="21590"/>
            <a:ext cx="565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72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42" grpId="0" animBg="1"/>
      <p:bldP spid="43" grpId="0" animBg="1"/>
      <p:bldP spid="44" grpId="0" animBg="1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3"/>
          <p:cNvSpPr>
            <a:spLocks noChangeArrowheads="1"/>
          </p:cNvSpPr>
          <p:nvPr/>
        </p:nvSpPr>
        <p:spPr bwMode="auto">
          <a:xfrm>
            <a:off x="1933621" y="5673965"/>
            <a:ext cx="7486650" cy="1096963"/>
          </a:xfrm>
          <a:prstGeom prst="rect">
            <a:avLst/>
          </a:prstGeom>
          <a:solidFill>
            <a:srgbClr val="FAFFC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tIns="190800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投影特性：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1) </a:t>
            </a:r>
            <a:r>
              <a:rPr lang="en-US" altLang="zh-CN" sz="20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积聚为一条线。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2)</a:t>
            </a:r>
            <a:r>
              <a:rPr lang="en-US" altLang="zh-CN" sz="20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a’b’c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’ , </a:t>
            </a:r>
            <a:r>
              <a:rPr lang="en-US" altLang="zh-CN" sz="20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a”b”c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的类似形。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3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）反应平面与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 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W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的倾角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Math1"/>
              </a:rPr>
              <a:t>                     </a:t>
            </a:r>
          </a:p>
        </p:txBody>
      </p:sp>
      <p:sp>
        <p:nvSpPr>
          <p:cNvPr id="15" name="Rectangle 85"/>
          <p:cNvSpPr>
            <a:spLocks noGrp="1" noChangeArrowheads="1"/>
          </p:cNvSpPr>
          <p:nvPr>
            <p:ph type="title"/>
          </p:nvPr>
        </p:nvSpPr>
        <p:spPr>
          <a:xfrm>
            <a:off x="1808163" y="1132269"/>
            <a:ext cx="6946900" cy="636588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铅垂面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垂直于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面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倾斜于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V,W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面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321887"/>
            <a:ext cx="5029200" cy="4421187"/>
            <a:chOff x="72" y="288"/>
            <a:chExt cx="3168" cy="3106"/>
          </a:xfrm>
        </p:grpSpPr>
        <p:sp>
          <p:nvSpPr>
            <p:cNvPr id="133" name="Freeform 5"/>
            <p:cNvSpPr>
              <a:spLocks/>
            </p:cNvSpPr>
            <p:nvPr/>
          </p:nvSpPr>
          <p:spPr bwMode="auto">
            <a:xfrm>
              <a:off x="336" y="2232"/>
              <a:ext cx="2568" cy="960"/>
            </a:xfrm>
            <a:custGeom>
              <a:avLst/>
              <a:gdLst>
                <a:gd name="T0" fmla="*/ 1560 w 2568"/>
                <a:gd name="T1" fmla="*/ 0 h 960"/>
                <a:gd name="T2" fmla="*/ 2568 w 2568"/>
                <a:gd name="T3" fmla="*/ 960 h 960"/>
                <a:gd name="T4" fmla="*/ 996 w 2568"/>
                <a:gd name="T5" fmla="*/ 960 h 960"/>
                <a:gd name="T6" fmla="*/ 0 w 2568"/>
                <a:gd name="T7" fmla="*/ 0 h 960"/>
                <a:gd name="T8" fmla="*/ 1560 w 2568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8"/>
                <a:gd name="T16" fmla="*/ 0 h 960"/>
                <a:gd name="T17" fmla="*/ 2568 w 256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8" h="960">
                  <a:moveTo>
                    <a:pt x="1560" y="0"/>
                  </a:moveTo>
                  <a:lnTo>
                    <a:pt x="2568" y="960"/>
                  </a:lnTo>
                  <a:lnTo>
                    <a:pt x="996" y="960"/>
                  </a:lnTo>
                  <a:lnTo>
                    <a:pt x="0" y="0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" y="288"/>
              <a:ext cx="3168" cy="3106"/>
              <a:chOff x="72" y="288"/>
              <a:chExt cx="3168" cy="3106"/>
            </a:xfrm>
          </p:grpSpPr>
          <p:sp>
            <p:nvSpPr>
              <p:cNvPr id="135" name="Freeform 7"/>
              <p:cNvSpPr>
                <a:spLocks/>
              </p:cNvSpPr>
              <p:nvPr/>
            </p:nvSpPr>
            <p:spPr bwMode="auto">
              <a:xfrm>
                <a:off x="1892" y="552"/>
                <a:ext cx="996" cy="2628"/>
              </a:xfrm>
              <a:custGeom>
                <a:avLst/>
                <a:gdLst>
                  <a:gd name="T0" fmla="*/ 0 w 996"/>
                  <a:gd name="T1" fmla="*/ 1680 h 2628"/>
                  <a:gd name="T2" fmla="*/ 0 w 996"/>
                  <a:gd name="T3" fmla="*/ 0 h 2628"/>
                  <a:gd name="T4" fmla="*/ 996 w 996"/>
                  <a:gd name="T5" fmla="*/ 948 h 2628"/>
                  <a:gd name="T6" fmla="*/ 996 w 996"/>
                  <a:gd name="T7" fmla="*/ 2628 h 2628"/>
                  <a:gd name="T8" fmla="*/ 0 w 996"/>
                  <a:gd name="T9" fmla="*/ 1680 h 26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6"/>
                  <a:gd name="T16" fmla="*/ 0 h 2628"/>
                  <a:gd name="T17" fmla="*/ 996 w 996"/>
                  <a:gd name="T18" fmla="*/ 2628 h 26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6" h="2628">
                    <a:moveTo>
                      <a:pt x="0" y="1680"/>
                    </a:moveTo>
                    <a:lnTo>
                      <a:pt x="0" y="0"/>
                    </a:lnTo>
                    <a:lnTo>
                      <a:pt x="996" y="948"/>
                    </a:lnTo>
                    <a:lnTo>
                      <a:pt x="996" y="2628"/>
                    </a:lnTo>
                    <a:lnTo>
                      <a:pt x="0" y="1680"/>
                    </a:lnTo>
                    <a:close/>
                  </a:path>
                </a:pathLst>
              </a:custGeom>
              <a:solidFill>
                <a:srgbClr val="1CB08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6" name="Rectangle 8"/>
              <p:cNvSpPr>
                <a:spLocks noChangeArrowheads="1"/>
              </p:cNvSpPr>
              <p:nvPr/>
            </p:nvSpPr>
            <p:spPr bwMode="auto">
              <a:xfrm>
                <a:off x="336" y="540"/>
                <a:ext cx="1560" cy="1692"/>
              </a:xfrm>
              <a:prstGeom prst="rect">
                <a:avLst/>
              </a:prstGeom>
              <a:solidFill>
                <a:srgbClr val="3DCDA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72" y="288"/>
                <a:ext cx="3168" cy="3106"/>
                <a:chOff x="84" y="300"/>
                <a:chExt cx="3168" cy="3106"/>
              </a:xfrm>
            </p:grpSpPr>
            <p:sp>
              <p:nvSpPr>
                <p:cNvPr id="13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12" y="577"/>
                  <a:ext cx="372" cy="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400" b="1">
                      <a:latin typeface="Complex" panose="00000400000000000000" pitchFamily="2" charset="0"/>
                    </a:rPr>
                    <a:t>V</a:t>
                  </a:r>
                </a:p>
              </p:txBody>
            </p:sp>
            <p:sp>
              <p:nvSpPr>
                <p:cNvPr id="139" name="Text Box 11"/>
                <p:cNvSpPr txBox="1">
                  <a:spLocks noChangeArrowheads="1"/>
                </p:cNvSpPr>
                <p:nvPr/>
              </p:nvSpPr>
              <p:spPr bwMode="auto">
                <a:xfrm rot="19134044">
                  <a:off x="1233" y="2915"/>
                  <a:ext cx="372" cy="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400" b="1">
                      <a:latin typeface="Complex" panose="00000400000000000000" pitchFamily="2" charset="0"/>
                    </a:rPr>
                    <a:t>H</a:t>
                  </a:r>
                </a:p>
              </p:txBody>
            </p:sp>
            <p:sp>
              <p:nvSpPr>
                <p:cNvPr id="14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604" y="1475"/>
                  <a:ext cx="372" cy="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400" b="1">
                      <a:latin typeface="Complex" panose="00000400000000000000" pitchFamily="2" charset="0"/>
                    </a:rPr>
                    <a:t>W</a:t>
                  </a:r>
                </a:p>
              </p:txBody>
            </p:sp>
            <p:sp>
              <p:nvSpPr>
                <p:cNvPr id="14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860" y="2027"/>
                  <a:ext cx="372" cy="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400" b="1">
                      <a:latin typeface="Complex" panose="00000400000000000000" pitchFamily="2" charset="0"/>
                    </a:rPr>
                    <a:t>O</a:t>
                  </a:r>
                </a:p>
              </p:txBody>
            </p:sp>
            <p:sp>
              <p:nvSpPr>
                <p:cNvPr id="14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84" y="2124"/>
                  <a:ext cx="372" cy="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400" b="1">
                      <a:latin typeface="Complex" panose="00000400000000000000" pitchFamily="2" charset="0"/>
                    </a:rPr>
                    <a:t>X</a:t>
                  </a:r>
                </a:p>
              </p:txBody>
            </p:sp>
            <p:sp>
              <p:nvSpPr>
                <p:cNvPr id="14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880" y="3084"/>
                  <a:ext cx="372" cy="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400" b="1">
                      <a:latin typeface="Complex" panose="00000400000000000000" pitchFamily="2" charset="0"/>
                    </a:rPr>
                    <a:t>Y</a:t>
                  </a:r>
                </a:p>
              </p:txBody>
            </p:sp>
            <p:sp>
              <p:nvSpPr>
                <p:cNvPr id="14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776" y="300"/>
                  <a:ext cx="372" cy="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400" b="1">
                      <a:latin typeface="Complex" panose="00000400000000000000" pitchFamily="2" charset="0"/>
                    </a:rPr>
                    <a:t>Z</a:t>
                  </a:r>
                </a:p>
              </p:txBody>
            </p:sp>
          </p:grpSp>
        </p:grpSp>
      </p:grpSp>
      <p:sp>
        <p:nvSpPr>
          <p:cNvPr id="180" name="Freeform 68"/>
          <p:cNvSpPr>
            <a:spLocks/>
          </p:cNvSpPr>
          <p:nvPr/>
        </p:nvSpPr>
        <p:spPr bwMode="auto">
          <a:xfrm>
            <a:off x="3359150" y="2761749"/>
            <a:ext cx="1236662" cy="1743075"/>
          </a:xfrm>
          <a:custGeom>
            <a:avLst/>
            <a:gdLst>
              <a:gd name="T0" fmla="*/ 0 w 804"/>
              <a:gd name="T1" fmla="*/ 644031764 h 1116"/>
              <a:gd name="T2" fmla="*/ 1902155543 w 804"/>
              <a:gd name="T3" fmla="*/ 2147483647 h 1116"/>
              <a:gd name="T4" fmla="*/ 993662614 w 804"/>
              <a:gd name="T5" fmla="*/ 0 h 1116"/>
              <a:gd name="T6" fmla="*/ 0 w 804"/>
              <a:gd name="T7" fmla="*/ 644031764 h 1116"/>
              <a:gd name="T8" fmla="*/ 0 60000 65536"/>
              <a:gd name="T9" fmla="*/ 0 60000 65536"/>
              <a:gd name="T10" fmla="*/ 0 60000 65536"/>
              <a:gd name="T11" fmla="*/ 0 60000 65536"/>
              <a:gd name="T12" fmla="*/ 0 w 804"/>
              <a:gd name="T13" fmla="*/ 0 h 1116"/>
              <a:gd name="T14" fmla="*/ 804 w 804"/>
              <a:gd name="T15" fmla="*/ 1116 h 11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4" h="1116">
                <a:moveTo>
                  <a:pt x="0" y="264"/>
                </a:moveTo>
                <a:lnTo>
                  <a:pt x="804" y="1116"/>
                </a:lnTo>
                <a:lnTo>
                  <a:pt x="420" y="0"/>
                </a:lnTo>
                <a:lnTo>
                  <a:pt x="0" y="264"/>
                </a:lnTo>
                <a:close/>
              </a:path>
            </a:pathLst>
          </a:custGeom>
          <a:solidFill>
            <a:srgbClr val="CC0000"/>
          </a:solidFill>
          <a:ln w="57150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3000375" y="2329949"/>
            <a:ext cx="2120900" cy="2376415"/>
            <a:chOff x="894" y="1056"/>
            <a:chExt cx="1380" cy="1520"/>
          </a:xfrm>
        </p:grpSpPr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894" y="1392"/>
              <a:ext cx="312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latin typeface="Complex" panose="00000400000000000000" pitchFamily="2" charset="0"/>
                </a:rPr>
                <a:t>A</a:t>
              </a:r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1962" y="2281"/>
              <a:ext cx="312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latin typeface="Complex" panose="00000400000000000000" pitchFamily="2" charset="0"/>
                </a:rPr>
                <a:t>B</a:t>
              </a:r>
            </a:p>
          </p:txBody>
        </p:sp>
        <p:sp>
          <p:nvSpPr>
            <p:cNvPr id="184" name="Text Box 72"/>
            <p:cNvSpPr txBox="1">
              <a:spLocks noChangeArrowheads="1"/>
            </p:cNvSpPr>
            <p:nvPr/>
          </p:nvSpPr>
          <p:spPr bwMode="auto">
            <a:xfrm>
              <a:off x="1434" y="1056"/>
              <a:ext cx="312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latin typeface="Complex" panose="00000400000000000000" pitchFamily="2" charset="0"/>
                </a:rPr>
                <a:t>C</a:t>
              </a:r>
            </a:p>
          </p:txBody>
        </p:sp>
      </p:grp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3359150" y="2761748"/>
            <a:ext cx="1276350" cy="2057400"/>
            <a:chOff x="1152" y="1356"/>
            <a:chExt cx="804" cy="1296"/>
          </a:xfrm>
        </p:grpSpPr>
        <p:sp>
          <p:nvSpPr>
            <p:cNvPr id="186" name="Line 74"/>
            <p:cNvSpPr>
              <a:spLocks noChangeShapeType="1"/>
            </p:cNvSpPr>
            <p:nvPr/>
          </p:nvSpPr>
          <p:spPr bwMode="auto">
            <a:xfrm>
              <a:off x="1152" y="1620"/>
              <a:ext cx="0" cy="7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7" name="Line 75"/>
            <p:cNvSpPr>
              <a:spLocks noChangeShapeType="1"/>
            </p:cNvSpPr>
            <p:nvPr/>
          </p:nvSpPr>
          <p:spPr bwMode="auto">
            <a:xfrm>
              <a:off x="1572" y="1356"/>
              <a:ext cx="0" cy="1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8" name="Line 76"/>
            <p:cNvSpPr>
              <a:spLocks noChangeShapeType="1"/>
            </p:cNvSpPr>
            <p:nvPr/>
          </p:nvSpPr>
          <p:spPr bwMode="auto">
            <a:xfrm flipH="1">
              <a:off x="1956" y="2448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87"/>
          <p:cNvGrpSpPr>
            <a:grpSpLocks/>
          </p:cNvGrpSpPr>
          <p:nvPr/>
        </p:nvGrpSpPr>
        <p:grpSpPr bwMode="auto">
          <a:xfrm>
            <a:off x="3071812" y="4201611"/>
            <a:ext cx="1809750" cy="1071562"/>
            <a:chOff x="960" y="2277"/>
            <a:chExt cx="1140" cy="675"/>
          </a:xfrm>
        </p:grpSpPr>
        <p:sp>
          <p:nvSpPr>
            <p:cNvPr id="200" name="Line 88"/>
            <p:cNvSpPr>
              <a:spLocks noChangeShapeType="1"/>
            </p:cNvSpPr>
            <p:nvPr/>
          </p:nvSpPr>
          <p:spPr bwMode="auto">
            <a:xfrm>
              <a:off x="1152" y="2328"/>
              <a:ext cx="804" cy="336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" name="Group 89"/>
            <p:cNvGrpSpPr>
              <a:grpSpLocks/>
            </p:cNvGrpSpPr>
            <p:nvPr/>
          </p:nvGrpSpPr>
          <p:grpSpPr bwMode="auto">
            <a:xfrm>
              <a:off x="960" y="2277"/>
              <a:ext cx="1140" cy="675"/>
              <a:chOff x="960" y="2277"/>
              <a:chExt cx="1140" cy="675"/>
            </a:xfrm>
          </p:grpSpPr>
          <p:sp>
            <p:nvSpPr>
              <p:cNvPr id="202" name="Text Box 90"/>
              <p:cNvSpPr txBox="1">
                <a:spLocks noChangeArrowheads="1"/>
              </p:cNvSpPr>
              <p:nvPr/>
            </p:nvSpPr>
            <p:spPr bwMode="auto">
              <a:xfrm>
                <a:off x="1788" y="2625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latin typeface="Complex" panose="00000400000000000000" pitchFamily="2" charset="0"/>
                  </a:rPr>
                  <a:t>b</a:t>
                </a:r>
              </a:p>
            </p:txBody>
          </p:sp>
          <p:sp>
            <p:nvSpPr>
              <p:cNvPr id="203" name="Text Box 91"/>
              <p:cNvSpPr txBox="1">
                <a:spLocks noChangeArrowheads="1"/>
              </p:cNvSpPr>
              <p:nvPr/>
            </p:nvSpPr>
            <p:spPr bwMode="auto">
              <a:xfrm>
                <a:off x="1368" y="2433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latin typeface="Complex" panose="00000400000000000000" pitchFamily="2" charset="0"/>
                  </a:rPr>
                  <a:t>c</a:t>
                </a:r>
              </a:p>
            </p:txBody>
          </p:sp>
          <p:sp>
            <p:nvSpPr>
              <p:cNvPr id="204" name="Text Box 92"/>
              <p:cNvSpPr txBox="1">
                <a:spLocks noChangeArrowheads="1"/>
              </p:cNvSpPr>
              <p:nvPr/>
            </p:nvSpPr>
            <p:spPr bwMode="auto">
              <a:xfrm>
                <a:off x="960" y="2277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latin typeface="Complex" panose="00000400000000000000" pitchFamily="2" charset="0"/>
                  </a:rPr>
                  <a:t>a</a:t>
                </a:r>
              </a:p>
            </p:txBody>
          </p:sp>
        </p:grpSp>
      </p:grpSp>
      <p:grpSp>
        <p:nvGrpSpPr>
          <p:cNvPr id="11" name="组合 208"/>
          <p:cNvGrpSpPr/>
          <p:nvPr/>
        </p:nvGrpSpPr>
        <p:grpSpPr>
          <a:xfrm>
            <a:off x="6400801" y="871539"/>
            <a:ext cx="4518025" cy="4772025"/>
            <a:chOff x="4876800" y="871538"/>
            <a:chExt cx="4518025" cy="4772025"/>
          </a:xfrm>
        </p:grpSpPr>
        <p:sp>
          <p:nvSpPr>
            <p:cNvPr id="210" name="Freeform 17"/>
            <p:cNvSpPr>
              <a:spLocks/>
            </p:cNvSpPr>
            <p:nvPr/>
          </p:nvSpPr>
          <p:spPr bwMode="auto">
            <a:xfrm>
              <a:off x="5399088" y="1897063"/>
              <a:ext cx="914400" cy="990600"/>
            </a:xfrm>
            <a:custGeom>
              <a:avLst/>
              <a:gdLst>
                <a:gd name="T0" fmla="*/ 0 w 576"/>
                <a:gd name="T1" fmla="*/ 604837462 h 624"/>
                <a:gd name="T2" fmla="*/ 725804891 w 576"/>
                <a:gd name="T3" fmla="*/ 0 h 624"/>
                <a:gd name="T4" fmla="*/ 1451609782 w 576"/>
                <a:gd name="T5" fmla="*/ 1572577282 h 624"/>
                <a:gd name="T6" fmla="*/ 0 w 576"/>
                <a:gd name="T7" fmla="*/ 604837462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624"/>
                <a:gd name="T14" fmla="*/ 576 w 576"/>
                <a:gd name="T15" fmla="*/ 624 h 6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624">
                  <a:moveTo>
                    <a:pt x="0" y="240"/>
                  </a:moveTo>
                  <a:lnTo>
                    <a:pt x="288" y="0"/>
                  </a:lnTo>
                  <a:lnTo>
                    <a:pt x="576" y="624"/>
                  </a:lnTo>
                  <a:lnTo>
                    <a:pt x="0" y="240"/>
                  </a:lnTo>
                  <a:close/>
                </a:path>
              </a:pathLst>
            </a:custGeom>
            <a:noFill/>
            <a:ln w="762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1" name="Freeform 18"/>
            <p:cNvSpPr>
              <a:spLocks/>
            </p:cNvSpPr>
            <p:nvPr/>
          </p:nvSpPr>
          <p:spPr bwMode="auto">
            <a:xfrm>
              <a:off x="7488238" y="1879600"/>
              <a:ext cx="1225550" cy="992188"/>
            </a:xfrm>
            <a:custGeom>
              <a:avLst/>
              <a:gdLst>
                <a:gd name="T0" fmla="*/ 0 w 772"/>
                <a:gd name="T1" fmla="*/ 602318404 h 625"/>
                <a:gd name="T2" fmla="*/ 972780402 w 772"/>
                <a:gd name="T3" fmla="*/ 0 h 625"/>
                <a:gd name="T4" fmla="*/ 1945560803 w 772"/>
                <a:gd name="T5" fmla="*/ 1575099025 h 625"/>
                <a:gd name="T6" fmla="*/ 0 w 772"/>
                <a:gd name="T7" fmla="*/ 602318404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625"/>
                <a:gd name="T14" fmla="*/ 772 w 772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625">
                  <a:moveTo>
                    <a:pt x="0" y="239"/>
                  </a:moveTo>
                  <a:lnTo>
                    <a:pt x="386" y="0"/>
                  </a:lnTo>
                  <a:lnTo>
                    <a:pt x="772" y="625"/>
                  </a:lnTo>
                  <a:lnTo>
                    <a:pt x="0" y="239"/>
                  </a:lnTo>
                  <a:close/>
                </a:path>
              </a:pathLst>
            </a:custGeom>
            <a:noFill/>
            <a:ln w="762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2" name="Line 26"/>
            <p:cNvSpPr>
              <a:spLocks noChangeShapeType="1"/>
            </p:cNvSpPr>
            <p:nvPr/>
          </p:nvSpPr>
          <p:spPr bwMode="auto">
            <a:xfrm>
              <a:off x="5399088" y="3752850"/>
              <a:ext cx="914400" cy="12192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4876800" y="871538"/>
              <a:ext cx="4518025" cy="4772025"/>
              <a:chOff x="3103" y="180"/>
              <a:chExt cx="2692" cy="3006"/>
            </a:xfrm>
          </p:grpSpPr>
          <p:sp>
            <p:nvSpPr>
              <p:cNvPr id="260" name="Line 28"/>
              <p:cNvSpPr>
                <a:spLocks noChangeShapeType="1"/>
              </p:cNvSpPr>
              <p:nvPr/>
            </p:nvSpPr>
            <p:spPr bwMode="auto">
              <a:xfrm>
                <a:off x="4272" y="1620"/>
                <a:ext cx="1140" cy="11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1" name="Text Box 29"/>
              <p:cNvSpPr txBox="1">
                <a:spLocks noChangeArrowheads="1"/>
              </p:cNvSpPr>
              <p:nvPr/>
            </p:nvSpPr>
            <p:spPr bwMode="auto">
              <a:xfrm>
                <a:off x="4230" y="1396"/>
                <a:ext cx="14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400" b="1">
                    <a:latin typeface="Complex" panose="00000400000000000000" pitchFamily="2" charset="0"/>
                  </a:rPr>
                  <a:t>o</a:t>
                </a:r>
              </a:p>
            </p:txBody>
          </p:sp>
          <p:sp>
            <p:nvSpPr>
              <p:cNvPr id="262" name="Text Box 30"/>
              <p:cNvSpPr txBox="1">
                <a:spLocks noChangeArrowheads="1"/>
              </p:cNvSpPr>
              <p:nvPr/>
            </p:nvSpPr>
            <p:spPr bwMode="auto">
              <a:xfrm>
                <a:off x="3103" y="1449"/>
                <a:ext cx="14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400">
                    <a:latin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263" name="Line 31"/>
              <p:cNvSpPr>
                <a:spLocks noChangeShapeType="1"/>
              </p:cNvSpPr>
              <p:nvPr/>
            </p:nvSpPr>
            <p:spPr bwMode="auto">
              <a:xfrm flipH="1">
                <a:off x="3258" y="1620"/>
                <a:ext cx="22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4" name="Line 32"/>
              <p:cNvSpPr>
                <a:spLocks noChangeShapeType="1"/>
              </p:cNvSpPr>
              <p:nvPr/>
            </p:nvSpPr>
            <p:spPr bwMode="auto">
              <a:xfrm flipV="1">
                <a:off x="4272" y="420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5" name="Text Box 33"/>
              <p:cNvSpPr txBox="1">
                <a:spLocks noChangeArrowheads="1"/>
              </p:cNvSpPr>
              <p:nvPr/>
            </p:nvSpPr>
            <p:spPr bwMode="auto">
              <a:xfrm>
                <a:off x="4080" y="180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400" b="1">
                    <a:latin typeface="Complex" panose="00000400000000000000" pitchFamily="2" charset="0"/>
                  </a:rPr>
                  <a:t>z</a:t>
                </a:r>
              </a:p>
            </p:txBody>
          </p:sp>
          <p:sp>
            <p:nvSpPr>
              <p:cNvPr id="266" name="Text Box 34"/>
              <p:cNvSpPr txBox="1">
                <a:spLocks noChangeArrowheads="1"/>
              </p:cNvSpPr>
              <p:nvPr/>
            </p:nvSpPr>
            <p:spPr bwMode="auto">
              <a:xfrm>
                <a:off x="4209" y="2898"/>
                <a:ext cx="4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anose="02020603050405020304" pitchFamily="18" charset="0"/>
                  </a:rPr>
                  <a:t>Y</a:t>
                </a:r>
                <a:r>
                  <a:rPr lang="en-US" altLang="zh-CN" b="1">
                    <a:latin typeface="Times New Roman" panose="02020603050405020304" pitchFamily="18" charset="0"/>
                  </a:rPr>
                  <a:t>H</a:t>
                </a:r>
                <a:endParaRPr kumimoji="1" lang="en-US" altLang="zh-CN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" name="Text Box 35"/>
              <p:cNvSpPr txBox="1">
                <a:spLocks noChangeArrowheads="1"/>
              </p:cNvSpPr>
              <p:nvPr/>
            </p:nvSpPr>
            <p:spPr bwMode="auto">
              <a:xfrm>
                <a:off x="5351" y="1404"/>
                <a:ext cx="44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000" b="1">
                    <a:latin typeface="Times New Roman" panose="02020603050405020304" pitchFamily="18" charset="0"/>
                  </a:rPr>
                  <a:t>Y</a:t>
                </a:r>
                <a:r>
                  <a:rPr kumimoji="1" lang="en-US" altLang="zh-CN" sz="1400" b="1">
                    <a:latin typeface="Times New Roman" panose="02020603050405020304" pitchFamily="18" charset="0"/>
                  </a:rPr>
                  <a:t>W</a:t>
                </a:r>
              </a:p>
            </p:txBody>
          </p: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5399088" y="1879600"/>
              <a:ext cx="915987" cy="3124200"/>
              <a:chOff x="3311" y="756"/>
              <a:chExt cx="577" cy="1968"/>
            </a:xfrm>
          </p:grpSpPr>
          <p:sp>
            <p:nvSpPr>
              <p:cNvPr id="257" name="Line 37"/>
              <p:cNvSpPr>
                <a:spLocks noChangeShapeType="1"/>
              </p:cNvSpPr>
              <p:nvPr/>
            </p:nvSpPr>
            <p:spPr bwMode="auto">
              <a:xfrm flipV="1">
                <a:off x="3311" y="996"/>
                <a:ext cx="2" cy="9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8" name="Line 38"/>
              <p:cNvSpPr>
                <a:spLocks noChangeShapeType="1"/>
              </p:cNvSpPr>
              <p:nvPr/>
            </p:nvSpPr>
            <p:spPr bwMode="auto">
              <a:xfrm flipV="1">
                <a:off x="3887" y="1380"/>
                <a:ext cx="1" cy="1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9" name="Line 39"/>
              <p:cNvSpPr>
                <a:spLocks noChangeShapeType="1"/>
              </p:cNvSpPr>
              <p:nvPr/>
            </p:nvSpPr>
            <p:spPr bwMode="auto">
              <a:xfrm>
                <a:off x="3600" y="756"/>
                <a:ext cx="0" cy="15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" name="Group 40"/>
            <p:cNvGrpSpPr>
              <a:grpSpLocks/>
            </p:cNvGrpSpPr>
            <p:nvPr/>
          </p:nvGrpSpPr>
          <p:grpSpPr bwMode="auto">
            <a:xfrm>
              <a:off x="5422900" y="3800475"/>
              <a:ext cx="3276600" cy="1195388"/>
              <a:chOff x="3312" y="1956"/>
              <a:chExt cx="2064" cy="753"/>
            </a:xfrm>
          </p:grpSpPr>
          <p:sp>
            <p:nvSpPr>
              <p:cNvPr id="254" name="Line 41"/>
              <p:cNvSpPr>
                <a:spLocks noChangeShapeType="1"/>
              </p:cNvSpPr>
              <p:nvPr/>
            </p:nvSpPr>
            <p:spPr bwMode="auto">
              <a:xfrm>
                <a:off x="3888" y="2709"/>
                <a:ext cx="14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5" name="Line 42"/>
              <p:cNvSpPr>
                <a:spLocks noChangeShapeType="1"/>
              </p:cNvSpPr>
              <p:nvPr/>
            </p:nvSpPr>
            <p:spPr bwMode="auto">
              <a:xfrm>
                <a:off x="3312" y="1956"/>
                <a:ext cx="12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" name="Line 43"/>
              <p:cNvSpPr>
                <a:spLocks noChangeShapeType="1"/>
              </p:cNvSpPr>
              <p:nvPr/>
            </p:nvSpPr>
            <p:spPr bwMode="auto">
              <a:xfrm>
                <a:off x="3600" y="2340"/>
                <a:ext cx="13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7" name="Group 44"/>
            <p:cNvGrpSpPr>
              <a:grpSpLocks/>
            </p:cNvGrpSpPr>
            <p:nvPr/>
          </p:nvGrpSpPr>
          <p:grpSpPr bwMode="auto">
            <a:xfrm>
              <a:off x="5399088" y="1879600"/>
              <a:ext cx="3295650" cy="990600"/>
              <a:chOff x="3312" y="756"/>
              <a:chExt cx="2076" cy="624"/>
            </a:xfrm>
          </p:grpSpPr>
          <p:sp>
            <p:nvSpPr>
              <p:cNvPr id="251" name="Line 45"/>
              <p:cNvSpPr>
                <a:spLocks noChangeShapeType="1"/>
              </p:cNvSpPr>
              <p:nvPr/>
            </p:nvSpPr>
            <p:spPr bwMode="auto">
              <a:xfrm>
                <a:off x="3312" y="996"/>
                <a:ext cx="12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2" name="Line 46"/>
              <p:cNvSpPr>
                <a:spLocks noChangeShapeType="1"/>
              </p:cNvSpPr>
              <p:nvPr/>
            </p:nvSpPr>
            <p:spPr bwMode="auto">
              <a:xfrm>
                <a:off x="3900" y="1380"/>
                <a:ext cx="14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" name="Line 47"/>
              <p:cNvSpPr>
                <a:spLocks noChangeShapeType="1"/>
              </p:cNvSpPr>
              <p:nvPr/>
            </p:nvSpPr>
            <p:spPr bwMode="auto">
              <a:xfrm>
                <a:off x="3600" y="756"/>
                <a:ext cx="13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8" name="Group 48"/>
            <p:cNvGrpSpPr>
              <a:grpSpLocks/>
            </p:cNvGrpSpPr>
            <p:nvPr/>
          </p:nvGrpSpPr>
          <p:grpSpPr bwMode="auto">
            <a:xfrm>
              <a:off x="7488238" y="1879600"/>
              <a:ext cx="1219200" cy="3124200"/>
              <a:chOff x="4608" y="756"/>
              <a:chExt cx="768" cy="1968"/>
            </a:xfrm>
          </p:grpSpPr>
          <p:sp>
            <p:nvSpPr>
              <p:cNvPr id="248" name="Line 49"/>
              <p:cNvSpPr>
                <a:spLocks noChangeShapeType="1"/>
              </p:cNvSpPr>
              <p:nvPr/>
            </p:nvSpPr>
            <p:spPr bwMode="auto">
              <a:xfrm flipV="1">
                <a:off x="5376" y="138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9" name="Line 50"/>
              <p:cNvSpPr>
                <a:spLocks noChangeShapeType="1"/>
              </p:cNvSpPr>
              <p:nvPr/>
            </p:nvSpPr>
            <p:spPr bwMode="auto">
              <a:xfrm flipV="1">
                <a:off x="4608" y="996"/>
                <a:ext cx="0" cy="9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0" name="Line 51"/>
              <p:cNvSpPr>
                <a:spLocks noChangeShapeType="1"/>
              </p:cNvSpPr>
              <p:nvPr/>
            </p:nvSpPr>
            <p:spPr bwMode="auto">
              <a:xfrm flipV="1">
                <a:off x="4992" y="756"/>
                <a:ext cx="0" cy="15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" name="Group 52"/>
            <p:cNvGrpSpPr>
              <a:grpSpLocks/>
            </p:cNvGrpSpPr>
            <p:nvPr/>
          </p:nvGrpSpPr>
          <p:grpSpPr bwMode="auto">
            <a:xfrm>
              <a:off x="7010400" y="1543050"/>
              <a:ext cx="2133600" cy="1325563"/>
              <a:chOff x="4332" y="505"/>
              <a:chExt cx="1344" cy="821"/>
            </a:xfrm>
          </p:grpSpPr>
          <p:grpSp>
            <p:nvGrpSpPr>
              <p:cNvPr id="21" name="Group 53"/>
              <p:cNvGrpSpPr>
                <a:grpSpLocks/>
              </p:cNvGrpSpPr>
              <p:nvPr/>
            </p:nvGrpSpPr>
            <p:grpSpPr bwMode="auto">
              <a:xfrm>
                <a:off x="5364" y="1035"/>
                <a:ext cx="312" cy="291"/>
                <a:chOff x="4884" y="2478"/>
                <a:chExt cx="312" cy="291"/>
              </a:xfrm>
            </p:grpSpPr>
            <p:sp>
              <p:nvSpPr>
                <p:cNvPr id="24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884" y="2478"/>
                  <a:ext cx="31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400" b="1">
                      <a:latin typeface="Complex" panose="00000400000000000000" pitchFamily="2" charset="0"/>
                    </a:rPr>
                    <a:t>b</a:t>
                  </a:r>
                </a:p>
              </p:txBody>
            </p:sp>
            <p:grpSp>
              <p:nvGrpSpPr>
                <p:cNvPr id="22" name="Group 55"/>
                <p:cNvGrpSpPr>
                  <a:grpSpLocks/>
                </p:cNvGrpSpPr>
                <p:nvPr/>
              </p:nvGrpSpPr>
              <p:grpSpPr bwMode="auto">
                <a:xfrm>
                  <a:off x="5064" y="2496"/>
                  <a:ext cx="72" cy="84"/>
                  <a:chOff x="5412" y="768"/>
                  <a:chExt cx="72" cy="84"/>
                </a:xfrm>
              </p:grpSpPr>
              <p:sp>
                <p:nvSpPr>
                  <p:cNvPr id="246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12" y="768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7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36" y="804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3" name="Group 58"/>
              <p:cNvGrpSpPr>
                <a:grpSpLocks/>
              </p:cNvGrpSpPr>
              <p:nvPr/>
            </p:nvGrpSpPr>
            <p:grpSpPr bwMode="auto">
              <a:xfrm>
                <a:off x="4936" y="505"/>
                <a:ext cx="312" cy="291"/>
                <a:chOff x="4648" y="1912"/>
                <a:chExt cx="312" cy="291"/>
              </a:xfrm>
            </p:grpSpPr>
            <p:sp>
              <p:nvSpPr>
                <p:cNvPr id="240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648" y="1912"/>
                  <a:ext cx="31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400" b="1">
                      <a:latin typeface="Complex" panose="00000400000000000000" pitchFamily="2" charset="0"/>
                    </a:rPr>
                    <a:t>c</a:t>
                  </a:r>
                </a:p>
              </p:txBody>
            </p:sp>
            <p:grpSp>
              <p:nvGrpSpPr>
                <p:cNvPr id="24" name="Group 60"/>
                <p:cNvGrpSpPr>
                  <a:grpSpLocks/>
                </p:cNvGrpSpPr>
                <p:nvPr/>
              </p:nvGrpSpPr>
              <p:grpSpPr bwMode="auto">
                <a:xfrm>
                  <a:off x="4836" y="1938"/>
                  <a:ext cx="72" cy="84"/>
                  <a:chOff x="5412" y="768"/>
                  <a:chExt cx="72" cy="84"/>
                </a:xfrm>
              </p:grpSpPr>
              <p:sp>
                <p:nvSpPr>
                  <p:cNvPr id="242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12" y="768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3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36" y="804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5" name="Group 63"/>
              <p:cNvGrpSpPr>
                <a:grpSpLocks/>
              </p:cNvGrpSpPr>
              <p:nvPr/>
            </p:nvGrpSpPr>
            <p:grpSpPr bwMode="auto">
              <a:xfrm>
                <a:off x="4332" y="969"/>
                <a:ext cx="312" cy="291"/>
                <a:chOff x="4308" y="1176"/>
                <a:chExt cx="312" cy="291"/>
              </a:xfrm>
            </p:grpSpPr>
            <p:sp>
              <p:nvSpPr>
                <p:cNvPr id="23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308" y="1176"/>
                  <a:ext cx="31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400" b="1">
                      <a:latin typeface="Complex" panose="00000400000000000000" pitchFamily="2" charset="0"/>
                    </a:rPr>
                    <a:t>a</a:t>
                  </a:r>
                </a:p>
              </p:txBody>
            </p:sp>
            <p:grpSp>
              <p:nvGrpSpPr>
                <p:cNvPr id="26" name="Group 65"/>
                <p:cNvGrpSpPr>
                  <a:grpSpLocks/>
                </p:cNvGrpSpPr>
                <p:nvPr/>
              </p:nvGrpSpPr>
              <p:grpSpPr bwMode="auto">
                <a:xfrm>
                  <a:off x="4470" y="1206"/>
                  <a:ext cx="72" cy="84"/>
                  <a:chOff x="5412" y="768"/>
                  <a:chExt cx="72" cy="84"/>
                </a:xfrm>
              </p:grpSpPr>
              <p:sp>
                <p:nvSpPr>
                  <p:cNvPr id="238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12" y="768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9" name="Line 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36" y="804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27" name="Group 77"/>
            <p:cNvGrpSpPr>
              <a:grpSpLocks/>
            </p:cNvGrpSpPr>
            <p:nvPr/>
          </p:nvGrpSpPr>
          <p:grpSpPr bwMode="auto">
            <a:xfrm>
              <a:off x="5038725" y="1447800"/>
              <a:ext cx="1703388" cy="1528763"/>
              <a:chOff x="3048" y="501"/>
              <a:chExt cx="1073" cy="963"/>
            </a:xfrm>
          </p:grpSpPr>
          <p:grpSp>
            <p:nvGrpSpPr>
              <p:cNvPr id="28" name="Group 78"/>
              <p:cNvGrpSpPr>
                <a:grpSpLocks/>
              </p:cNvGrpSpPr>
              <p:nvPr/>
            </p:nvGrpSpPr>
            <p:grpSpPr bwMode="auto">
              <a:xfrm>
                <a:off x="3809" y="1137"/>
                <a:ext cx="312" cy="327"/>
                <a:chOff x="5177" y="3837"/>
                <a:chExt cx="312" cy="327"/>
              </a:xfrm>
            </p:grpSpPr>
            <p:sp>
              <p:nvSpPr>
                <p:cNvPr id="231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5177" y="3873"/>
                  <a:ext cx="31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400" b="1">
                      <a:latin typeface="Complex" panose="00000400000000000000" pitchFamily="2" charset="0"/>
                    </a:rPr>
                    <a:t>b</a:t>
                  </a:r>
                </a:p>
              </p:txBody>
            </p:sp>
            <p:sp>
              <p:nvSpPr>
                <p:cNvPr id="232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5388" y="3837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9" name="Group 81"/>
              <p:cNvGrpSpPr>
                <a:grpSpLocks/>
              </p:cNvGrpSpPr>
              <p:nvPr/>
            </p:nvGrpSpPr>
            <p:grpSpPr bwMode="auto">
              <a:xfrm>
                <a:off x="3336" y="501"/>
                <a:ext cx="312" cy="291"/>
                <a:chOff x="4764" y="3261"/>
                <a:chExt cx="312" cy="291"/>
              </a:xfrm>
            </p:grpSpPr>
            <p:sp>
              <p:nvSpPr>
                <p:cNvPr id="229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4764" y="3261"/>
                  <a:ext cx="31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400" b="1">
                      <a:latin typeface="Complex" panose="00000400000000000000" pitchFamily="2" charset="0"/>
                    </a:rPr>
                    <a:t>c</a:t>
                  </a:r>
                </a:p>
              </p:txBody>
            </p:sp>
            <p:sp>
              <p:nvSpPr>
                <p:cNvPr id="230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968" y="3315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0" name="Group 84"/>
              <p:cNvGrpSpPr>
                <a:grpSpLocks/>
              </p:cNvGrpSpPr>
              <p:nvPr/>
            </p:nvGrpSpPr>
            <p:grpSpPr bwMode="auto">
              <a:xfrm>
                <a:off x="3048" y="825"/>
                <a:ext cx="312" cy="327"/>
                <a:chOff x="4152" y="3717"/>
                <a:chExt cx="312" cy="327"/>
              </a:xfrm>
            </p:grpSpPr>
            <p:sp>
              <p:nvSpPr>
                <p:cNvPr id="227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4152" y="3717"/>
                  <a:ext cx="312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800" b="1">
                      <a:latin typeface="Complex" panose="00000400000000000000" pitchFamily="2" charset="0"/>
                    </a:rPr>
                    <a:t>a</a:t>
                  </a:r>
                </a:p>
              </p:txBody>
            </p:sp>
            <p:sp>
              <p:nvSpPr>
                <p:cNvPr id="228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4338" y="3783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1" name="Group 93"/>
            <p:cNvGrpSpPr>
              <a:grpSpLocks/>
            </p:cNvGrpSpPr>
            <p:nvPr/>
          </p:nvGrpSpPr>
          <p:grpSpPr bwMode="auto">
            <a:xfrm>
              <a:off x="4949825" y="3508375"/>
              <a:ext cx="1562100" cy="1890713"/>
              <a:chOff x="3048" y="1845"/>
              <a:chExt cx="984" cy="1191"/>
            </a:xfrm>
          </p:grpSpPr>
          <p:sp>
            <p:nvSpPr>
              <p:cNvPr id="221" name="Text Box 94"/>
              <p:cNvSpPr txBox="1">
                <a:spLocks noChangeArrowheads="1"/>
              </p:cNvSpPr>
              <p:nvPr/>
            </p:nvSpPr>
            <p:spPr bwMode="auto">
              <a:xfrm>
                <a:off x="3720" y="2745"/>
                <a:ext cx="31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 b="1">
                    <a:latin typeface="Complex" panose="00000400000000000000" pitchFamily="2" charset="0"/>
                  </a:rPr>
                  <a:t>b</a:t>
                </a:r>
              </a:p>
            </p:txBody>
          </p:sp>
          <p:sp>
            <p:nvSpPr>
              <p:cNvPr id="222" name="Text Box 95"/>
              <p:cNvSpPr txBox="1">
                <a:spLocks noChangeArrowheads="1"/>
              </p:cNvSpPr>
              <p:nvPr/>
            </p:nvSpPr>
            <p:spPr bwMode="auto">
              <a:xfrm>
                <a:off x="3384" y="2289"/>
                <a:ext cx="31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 b="1">
                    <a:latin typeface="Complex" panose="00000400000000000000" pitchFamily="2" charset="0"/>
                  </a:rPr>
                  <a:t>c</a:t>
                </a:r>
              </a:p>
            </p:txBody>
          </p:sp>
          <p:sp>
            <p:nvSpPr>
              <p:cNvPr id="223" name="Text Box 96"/>
              <p:cNvSpPr txBox="1">
                <a:spLocks noChangeArrowheads="1"/>
              </p:cNvSpPr>
              <p:nvPr/>
            </p:nvSpPr>
            <p:spPr bwMode="auto">
              <a:xfrm>
                <a:off x="3048" y="1845"/>
                <a:ext cx="31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 b="1">
                    <a:latin typeface="Complex" panose="00000400000000000000" pitchFamily="2" charset="0"/>
                  </a:rPr>
                  <a:t>a</a:t>
                </a:r>
              </a:p>
            </p:txBody>
          </p:sp>
        </p:grpSp>
      </p:grpSp>
      <p:sp>
        <p:nvSpPr>
          <p:cNvPr id="95" name="矩形 94"/>
          <p:cNvSpPr/>
          <p:nvPr/>
        </p:nvSpPr>
        <p:spPr>
          <a:xfrm>
            <a:off x="525858" y="758477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96" name="Rectangle 3"/>
          <p:cNvSpPr>
            <a:spLocks noGrp="1" noChangeArrowheads="1"/>
          </p:cNvSpPr>
          <p:nvPr/>
        </p:nvSpPr>
        <p:spPr bwMode="auto">
          <a:xfrm>
            <a:off x="618556" y="769458"/>
            <a:ext cx="8939597" cy="33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4" eaLnBrk="1" hangingPunct="1"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三、投影面垂直面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4" eaLnBrk="1" hangingPunct="1">
              <a:buFont typeface="Wingdings" panose="05000000000000000000" pitchFamily="2" charset="2"/>
              <a:buNone/>
              <a:defRPr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7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8" name="直接连接符 97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9" name="文本框 98"/>
          <p:cNvSpPr txBox="1"/>
          <p:nvPr/>
        </p:nvSpPr>
        <p:spPr>
          <a:xfrm>
            <a:off x="450850" y="21590"/>
            <a:ext cx="565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11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3"/>
          <p:cNvSpPr>
            <a:spLocks noChangeArrowheads="1"/>
          </p:cNvSpPr>
          <p:nvPr/>
        </p:nvSpPr>
        <p:spPr bwMode="auto">
          <a:xfrm>
            <a:off x="1933621" y="5673965"/>
            <a:ext cx="7486650" cy="1096963"/>
          </a:xfrm>
          <a:prstGeom prst="rect">
            <a:avLst/>
          </a:prstGeom>
          <a:solidFill>
            <a:srgbClr val="FAFFC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tIns="190800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投影特性：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1) </a:t>
            </a:r>
            <a:r>
              <a:rPr lang="en-US" altLang="zh-CN" sz="20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a”b”c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” 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积聚为一条线。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2 ) </a:t>
            </a:r>
            <a:r>
              <a:rPr lang="en-US" altLang="zh-CN" sz="20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, </a:t>
            </a:r>
            <a:r>
              <a:rPr lang="en-US" altLang="zh-CN" sz="20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a’b’c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的类似形。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3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）反应平面与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 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的倾角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Math1"/>
              </a:rPr>
              <a:t>                     </a:t>
            </a:r>
          </a:p>
        </p:txBody>
      </p:sp>
      <p:sp>
        <p:nvSpPr>
          <p:cNvPr id="15" name="Rectangle 85"/>
          <p:cNvSpPr>
            <a:spLocks noGrp="1" noChangeArrowheads="1"/>
          </p:cNvSpPr>
          <p:nvPr>
            <p:ph type="title"/>
          </p:nvPr>
        </p:nvSpPr>
        <p:spPr>
          <a:xfrm>
            <a:off x="1808163" y="1132269"/>
            <a:ext cx="6946900" cy="636588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侧垂面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垂直于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W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面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倾斜于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H,V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面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3226" y="1404550"/>
            <a:ext cx="5029200" cy="4681537"/>
            <a:chOff x="72" y="288"/>
            <a:chExt cx="3168" cy="3131"/>
          </a:xfrm>
        </p:grpSpPr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336" y="2232"/>
              <a:ext cx="2568" cy="960"/>
            </a:xfrm>
            <a:custGeom>
              <a:avLst/>
              <a:gdLst>
                <a:gd name="T0" fmla="*/ 1560 w 2568"/>
                <a:gd name="T1" fmla="*/ 0 h 960"/>
                <a:gd name="T2" fmla="*/ 2568 w 2568"/>
                <a:gd name="T3" fmla="*/ 960 h 960"/>
                <a:gd name="T4" fmla="*/ 996 w 2568"/>
                <a:gd name="T5" fmla="*/ 960 h 960"/>
                <a:gd name="T6" fmla="*/ 0 w 2568"/>
                <a:gd name="T7" fmla="*/ 0 h 960"/>
                <a:gd name="T8" fmla="*/ 1560 w 2568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8"/>
                <a:gd name="T16" fmla="*/ 0 h 960"/>
                <a:gd name="T17" fmla="*/ 2568 w 256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8" h="960">
                  <a:moveTo>
                    <a:pt x="1560" y="0"/>
                  </a:moveTo>
                  <a:lnTo>
                    <a:pt x="2568" y="960"/>
                  </a:lnTo>
                  <a:lnTo>
                    <a:pt x="996" y="960"/>
                  </a:lnTo>
                  <a:lnTo>
                    <a:pt x="0" y="0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" y="288"/>
              <a:ext cx="3168" cy="3131"/>
              <a:chOff x="72" y="288"/>
              <a:chExt cx="3168" cy="3131"/>
            </a:xfrm>
          </p:grpSpPr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1892" y="552"/>
                <a:ext cx="996" cy="2628"/>
              </a:xfrm>
              <a:custGeom>
                <a:avLst/>
                <a:gdLst>
                  <a:gd name="T0" fmla="*/ 0 w 996"/>
                  <a:gd name="T1" fmla="*/ 1680 h 2628"/>
                  <a:gd name="T2" fmla="*/ 0 w 996"/>
                  <a:gd name="T3" fmla="*/ 0 h 2628"/>
                  <a:gd name="T4" fmla="*/ 996 w 996"/>
                  <a:gd name="T5" fmla="*/ 948 h 2628"/>
                  <a:gd name="T6" fmla="*/ 996 w 996"/>
                  <a:gd name="T7" fmla="*/ 2628 h 2628"/>
                  <a:gd name="T8" fmla="*/ 0 w 996"/>
                  <a:gd name="T9" fmla="*/ 1680 h 26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6"/>
                  <a:gd name="T16" fmla="*/ 0 h 2628"/>
                  <a:gd name="T17" fmla="*/ 996 w 996"/>
                  <a:gd name="T18" fmla="*/ 2628 h 26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6" h="2628">
                    <a:moveTo>
                      <a:pt x="0" y="1680"/>
                    </a:moveTo>
                    <a:lnTo>
                      <a:pt x="0" y="0"/>
                    </a:lnTo>
                    <a:lnTo>
                      <a:pt x="996" y="948"/>
                    </a:lnTo>
                    <a:lnTo>
                      <a:pt x="996" y="2628"/>
                    </a:lnTo>
                    <a:lnTo>
                      <a:pt x="0" y="1680"/>
                    </a:lnTo>
                    <a:close/>
                  </a:path>
                </a:pathLst>
              </a:custGeom>
              <a:solidFill>
                <a:srgbClr val="1CB08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1" name="Rectangle 8"/>
              <p:cNvSpPr>
                <a:spLocks noChangeArrowheads="1"/>
              </p:cNvSpPr>
              <p:nvPr/>
            </p:nvSpPr>
            <p:spPr bwMode="auto">
              <a:xfrm>
                <a:off x="336" y="540"/>
                <a:ext cx="1560" cy="1692"/>
              </a:xfrm>
              <a:prstGeom prst="rect">
                <a:avLst/>
              </a:prstGeom>
              <a:solidFill>
                <a:srgbClr val="3DCDA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72" y="288"/>
                <a:ext cx="3168" cy="3131"/>
                <a:chOff x="84" y="300"/>
                <a:chExt cx="3168" cy="3131"/>
              </a:xfrm>
            </p:grpSpPr>
            <p:sp>
              <p:nvSpPr>
                <p:cNvPr id="10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12" y="576"/>
                  <a:ext cx="372" cy="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800" b="1">
                      <a:latin typeface="Complex" panose="00000400000000000000" pitchFamily="2" charset="0"/>
                    </a:rPr>
                    <a:t>V</a:t>
                  </a:r>
                </a:p>
              </p:txBody>
            </p:sp>
            <p:sp>
              <p:nvSpPr>
                <p:cNvPr id="104" name="Text Box 11"/>
                <p:cNvSpPr txBox="1">
                  <a:spLocks noChangeArrowheads="1"/>
                </p:cNvSpPr>
                <p:nvPr/>
              </p:nvSpPr>
              <p:spPr bwMode="auto">
                <a:xfrm rot="-2465956">
                  <a:off x="1242" y="2914"/>
                  <a:ext cx="372" cy="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800" b="1">
                      <a:latin typeface="Complex" panose="00000400000000000000" pitchFamily="2" charset="0"/>
                    </a:rPr>
                    <a:t>H</a:t>
                  </a:r>
                </a:p>
              </p:txBody>
            </p:sp>
            <p:sp>
              <p:nvSpPr>
                <p:cNvPr id="10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604" y="1476"/>
                  <a:ext cx="372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800" b="1">
                      <a:latin typeface="Complex" panose="00000400000000000000" pitchFamily="2" charset="0"/>
                    </a:rPr>
                    <a:t>W</a:t>
                  </a:r>
                </a:p>
              </p:txBody>
            </p:sp>
            <p:sp>
              <p:nvSpPr>
                <p:cNvPr id="10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860" y="2028"/>
                  <a:ext cx="372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800" b="1">
                      <a:latin typeface="Complex" panose="00000400000000000000" pitchFamily="2" charset="0"/>
                    </a:rPr>
                    <a:t>O</a:t>
                  </a:r>
                </a:p>
              </p:txBody>
            </p:sp>
            <p:sp>
              <p:nvSpPr>
                <p:cNvPr id="10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84" y="2124"/>
                  <a:ext cx="372" cy="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800" b="1">
                      <a:latin typeface="Complex" panose="00000400000000000000" pitchFamily="2" charset="0"/>
                    </a:rPr>
                    <a:t>X</a:t>
                  </a:r>
                </a:p>
              </p:txBody>
            </p:sp>
            <p:sp>
              <p:nvSpPr>
                <p:cNvPr id="10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880" y="3084"/>
                  <a:ext cx="372" cy="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800" b="1">
                      <a:latin typeface="Complex" panose="00000400000000000000" pitchFamily="2" charset="0"/>
                    </a:rPr>
                    <a:t>Y</a:t>
                  </a:r>
                </a:p>
              </p:txBody>
            </p:sp>
            <p:sp>
              <p:nvSpPr>
                <p:cNvPr id="10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776" y="300"/>
                  <a:ext cx="372" cy="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800" b="1">
                      <a:latin typeface="Complex" panose="00000400000000000000" pitchFamily="2" charset="0"/>
                    </a:rPr>
                    <a:t>Z</a:t>
                  </a:r>
                </a:p>
              </p:txBody>
            </p:sp>
          </p:grpSp>
        </p:grpSp>
      </p:grpSp>
      <p:sp>
        <p:nvSpPr>
          <p:cNvPr id="110" name="Freeform 22"/>
          <p:cNvSpPr>
            <a:spLocks/>
          </p:cNvSpPr>
          <p:nvPr/>
        </p:nvSpPr>
        <p:spPr bwMode="auto">
          <a:xfrm>
            <a:off x="6892926" y="2196712"/>
            <a:ext cx="1344612" cy="1241425"/>
          </a:xfrm>
          <a:custGeom>
            <a:avLst/>
            <a:gdLst>
              <a:gd name="T0" fmla="*/ 1041260645 w 808"/>
              <a:gd name="T1" fmla="*/ 0 h 688"/>
              <a:gd name="T2" fmla="*/ 0 w 808"/>
              <a:gd name="T3" fmla="*/ 2147483647 h 688"/>
              <a:gd name="T4" fmla="*/ 2147483647 w 808"/>
              <a:gd name="T5" fmla="*/ 1172105523 h 688"/>
              <a:gd name="T6" fmla="*/ 1041260645 w 808"/>
              <a:gd name="T7" fmla="*/ 0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808"/>
              <a:gd name="T13" fmla="*/ 0 h 688"/>
              <a:gd name="T14" fmla="*/ 808 w 808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8" h="688">
                <a:moveTo>
                  <a:pt x="376" y="0"/>
                </a:moveTo>
                <a:lnTo>
                  <a:pt x="0" y="688"/>
                </a:lnTo>
                <a:lnTo>
                  <a:pt x="808" y="360"/>
                </a:lnTo>
                <a:lnTo>
                  <a:pt x="376" y="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1" name="Freeform 23"/>
          <p:cNvSpPr>
            <a:spLocks/>
          </p:cNvSpPr>
          <p:nvPr/>
        </p:nvSpPr>
        <p:spPr bwMode="auto">
          <a:xfrm>
            <a:off x="6873877" y="4381111"/>
            <a:ext cx="1341437" cy="1252538"/>
          </a:xfrm>
          <a:custGeom>
            <a:avLst/>
            <a:gdLst>
              <a:gd name="T0" fmla="*/ 1010581591 w 845"/>
              <a:gd name="T1" fmla="*/ 0 h 789"/>
              <a:gd name="T2" fmla="*/ 0 w 845"/>
              <a:gd name="T3" fmla="*/ 1988405047 h 789"/>
              <a:gd name="T4" fmla="*/ 2129530622 w 845"/>
              <a:gd name="T5" fmla="*/ 1101309571 h 789"/>
              <a:gd name="T6" fmla="*/ 1010581591 w 845"/>
              <a:gd name="T7" fmla="*/ 0 h 789"/>
              <a:gd name="T8" fmla="*/ 0 60000 65536"/>
              <a:gd name="T9" fmla="*/ 0 60000 65536"/>
              <a:gd name="T10" fmla="*/ 0 60000 65536"/>
              <a:gd name="T11" fmla="*/ 0 60000 65536"/>
              <a:gd name="T12" fmla="*/ 0 w 845"/>
              <a:gd name="T13" fmla="*/ 0 h 789"/>
              <a:gd name="T14" fmla="*/ 845 w 845"/>
              <a:gd name="T15" fmla="*/ 789 h 7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5" h="789">
                <a:moveTo>
                  <a:pt x="401" y="0"/>
                </a:moveTo>
                <a:lnTo>
                  <a:pt x="0" y="789"/>
                </a:lnTo>
                <a:lnTo>
                  <a:pt x="845" y="437"/>
                </a:lnTo>
                <a:lnTo>
                  <a:pt x="401" y="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858002" y="2177661"/>
            <a:ext cx="3379787" cy="3467100"/>
            <a:chOff x="3266" y="787"/>
            <a:chExt cx="2129" cy="2184"/>
          </a:xfrm>
        </p:grpSpPr>
        <p:sp>
          <p:nvSpPr>
            <p:cNvPr id="113" name="Line 25"/>
            <p:cNvSpPr>
              <a:spLocks noChangeShapeType="1"/>
            </p:cNvSpPr>
            <p:nvPr/>
          </p:nvSpPr>
          <p:spPr bwMode="auto">
            <a:xfrm flipH="1">
              <a:off x="3644" y="787"/>
              <a:ext cx="9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" name="Line 26"/>
            <p:cNvSpPr>
              <a:spLocks noChangeShapeType="1"/>
            </p:cNvSpPr>
            <p:nvPr/>
          </p:nvSpPr>
          <p:spPr bwMode="auto">
            <a:xfrm>
              <a:off x="4109" y="1190"/>
              <a:ext cx="9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" name="Freeform 27"/>
            <p:cNvSpPr>
              <a:spLocks/>
            </p:cNvSpPr>
            <p:nvPr/>
          </p:nvSpPr>
          <p:spPr bwMode="auto">
            <a:xfrm>
              <a:off x="3278" y="1572"/>
              <a:ext cx="2" cy="1388"/>
            </a:xfrm>
            <a:custGeom>
              <a:avLst/>
              <a:gdLst>
                <a:gd name="T0" fmla="*/ 0 w 2"/>
                <a:gd name="T1" fmla="*/ 0 h 1388"/>
                <a:gd name="T2" fmla="*/ 2 w 2"/>
                <a:gd name="T3" fmla="*/ 1388 h 1388"/>
                <a:gd name="T4" fmla="*/ 0 60000 65536"/>
                <a:gd name="T5" fmla="*/ 0 60000 65536"/>
                <a:gd name="T6" fmla="*/ 0 w 2"/>
                <a:gd name="T7" fmla="*/ 0 h 1388"/>
                <a:gd name="T8" fmla="*/ 2 w 2"/>
                <a:gd name="T9" fmla="*/ 1388 h 13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388">
                  <a:moveTo>
                    <a:pt x="0" y="0"/>
                  </a:moveTo>
                  <a:lnTo>
                    <a:pt x="2" y="138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6" name="Freeform 28"/>
            <p:cNvSpPr>
              <a:spLocks/>
            </p:cNvSpPr>
            <p:nvPr/>
          </p:nvSpPr>
          <p:spPr bwMode="auto">
            <a:xfrm>
              <a:off x="5394" y="1584"/>
              <a:ext cx="1" cy="1380"/>
            </a:xfrm>
            <a:custGeom>
              <a:avLst/>
              <a:gdLst>
                <a:gd name="T0" fmla="*/ 0 w 1"/>
                <a:gd name="T1" fmla="*/ 1380 h 1380"/>
                <a:gd name="T2" fmla="*/ 0 w 1"/>
                <a:gd name="T3" fmla="*/ 0 h 1380"/>
                <a:gd name="T4" fmla="*/ 0 60000 65536"/>
                <a:gd name="T5" fmla="*/ 0 60000 65536"/>
                <a:gd name="T6" fmla="*/ 0 w 1"/>
                <a:gd name="T7" fmla="*/ 0 h 1380"/>
                <a:gd name="T8" fmla="*/ 1 w 1"/>
                <a:gd name="T9" fmla="*/ 1380 h 13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80">
                  <a:moveTo>
                    <a:pt x="0" y="13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7" name="Freeform 29"/>
            <p:cNvSpPr>
              <a:spLocks/>
            </p:cNvSpPr>
            <p:nvPr/>
          </p:nvSpPr>
          <p:spPr bwMode="auto">
            <a:xfrm>
              <a:off x="4624" y="800"/>
              <a:ext cx="2" cy="1384"/>
            </a:xfrm>
            <a:custGeom>
              <a:avLst/>
              <a:gdLst>
                <a:gd name="T0" fmla="*/ 0 w 2"/>
                <a:gd name="T1" fmla="*/ 0 h 1384"/>
                <a:gd name="T2" fmla="*/ 2 w 2"/>
                <a:gd name="T3" fmla="*/ 1384 h 1384"/>
                <a:gd name="T4" fmla="*/ 0 60000 65536"/>
                <a:gd name="T5" fmla="*/ 0 60000 65536"/>
                <a:gd name="T6" fmla="*/ 0 w 2"/>
                <a:gd name="T7" fmla="*/ 0 h 1384"/>
                <a:gd name="T8" fmla="*/ 2 w 2"/>
                <a:gd name="T9" fmla="*/ 1384 h 13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384">
                  <a:moveTo>
                    <a:pt x="0" y="0"/>
                  </a:moveTo>
                  <a:lnTo>
                    <a:pt x="2" y="138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8" name="Freeform 30"/>
            <p:cNvSpPr>
              <a:spLocks/>
            </p:cNvSpPr>
            <p:nvPr/>
          </p:nvSpPr>
          <p:spPr bwMode="auto">
            <a:xfrm>
              <a:off x="3270" y="2970"/>
              <a:ext cx="2124" cy="1"/>
            </a:xfrm>
            <a:custGeom>
              <a:avLst/>
              <a:gdLst>
                <a:gd name="T0" fmla="*/ 2124 w 2124"/>
                <a:gd name="T1" fmla="*/ 0 h 1"/>
                <a:gd name="T2" fmla="*/ 0 w 2124"/>
                <a:gd name="T3" fmla="*/ 0 h 1"/>
                <a:gd name="T4" fmla="*/ 0 60000 65536"/>
                <a:gd name="T5" fmla="*/ 0 60000 65536"/>
                <a:gd name="T6" fmla="*/ 0 w 2124"/>
                <a:gd name="T7" fmla="*/ 0 h 1"/>
                <a:gd name="T8" fmla="*/ 2124 w 212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4" h="1">
                  <a:moveTo>
                    <a:pt x="2124" y="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9" name="Freeform 31"/>
            <p:cNvSpPr>
              <a:spLocks/>
            </p:cNvSpPr>
            <p:nvPr/>
          </p:nvSpPr>
          <p:spPr bwMode="auto">
            <a:xfrm>
              <a:off x="5026" y="1202"/>
              <a:ext cx="2" cy="1408"/>
            </a:xfrm>
            <a:custGeom>
              <a:avLst/>
              <a:gdLst>
                <a:gd name="T0" fmla="*/ 0 w 2"/>
                <a:gd name="T1" fmla="*/ 0 h 1408"/>
                <a:gd name="T2" fmla="*/ 2 w 2"/>
                <a:gd name="T3" fmla="*/ 1408 h 1408"/>
                <a:gd name="T4" fmla="*/ 0 60000 65536"/>
                <a:gd name="T5" fmla="*/ 0 60000 65536"/>
                <a:gd name="T6" fmla="*/ 0 w 2"/>
                <a:gd name="T7" fmla="*/ 0 h 1408"/>
                <a:gd name="T8" fmla="*/ 2 w 2"/>
                <a:gd name="T9" fmla="*/ 1408 h 14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408">
                  <a:moveTo>
                    <a:pt x="0" y="0"/>
                  </a:moveTo>
                  <a:lnTo>
                    <a:pt x="2" y="140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0" name="Freeform 32"/>
            <p:cNvSpPr>
              <a:spLocks/>
            </p:cNvSpPr>
            <p:nvPr/>
          </p:nvSpPr>
          <p:spPr bwMode="auto">
            <a:xfrm>
              <a:off x="4120" y="1202"/>
              <a:ext cx="1" cy="1406"/>
            </a:xfrm>
            <a:custGeom>
              <a:avLst/>
              <a:gdLst>
                <a:gd name="T0" fmla="*/ 1 w 1"/>
                <a:gd name="T1" fmla="*/ 0 h 1406"/>
                <a:gd name="T2" fmla="*/ 0 w 1"/>
                <a:gd name="T3" fmla="*/ 1406 h 1406"/>
                <a:gd name="T4" fmla="*/ 0 60000 65536"/>
                <a:gd name="T5" fmla="*/ 0 60000 65536"/>
                <a:gd name="T6" fmla="*/ 0 w 1"/>
                <a:gd name="T7" fmla="*/ 0 h 1406"/>
                <a:gd name="T8" fmla="*/ 1 w 1"/>
                <a:gd name="T9" fmla="*/ 1406 h 14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06">
                  <a:moveTo>
                    <a:pt x="1" y="0"/>
                  </a:moveTo>
                  <a:lnTo>
                    <a:pt x="0" y="140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1" name="Freeform 33"/>
            <p:cNvSpPr>
              <a:spLocks/>
            </p:cNvSpPr>
            <p:nvPr/>
          </p:nvSpPr>
          <p:spPr bwMode="auto">
            <a:xfrm>
              <a:off x="4116" y="2604"/>
              <a:ext cx="912" cy="1"/>
            </a:xfrm>
            <a:custGeom>
              <a:avLst/>
              <a:gdLst>
                <a:gd name="T0" fmla="*/ 912 w 912"/>
                <a:gd name="T1" fmla="*/ 0 h 1"/>
                <a:gd name="T2" fmla="*/ 0 w 912"/>
                <a:gd name="T3" fmla="*/ 0 h 1"/>
                <a:gd name="T4" fmla="*/ 0 60000 65536"/>
                <a:gd name="T5" fmla="*/ 0 60000 65536"/>
                <a:gd name="T6" fmla="*/ 0 w 912"/>
                <a:gd name="T7" fmla="*/ 0 h 1"/>
                <a:gd name="T8" fmla="*/ 912 w 91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2" h="1">
                  <a:moveTo>
                    <a:pt x="912" y="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2" name="Freeform 34"/>
            <p:cNvSpPr>
              <a:spLocks/>
            </p:cNvSpPr>
            <p:nvPr/>
          </p:nvSpPr>
          <p:spPr bwMode="auto">
            <a:xfrm>
              <a:off x="3266" y="1584"/>
              <a:ext cx="2122" cy="1"/>
            </a:xfrm>
            <a:custGeom>
              <a:avLst/>
              <a:gdLst>
                <a:gd name="T0" fmla="*/ 2122 w 2122"/>
                <a:gd name="T1" fmla="*/ 0 h 1"/>
                <a:gd name="T2" fmla="*/ 0 w 2122"/>
                <a:gd name="T3" fmla="*/ 1 h 1"/>
                <a:gd name="T4" fmla="*/ 0 60000 65536"/>
                <a:gd name="T5" fmla="*/ 0 60000 65536"/>
                <a:gd name="T6" fmla="*/ 0 w 2122"/>
                <a:gd name="T7" fmla="*/ 0 h 1"/>
                <a:gd name="T8" fmla="*/ 2122 w 21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2" h="1">
                  <a:moveTo>
                    <a:pt x="2122" y="0"/>
                  </a:moveTo>
                  <a:lnTo>
                    <a:pt x="0" y="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" name="Line 35"/>
            <p:cNvSpPr>
              <a:spLocks noChangeShapeType="1"/>
            </p:cNvSpPr>
            <p:nvPr/>
          </p:nvSpPr>
          <p:spPr bwMode="auto">
            <a:xfrm flipH="1">
              <a:off x="3668" y="2184"/>
              <a:ext cx="9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4" name="Freeform 36"/>
            <p:cNvSpPr>
              <a:spLocks/>
            </p:cNvSpPr>
            <p:nvPr/>
          </p:nvSpPr>
          <p:spPr bwMode="auto">
            <a:xfrm>
              <a:off x="3668" y="793"/>
              <a:ext cx="1" cy="1391"/>
            </a:xfrm>
            <a:custGeom>
              <a:avLst/>
              <a:gdLst>
                <a:gd name="T0" fmla="*/ 0 w 1"/>
                <a:gd name="T1" fmla="*/ 1581 h 1224"/>
                <a:gd name="T2" fmla="*/ 0 w 1"/>
                <a:gd name="T3" fmla="*/ 0 h 1224"/>
                <a:gd name="T4" fmla="*/ 0 60000 65536"/>
                <a:gd name="T5" fmla="*/ 0 60000 65536"/>
                <a:gd name="T6" fmla="*/ 0 w 1"/>
                <a:gd name="T7" fmla="*/ 0 h 1224"/>
                <a:gd name="T8" fmla="*/ 1 w 1"/>
                <a:gd name="T9" fmla="*/ 1224 h 12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24">
                  <a:moveTo>
                    <a:pt x="0" y="122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25" name="Freeform 37"/>
          <p:cNvSpPr>
            <a:spLocks/>
          </p:cNvSpPr>
          <p:nvPr/>
        </p:nvSpPr>
        <p:spPr bwMode="auto">
          <a:xfrm>
            <a:off x="9053514" y="2196711"/>
            <a:ext cx="1216025" cy="1263650"/>
          </a:xfrm>
          <a:custGeom>
            <a:avLst/>
            <a:gdLst>
              <a:gd name="T0" fmla="*/ 1930439866 w 766"/>
              <a:gd name="T1" fmla="*/ 2006044553 h 796"/>
              <a:gd name="T2" fmla="*/ 0 w 766"/>
              <a:gd name="T3" fmla="*/ 0 h 796"/>
              <a:gd name="T4" fmla="*/ 0 60000 65536"/>
              <a:gd name="T5" fmla="*/ 0 60000 65536"/>
              <a:gd name="T6" fmla="*/ 0 w 766"/>
              <a:gd name="T7" fmla="*/ 0 h 796"/>
              <a:gd name="T8" fmla="*/ 766 w 766"/>
              <a:gd name="T9" fmla="*/ 796 h 7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6" h="796">
                <a:moveTo>
                  <a:pt x="766" y="796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652838" y="2269737"/>
            <a:ext cx="2000250" cy="3052763"/>
            <a:chOff x="1254" y="1188"/>
            <a:chExt cx="1260" cy="1923"/>
          </a:xfrm>
        </p:grpSpPr>
        <p:sp>
          <p:nvSpPr>
            <p:cNvPr id="127" name="Freeform 39"/>
            <p:cNvSpPr>
              <a:spLocks/>
            </p:cNvSpPr>
            <p:nvPr/>
          </p:nvSpPr>
          <p:spPr bwMode="auto">
            <a:xfrm>
              <a:off x="1410" y="1428"/>
              <a:ext cx="708" cy="1356"/>
            </a:xfrm>
            <a:custGeom>
              <a:avLst/>
              <a:gdLst>
                <a:gd name="T0" fmla="*/ 156 w 708"/>
                <a:gd name="T1" fmla="*/ 0 h 1356"/>
                <a:gd name="T2" fmla="*/ 0 w 708"/>
                <a:gd name="T3" fmla="*/ 1356 h 1356"/>
                <a:gd name="T4" fmla="*/ 708 w 708"/>
                <a:gd name="T5" fmla="*/ 720 h 1356"/>
                <a:gd name="T6" fmla="*/ 156 w 708"/>
                <a:gd name="T7" fmla="*/ 0 h 13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8"/>
                <a:gd name="T13" fmla="*/ 0 h 1356"/>
                <a:gd name="T14" fmla="*/ 708 w 708"/>
                <a:gd name="T15" fmla="*/ 1356 h 13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8" h="1356">
                  <a:moveTo>
                    <a:pt x="156" y="0"/>
                  </a:moveTo>
                  <a:lnTo>
                    <a:pt x="0" y="1356"/>
                  </a:lnTo>
                  <a:lnTo>
                    <a:pt x="708" y="72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1410" y="1416"/>
              <a:ext cx="1104" cy="1368"/>
              <a:chOff x="3792" y="1380"/>
              <a:chExt cx="1104" cy="1368"/>
            </a:xfrm>
          </p:grpSpPr>
          <p:sp>
            <p:nvSpPr>
              <p:cNvPr id="146" name="Line 41"/>
              <p:cNvSpPr>
                <a:spLocks noChangeShapeType="1"/>
              </p:cNvSpPr>
              <p:nvPr/>
            </p:nvSpPr>
            <p:spPr bwMode="auto">
              <a:xfrm>
                <a:off x="3792" y="2748"/>
                <a:ext cx="109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7" name="Line 42"/>
              <p:cNvSpPr>
                <a:spLocks noChangeShapeType="1"/>
              </p:cNvSpPr>
              <p:nvPr/>
            </p:nvSpPr>
            <p:spPr bwMode="auto">
              <a:xfrm>
                <a:off x="4500" y="2112"/>
                <a:ext cx="120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8" name="Line 43"/>
              <p:cNvSpPr>
                <a:spLocks noChangeShapeType="1"/>
              </p:cNvSpPr>
              <p:nvPr/>
            </p:nvSpPr>
            <p:spPr bwMode="auto">
              <a:xfrm>
                <a:off x="3948" y="1380"/>
                <a:ext cx="39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9" name="Line 44"/>
              <p:cNvSpPr>
                <a:spLocks noChangeShapeType="1"/>
              </p:cNvSpPr>
              <p:nvPr/>
            </p:nvSpPr>
            <p:spPr bwMode="auto">
              <a:xfrm>
                <a:off x="4332" y="1380"/>
                <a:ext cx="564" cy="136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1254" y="1188"/>
              <a:ext cx="1056" cy="1923"/>
              <a:chOff x="3636" y="1152"/>
              <a:chExt cx="1056" cy="1923"/>
            </a:xfrm>
          </p:grpSpPr>
          <p:sp>
            <p:nvSpPr>
              <p:cNvPr id="130" name="Text Box 46"/>
              <p:cNvSpPr txBox="1">
                <a:spLocks noChangeArrowheads="1"/>
              </p:cNvSpPr>
              <p:nvPr/>
            </p:nvSpPr>
            <p:spPr bwMode="auto">
              <a:xfrm>
                <a:off x="3636" y="1152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latin typeface="Complex" panose="00000400000000000000" pitchFamily="2" charset="0"/>
                  </a:rPr>
                  <a:t>A</a:t>
                </a:r>
              </a:p>
            </p:txBody>
          </p:sp>
          <p:sp>
            <p:nvSpPr>
              <p:cNvPr id="131" name="Text Box 47"/>
              <p:cNvSpPr txBox="1">
                <a:spLocks noChangeArrowheads="1"/>
              </p:cNvSpPr>
              <p:nvPr/>
            </p:nvSpPr>
            <p:spPr bwMode="auto">
              <a:xfrm>
                <a:off x="3708" y="2748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latin typeface="Complex" panose="00000400000000000000" pitchFamily="2" charset="0"/>
                  </a:rPr>
                  <a:t>B</a:t>
                </a:r>
              </a:p>
            </p:txBody>
          </p:sp>
          <p:sp>
            <p:nvSpPr>
              <p:cNvPr id="145" name="Text Box 48"/>
              <p:cNvSpPr txBox="1">
                <a:spLocks noChangeArrowheads="1"/>
              </p:cNvSpPr>
              <p:nvPr/>
            </p:nvSpPr>
            <p:spPr bwMode="auto">
              <a:xfrm>
                <a:off x="4380" y="2160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latin typeface="Complex" panose="00000400000000000000" pitchFamily="2" charset="0"/>
                  </a:rPr>
                  <a:t>C</a:t>
                </a:r>
              </a:p>
            </p:txBody>
          </p:sp>
        </p:grp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4805363" y="2412612"/>
            <a:ext cx="1409700" cy="2633663"/>
            <a:chOff x="4308" y="1176"/>
            <a:chExt cx="888" cy="1659"/>
          </a:xfrm>
        </p:grpSpPr>
        <p:grpSp>
          <p:nvGrpSpPr>
            <p:cNvPr id="12" name="Group 50"/>
            <p:cNvGrpSpPr>
              <a:grpSpLocks/>
            </p:cNvGrpSpPr>
            <p:nvPr/>
          </p:nvGrpSpPr>
          <p:grpSpPr bwMode="auto">
            <a:xfrm>
              <a:off x="4884" y="2496"/>
              <a:ext cx="312" cy="339"/>
              <a:chOff x="4884" y="2496"/>
              <a:chExt cx="312" cy="339"/>
            </a:xfrm>
          </p:grpSpPr>
          <p:sp>
            <p:nvSpPr>
              <p:cNvPr id="162" name="Text Box 51"/>
              <p:cNvSpPr txBox="1">
                <a:spLocks noChangeArrowheads="1"/>
              </p:cNvSpPr>
              <p:nvPr/>
            </p:nvSpPr>
            <p:spPr bwMode="auto">
              <a:xfrm>
                <a:off x="4884" y="2508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latin typeface="Complex" panose="00000400000000000000" pitchFamily="2" charset="0"/>
                  </a:rPr>
                  <a:t>b</a:t>
                </a:r>
              </a:p>
            </p:txBody>
          </p:sp>
          <p:grpSp>
            <p:nvGrpSpPr>
              <p:cNvPr id="13" name="Group 52"/>
              <p:cNvGrpSpPr>
                <a:grpSpLocks/>
              </p:cNvGrpSpPr>
              <p:nvPr/>
            </p:nvGrpSpPr>
            <p:grpSpPr bwMode="auto">
              <a:xfrm>
                <a:off x="5064" y="2496"/>
                <a:ext cx="72" cy="84"/>
                <a:chOff x="5412" y="768"/>
                <a:chExt cx="72" cy="84"/>
              </a:xfrm>
            </p:grpSpPr>
            <p:sp>
              <p:nvSpPr>
                <p:cNvPr id="164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5412" y="768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5436" y="804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6" name="Group 55"/>
            <p:cNvGrpSpPr>
              <a:grpSpLocks/>
            </p:cNvGrpSpPr>
            <p:nvPr/>
          </p:nvGrpSpPr>
          <p:grpSpPr bwMode="auto">
            <a:xfrm>
              <a:off x="4656" y="1920"/>
              <a:ext cx="312" cy="327"/>
              <a:chOff x="4656" y="1920"/>
              <a:chExt cx="312" cy="327"/>
            </a:xfrm>
          </p:grpSpPr>
          <p:sp>
            <p:nvSpPr>
              <p:cNvPr id="158" name="Text Box 56"/>
              <p:cNvSpPr txBox="1">
                <a:spLocks noChangeArrowheads="1"/>
              </p:cNvSpPr>
              <p:nvPr/>
            </p:nvSpPr>
            <p:spPr bwMode="auto">
              <a:xfrm>
                <a:off x="4656" y="1920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latin typeface="Complex" panose="00000400000000000000" pitchFamily="2" charset="0"/>
                  </a:rPr>
                  <a:t>c</a:t>
                </a:r>
              </a:p>
            </p:txBody>
          </p:sp>
          <p:grpSp>
            <p:nvGrpSpPr>
              <p:cNvPr id="17" name="Group 57"/>
              <p:cNvGrpSpPr>
                <a:grpSpLocks/>
              </p:cNvGrpSpPr>
              <p:nvPr/>
            </p:nvGrpSpPr>
            <p:grpSpPr bwMode="auto">
              <a:xfrm>
                <a:off x="4836" y="1938"/>
                <a:ext cx="72" cy="84"/>
                <a:chOff x="5412" y="768"/>
                <a:chExt cx="72" cy="84"/>
              </a:xfrm>
            </p:grpSpPr>
            <p:sp>
              <p:nvSpPr>
                <p:cNvPr id="16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5412" y="768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1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5436" y="804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" name="Group 60"/>
            <p:cNvGrpSpPr>
              <a:grpSpLocks/>
            </p:cNvGrpSpPr>
            <p:nvPr/>
          </p:nvGrpSpPr>
          <p:grpSpPr bwMode="auto">
            <a:xfrm>
              <a:off x="4308" y="1176"/>
              <a:ext cx="312" cy="327"/>
              <a:chOff x="4308" y="1176"/>
              <a:chExt cx="312" cy="327"/>
            </a:xfrm>
          </p:grpSpPr>
          <p:sp>
            <p:nvSpPr>
              <p:cNvPr id="154" name="Text Box 61"/>
              <p:cNvSpPr txBox="1">
                <a:spLocks noChangeArrowheads="1"/>
              </p:cNvSpPr>
              <p:nvPr/>
            </p:nvSpPr>
            <p:spPr bwMode="auto">
              <a:xfrm>
                <a:off x="4308" y="1176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latin typeface="Complex" panose="00000400000000000000" pitchFamily="2" charset="0"/>
                  </a:rPr>
                  <a:t>a</a:t>
                </a:r>
              </a:p>
            </p:txBody>
          </p:sp>
          <p:grpSp>
            <p:nvGrpSpPr>
              <p:cNvPr id="20" name="Group 62"/>
              <p:cNvGrpSpPr>
                <a:grpSpLocks/>
              </p:cNvGrpSpPr>
              <p:nvPr/>
            </p:nvGrpSpPr>
            <p:grpSpPr bwMode="auto">
              <a:xfrm>
                <a:off x="4470" y="1206"/>
                <a:ext cx="72" cy="84"/>
                <a:chOff x="5412" y="768"/>
                <a:chExt cx="72" cy="84"/>
              </a:xfrm>
            </p:grpSpPr>
            <p:sp>
              <p:nvSpPr>
                <p:cNvPr id="156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5412" y="768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7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5436" y="804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6397626" y="1556949"/>
            <a:ext cx="4419600" cy="4495800"/>
            <a:chOff x="2976" y="396"/>
            <a:chExt cx="2784" cy="2832"/>
          </a:xfrm>
        </p:grpSpPr>
        <p:sp>
          <p:nvSpPr>
            <p:cNvPr id="167" name="Freeform 66"/>
            <p:cNvSpPr>
              <a:spLocks/>
            </p:cNvSpPr>
            <p:nvPr/>
          </p:nvSpPr>
          <p:spPr bwMode="auto">
            <a:xfrm>
              <a:off x="4302" y="1860"/>
              <a:ext cx="1154" cy="1176"/>
            </a:xfrm>
            <a:custGeom>
              <a:avLst/>
              <a:gdLst>
                <a:gd name="T0" fmla="*/ 0 w 1154"/>
                <a:gd name="T1" fmla="*/ 0 h 1176"/>
                <a:gd name="T2" fmla="*/ 1154 w 1154"/>
                <a:gd name="T3" fmla="*/ 1176 h 1176"/>
                <a:gd name="T4" fmla="*/ 0 60000 65536"/>
                <a:gd name="T5" fmla="*/ 0 60000 65536"/>
                <a:gd name="T6" fmla="*/ 0 w 1154"/>
                <a:gd name="T7" fmla="*/ 0 h 1176"/>
                <a:gd name="T8" fmla="*/ 1154 w 1154"/>
                <a:gd name="T9" fmla="*/ 1176 h 11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4" h="1176">
                  <a:moveTo>
                    <a:pt x="0" y="0"/>
                  </a:moveTo>
                  <a:lnTo>
                    <a:pt x="1154" y="117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8" name="Text Box 67"/>
            <p:cNvSpPr txBox="1">
              <a:spLocks noChangeArrowheads="1"/>
            </p:cNvSpPr>
            <p:nvPr/>
          </p:nvSpPr>
          <p:spPr bwMode="auto">
            <a:xfrm>
              <a:off x="4056" y="1476"/>
              <a:ext cx="1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60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69" name="Text Box 68"/>
            <p:cNvSpPr txBox="1">
              <a:spLocks noChangeArrowheads="1"/>
            </p:cNvSpPr>
            <p:nvPr/>
          </p:nvSpPr>
          <p:spPr bwMode="auto">
            <a:xfrm>
              <a:off x="2976" y="1500"/>
              <a:ext cx="1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6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70" name="Line 69"/>
            <p:cNvSpPr>
              <a:spLocks noChangeShapeType="1"/>
            </p:cNvSpPr>
            <p:nvPr/>
          </p:nvSpPr>
          <p:spPr bwMode="auto">
            <a:xfrm flipH="1">
              <a:off x="3024" y="1836"/>
              <a:ext cx="2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1" name="Line 70"/>
            <p:cNvSpPr>
              <a:spLocks noChangeShapeType="1"/>
            </p:cNvSpPr>
            <p:nvPr/>
          </p:nvSpPr>
          <p:spPr bwMode="auto">
            <a:xfrm flipV="1">
              <a:off x="4272" y="636"/>
              <a:ext cx="0" cy="2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2" name="Text Box 71"/>
            <p:cNvSpPr txBox="1">
              <a:spLocks noChangeArrowheads="1"/>
            </p:cNvSpPr>
            <p:nvPr/>
          </p:nvSpPr>
          <p:spPr bwMode="auto">
            <a:xfrm>
              <a:off x="4080" y="396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600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73" name="Text Box 72"/>
            <p:cNvSpPr txBox="1">
              <a:spLocks noChangeArrowheads="1"/>
            </p:cNvSpPr>
            <p:nvPr/>
          </p:nvSpPr>
          <p:spPr bwMode="auto">
            <a:xfrm>
              <a:off x="4320" y="2844"/>
              <a:ext cx="4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</a:rPr>
                <a:t>Y</a:t>
              </a:r>
              <a:r>
                <a:rPr kumimoji="1" lang="en-US" altLang="zh-CN" b="1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74" name="Text Box 73"/>
            <p:cNvSpPr txBox="1">
              <a:spLocks noChangeArrowheads="1"/>
            </p:cNvSpPr>
            <p:nvPr/>
          </p:nvSpPr>
          <p:spPr bwMode="auto">
            <a:xfrm>
              <a:off x="5316" y="1440"/>
              <a:ext cx="4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</a:rPr>
                <a:t>Y</a:t>
              </a:r>
              <a:r>
                <a:rPr kumimoji="1" lang="en-US" altLang="zh-CN" sz="1600" b="1">
                  <a:latin typeface="Times New Roman" panose="02020603050405020304" pitchFamily="18" charset="0"/>
                </a:rPr>
                <a:t>W</a:t>
              </a:r>
            </a:p>
          </p:txBody>
        </p:sp>
      </p:grpSp>
      <p:grpSp>
        <p:nvGrpSpPr>
          <p:cNvPr id="22" name="Group 74"/>
          <p:cNvGrpSpPr>
            <a:grpSpLocks/>
          </p:cNvGrpSpPr>
          <p:nvPr/>
        </p:nvGrpSpPr>
        <p:grpSpPr bwMode="auto">
          <a:xfrm>
            <a:off x="6397626" y="1842699"/>
            <a:ext cx="4191000" cy="4152900"/>
            <a:chOff x="2976" y="576"/>
            <a:chExt cx="2640" cy="2616"/>
          </a:xfrm>
        </p:grpSpPr>
        <p:grpSp>
          <p:nvGrpSpPr>
            <p:cNvPr id="23" name="Group 75"/>
            <p:cNvGrpSpPr>
              <a:grpSpLocks/>
            </p:cNvGrpSpPr>
            <p:nvPr/>
          </p:nvGrpSpPr>
          <p:grpSpPr bwMode="auto">
            <a:xfrm>
              <a:off x="5304" y="1308"/>
              <a:ext cx="312" cy="339"/>
              <a:chOff x="4884" y="2496"/>
              <a:chExt cx="312" cy="339"/>
            </a:xfrm>
          </p:grpSpPr>
          <p:sp>
            <p:nvSpPr>
              <p:cNvPr id="273" name="Text Box 76"/>
              <p:cNvSpPr txBox="1">
                <a:spLocks noChangeArrowheads="1"/>
              </p:cNvSpPr>
              <p:nvPr/>
            </p:nvSpPr>
            <p:spPr bwMode="auto">
              <a:xfrm>
                <a:off x="4884" y="2508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latin typeface="Complex" panose="00000400000000000000" pitchFamily="2" charset="0"/>
                  </a:rPr>
                  <a:t>b</a:t>
                </a:r>
              </a:p>
            </p:txBody>
          </p:sp>
          <p:grpSp>
            <p:nvGrpSpPr>
              <p:cNvPr id="24" name="Group 77"/>
              <p:cNvGrpSpPr>
                <a:grpSpLocks/>
              </p:cNvGrpSpPr>
              <p:nvPr/>
            </p:nvGrpSpPr>
            <p:grpSpPr bwMode="auto">
              <a:xfrm>
                <a:off x="5064" y="2496"/>
                <a:ext cx="72" cy="84"/>
                <a:chOff x="5412" y="768"/>
                <a:chExt cx="72" cy="84"/>
              </a:xfrm>
            </p:grpSpPr>
            <p:sp>
              <p:nvSpPr>
                <p:cNvPr id="275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412" y="768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6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5436" y="804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5" name="Group 80"/>
            <p:cNvGrpSpPr>
              <a:grpSpLocks/>
            </p:cNvGrpSpPr>
            <p:nvPr/>
          </p:nvGrpSpPr>
          <p:grpSpPr bwMode="auto">
            <a:xfrm>
              <a:off x="4992" y="960"/>
              <a:ext cx="312" cy="327"/>
              <a:chOff x="4656" y="1920"/>
              <a:chExt cx="312" cy="315"/>
            </a:xfrm>
          </p:grpSpPr>
          <p:sp>
            <p:nvSpPr>
              <p:cNvPr id="269" name="Text Box 81"/>
              <p:cNvSpPr txBox="1">
                <a:spLocks noChangeArrowheads="1"/>
              </p:cNvSpPr>
              <p:nvPr/>
            </p:nvSpPr>
            <p:spPr bwMode="auto">
              <a:xfrm>
                <a:off x="4656" y="1920"/>
                <a:ext cx="312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latin typeface="Complex" panose="00000400000000000000" pitchFamily="2" charset="0"/>
                  </a:rPr>
                  <a:t>c</a:t>
                </a:r>
              </a:p>
            </p:txBody>
          </p:sp>
          <p:grpSp>
            <p:nvGrpSpPr>
              <p:cNvPr id="26" name="Group 82"/>
              <p:cNvGrpSpPr>
                <a:grpSpLocks/>
              </p:cNvGrpSpPr>
              <p:nvPr/>
            </p:nvGrpSpPr>
            <p:grpSpPr bwMode="auto">
              <a:xfrm>
                <a:off x="4836" y="1938"/>
                <a:ext cx="72" cy="84"/>
                <a:chOff x="5412" y="768"/>
                <a:chExt cx="72" cy="84"/>
              </a:xfrm>
            </p:grpSpPr>
            <p:sp>
              <p:nvSpPr>
                <p:cNvPr id="271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5412" y="768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2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5436" y="804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7" name="Group 85"/>
            <p:cNvGrpSpPr>
              <a:grpSpLocks/>
            </p:cNvGrpSpPr>
            <p:nvPr/>
          </p:nvGrpSpPr>
          <p:grpSpPr bwMode="auto">
            <a:xfrm>
              <a:off x="4644" y="576"/>
              <a:ext cx="312" cy="327"/>
              <a:chOff x="4308" y="1176"/>
              <a:chExt cx="312" cy="327"/>
            </a:xfrm>
          </p:grpSpPr>
          <p:sp>
            <p:nvSpPr>
              <p:cNvPr id="206" name="Text Box 86"/>
              <p:cNvSpPr txBox="1">
                <a:spLocks noChangeArrowheads="1"/>
              </p:cNvSpPr>
              <p:nvPr/>
            </p:nvSpPr>
            <p:spPr bwMode="auto">
              <a:xfrm>
                <a:off x="4308" y="1176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latin typeface="Complex" panose="00000400000000000000" pitchFamily="2" charset="0"/>
                  </a:rPr>
                  <a:t>a</a:t>
                </a:r>
              </a:p>
            </p:txBody>
          </p:sp>
          <p:grpSp>
            <p:nvGrpSpPr>
              <p:cNvPr id="28" name="Group 87"/>
              <p:cNvGrpSpPr>
                <a:grpSpLocks/>
              </p:cNvGrpSpPr>
              <p:nvPr/>
            </p:nvGrpSpPr>
            <p:grpSpPr bwMode="auto">
              <a:xfrm>
                <a:off x="4470" y="1206"/>
                <a:ext cx="72" cy="84"/>
                <a:chOff x="5412" y="768"/>
                <a:chExt cx="72" cy="84"/>
              </a:xfrm>
            </p:grpSpPr>
            <p:sp>
              <p:nvSpPr>
                <p:cNvPr id="208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5412" y="768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8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5436" y="804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9" name="Group 90"/>
            <p:cNvGrpSpPr>
              <a:grpSpLocks/>
            </p:cNvGrpSpPr>
            <p:nvPr/>
          </p:nvGrpSpPr>
          <p:grpSpPr bwMode="auto">
            <a:xfrm>
              <a:off x="2976" y="1353"/>
              <a:ext cx="312" cy="327"/>
              <a:chOff x="5184" y="3813"/>
              <a:chExt cx="312" cy="327"/>
            </a:xfrm>
          </p:grpSpPr>
          <p:sp>
            <p:nvSpPr>
              <p:cNvPr id="198" name="Text Box 91"/>
              <p:cNvSpPr txBox="1">
                <a:spLocks noChangeArrowheads="1"/>
              </p:cNvSpPr>
              <p:nvPr/>
            </p:nvSpPr>
            <p:spPr bwMode="auto">
              <a:xfrm>
                <a:off x="5184" y="3813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latin typeface="Complex" panose="00000400000000000000" pitchFamily="2" charset="0"/>
                  </a:rPr>
                  <a:t>b</a:t>
                </a:r>
              </a:p>
            </p:txBody>
          </p:sp>
          <p:sp>
            <p:nvSpPr>
              <p:cNvPr id="205" name="Line 92"/>
              <p:cNvSpPr>
                <a:spLocks noChangeShapeType="1"/>
              </p:cNvSpPr>
              <p:nvPr/>
            </p:nvSpPr>
            <p:spPr bwMode="auto">
              <a:xfrm flipH="1">
                <a:off x="5388" y="3837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0" name="Group 93"/>
            <p:cNvGrpSpPr>
              <a:grpSpLocks/>
            </p:cNvGrpSpPr>
            <p:nvPr/>
          </p:nvGrpSpPr>
          <p:grpSpPr bwMode="auto">
            <a:xfrm>
              <a:off x="3996" y="885"/>
              <a:ext cx="312" cy="327"/>
              <a:chOff x="4764" y="3261"/>
              <a:chExt cx="312" cy="327"/>
            </a:xfrm>
          </p:grpSpPr>
          <p:sp>
            <p:nvSpPr>
              <p:cNvPr id="196" name="Text Box 94"/>
              <p:cNvSpPr txBox="1">
                <a:spLocks noChangeArrowheads="1"/>
              </p:cNvSpPr>
              <p:nvPr/>
            </p:nvSpPr>
            <p:spPr bwMode="auto">
              <a:xfrm>
                <a:off x="4764" y="3261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latin typeface="Complex" panose="00000400000000000000" pitchFamily="2" charset="0"/>
                  </a:rPr>
                  <a:t>c</a:t>
                </a:r>
              </a:p>
            </p:txBody>
          </p:sp>
          <p:sp>
            <p:nvSpPr>
              <p:cNvPr id="197" name="Line 95"/>
              <p:cNvSpPr>
                <a:spLocks noChangeShapeType="1"/>
              </p:cNvSpPr>
              <p:nvPr/>
            </p:nvSpPr>
            <p:spPr bwMode="auto">
              <a:xfrm flipH="1">
                <a:off x="4968" y="3315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1" name="Group 96"/>
            <p:cNvGrpSpPr>
              <a:grpSpLocks/>
            </p:cNvGrpSpPr>
            <p:nvPr/>
          </p:nvGrpSpPr>
          <p:grpSpPr bwMode="auto">
            <a:xfrm>
              <a:off x="3372" y="609"/>
              <a:ext cx="312" cy="327"/>
              <a:chOff x="4152" y="3717"/>
              <a:chExt cx="312" cy="327"/>
            </a:xfrm>
          </p:grpSpPr>
          <p:sp>
            <p:nvSpPr>
              <p:cNvPr id="194" name="Text Box 97"/>
              <p:cNvSpPr txBox="1">
                <a:spLocks noChangeArrowheads="1"/>
              </p:cNvSpPr>
              <p:nvPr/>
            </p:nvSpPr>
            <p:spPr bwMode="auto">
              <a:xfrm>
                <a:off x="4152" y="3717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latin typeface="Complex" panose="00000400000000000000" pitchFamily="2" charset="0"/>
                  </a:rPr>
                  <a:t>a</a:t>
                </a:r>
              </a:p>
            </p:txBody>
          </p:sp>
          <p:sp>
            <p:nvSpPr>
              <p:cNvPr id="195" name="Line 98"/>
              <p:cNvSpPr>
                <a:spLocks noChangeShapeType="1"/>
              </p:cNvSpPr>
              <p:nvPr/>
            </p:nvSpPr>
            <p:spPr bwMode="auto">
              <a:xfrm flipH="1">
                <a:off x="4338" y="3783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91" name="Text Box 99"/>
            <p:cNvSpPr txBox="1">
              <a:spLocks noChangeArrowheads="1"/>
            </p:cNvSpPr>
            <p:nvPr/>
          </p:nvSpPr>
          <p:spPr bwMode="auto">
            <a:xfrm>
              <a:off x="3012" y="2865"/>
              <a:ext cx="3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800" b="1">
                  <a:latin typeface="Complex" panose="00000400000000000000" pitchFamily="2" charset="0"/>
                </a:rPr>
                <a:t>b</a:t>
              </a:r>
            </a:p>
          </p:txBody>
        </p:sp>
        <p:sp>
          <p:nvSpPr>
            <p:cNvPr id="192" name="Text Box 100"/>
            <p:cNvSpPr txBox="1">
              <a:spLocks noChangeArrowheads="1"/>
            </p:cNvSpPr>
            <p:nvPr/>
          </p:nvSpPr>
          <p:spPr bwMode="auto">
            <a:xfrm>
              <a:off x="3996" y="2565"/>
              <a:ext cx="3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800" b="1">
                  <a:latin typeface="Complex" panose="00000400000000000000" pitchFamily="2" charset="0"/>
                </a:rPr>
                <a:t>c</a:t>
              </a:r>
            </a:p>
          </p:txBody>
        </p:sp>
        <p:sp>
          <p:nvSpPr>
            <p:cNvPr id="193" name="Text Box 101"/>
            <p:cNvSpPr txBox="1">
              <a:spLocks noChangeArrowheads="1"/>
            </p:cNvSpPr>
            <p:nvPr/>
          </p:nvSpPr>
          <p:spPr bwMode="auto">
            <a:xfrm>
              <a:off x="3420" y="1929"/>
              <a:ext cx="3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800" b="1">
                  <a:latin typeface="Complex" panose="00000400000000000000" pitchFamily="2" charset="0"/>
                </a:rPr>
                <a:t>a</a:t>
              </a:r>
            </a:p>
          </p:txBody>
        </p:sp>
      </p:grpSp>
      <p:sp>
        <p:nvSpPr>
          <p:cNvPr id="102" name="矩形 101"/>
          <p:cNvSpPr/>
          <p:nvPr/>
        </p:nvSpPr>
        <p:spPr>
          <a:xfrm>
            <a:off x="525858" y="758477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2" name="Rectangle 3"/>
          <p:cNvSpPr>
            <a:spLocks noGrp="1" noChangeArrowheads="1"/>
          </p:cNvSpPr>
          <p:nvPr/>
        </p:nvSpPr>
        <p:spPr bwMode="auto">
          <a:xfrm>
            <a:off x="618556" y="769458"/>
            <a:ext cx="8939597" cy="33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4" eaLnBrk="1" hangingPunct="1"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三、投影面垂直面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4" eaLnBrk="1" hangingPunct="1">
              <a:buFont typeface="Wingdings" panose="05000000000000000000" pitchFamily="2" charset="2"/>
              <a:buNone/>
              <a:defRPr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6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28" name="直接连接符 127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9" name="文本框 128"/>
          <p:cNvSpPr txBox="1"/>
          <p:nvPr/>
        </p:nvSpPr>
        <p:spPr>
          <a:xfrm>
            <a:off x="450850" y="21590"/>
            <a:ext cx="565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2" name="图片 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3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86</TotalTime>
  <Words>426</Words>
  <Application>Microsoft Office PowerPoint</Application>
  <PresentationFormat>宽屏</PresentationFormat>
  <Paragraphs>143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33" baseType="lpstr">
      <vt:lpstr>Wingdings</vt:lpstr>
      <vt:lpstr>Century Gothic</vt:lpstr>
      <vt:lpstr>黑体</vt:lpstr>
      <vt:lpstr>Verdana</vt:lpstr>
      <vt:lpstr>HY헤드라인M</vt:lpstr>
      <vt:lpstr>华文行楷</vt:lpstr>
      <vt:lpstr>等线</vt:lpstr>
      <vt:lpstr>Complex</vt:lpstr>
      <vt:lpstr>宋体</vt:lpstr>
      <vt:lpstr>Symbol</vt:lpstr>
      <vt:lpstr>Calibri</vt:lpstr>
      <vt:lpstr>Math1</vt:lpstr>
      <vt:lpstr>微软雅黑</vt:lpstr>
      <vt:lpstr>Times New Roman</vt:lpstr>
      <vt:lpstr>华文中宋</vt:lpstr>
      <vt:lpstr>굴림</vt:lpstr>
      <vt:lpstr>Impact</vt:lpstr>
      <vt:lpstr>Arial</vt:lpstr>
      <vt:lpstr>等线 Light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1.正垂面—垂直于V面,倾斜于H,W面</vt:lpstr>
      <vt:lpstr>2.铅垂面—垂直于H面,倾斜于V,W面</vt:lpstr>
      <vt:lpstr>3.侧垂面—垂直于W面,倾斜于H,V面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35</cp:revision>
  <dcterms:created xsi:type="dcterms:W3CDTF">2018-06-13T11:01:31Z</dcterms:created>
  <dcterms:modified xsi:type="dcterms:W3CDTF">2018-06-29T02:34:49Z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