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3" r:id="rId3"/>
    <p:sldMasterId id="2147483667" r:id="rId4"/>
    <p:sldMasterId id="2147483682" r:id="rId5"/>
  </p:sldMasterIdLst>
  <p:notesMasterIdLst>
    <p:notesMasterId r:id="rId15"/>
  </p:notesMasterIdLst>
  <p:handoutMasterIdLst>
    <p:handoutMasterId r:id="rId16"/>
  </p:handoutMasterIdLst>
  <p:sldIdLst>
    <p:sldId id="390" r:id="rId6"/>
    <p:sldId id="341" r:id="rId7"/>
    <p:sldId id="256" r:id="rId8"/>
    <p:sldId id="314" r:id="rId9"/>
    <p:sldId id="391" r:id="rId10"/>
    <p:sldId id="392" r:id="rId11"/>
    <p:sldId id="393" r:id="rId12"/>
    <p:sldId id="394" r:id="rId13"/>
    <p:sldId id="307" r:id="rId14"/>
  </p:sldIdLst>
  <p:sldSz cx="12192000" cy="6858000"/>
  <p:notesSz cx="6858000" cy="9144000"/>
  <p:embeddedFontLst>
    <p:embeddedFont>
      <p:font typeface="Verdana" panose="020B0604030504040204" pitchFamily="34" charset="0"/>
      <p:regular r:id="rId17"/>
      <p:bold r:id="rId18"/>
      <p:italic r:id="rId19"/>
      <p:boldItalic r:id="rId20"/>
    </p:embeddedFont>
    <p:embeddedFont>
      <p:font typeface="华文行楷" panose="02010800040101010101" pitchFamily="2" charset="-122"/>
      <p:regular r:id="rId21"/>
    </p:embeddedFont>
    <p:embeddedFont>
      <p:font typeface="굴림" panose="020B0604020202020204" charset="-127"/>
      <p:regular r:id="rId22"/>
    </p:embeddedFont>
    <p:embeddedFont>
      <p:font typeface="等线 Light" panose="02010600030101010101" pitchFamily="2" charset="-122"/>
      <p:regular r:id="rId23"/>
    </p:embeddedFont>
    <p:embeddedFont>
      <p:font typeface="等线" panose="02010600030101010101" pitchFamily="2" charset="-122"/>
      <p:regular r:id="rId24"/>
      <p:bold r:id="rId25"/>
    </p:embeddedFont>
    <p:embeddedFont>
      <p:font typeface="微软雅黑" panose="020B0503020204020204" pitchFamily="34" charset="-122"/>
      <p:regular r:id="rId26"/>
      <p:bold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Impact" panose="020B0806030902050204" pitchFamily="34" charset="0"/>
      <p:regular r:id="rId32"/>
    </p:embeddedFont>
    <p:embeddedFont>
      <p:font typeface="Century Gothic" panose="020B0502020202020204" pitchFamily="34" charset="0"/>
      <p:regular r:id="rId33"/>
      <p:bold r:id="rId34"/>
      <p:italic r:id="rId35"/>
      <p:boldItalic r:id="rId36"/>
    </p:embeddedFont>
    <p:embeddedFont>
      <p:font typeface="黑体" panose="02010609060101010101" pitchFamily="49" charset="-122"/>
      <p:regular r:id="rId3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pos="37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CAA"/>
    <a:srgbClr val="FFFFFF"/>
    <a:srgbClr val="0070C0"/>
    <a:srgbClr val="C00000"/>
    <a:srgbClr val="07AEDB"/>
    <a:srgbClr val="F0F0F0"/>
    <a:srgbClr val="D05546"/>
    <a:srgbClr val="FFC000"/>
    <a:srgbClr val="654855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23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60" y="78"/>
      </p:cViewPr>
      <p:guideLst>
        <p:guide orient="horz" pos="2251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viewProps" Target="viewProps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001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1BD6F-E33E-44F7-89A3-1CF57E7E56A3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72F49-2ECD-4709-8800-8C9C642C4D5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34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397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080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55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384B-2124-4F36-8A00-E661590D74B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CD803-5939-4D95-9791-F4DB4F8CC0D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71500" y="144464"/>
            <a:ext cx="10972800" cy="33178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609600" y="141287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06F3-57FA-4C44-8F35-8D96952249C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8565F-0EC2-4F41-8A62-324EC748ECFD}" type="datetimeFigureOut">
              <a:rPr lang="zh-CN" altLang="en-US"/>
              <a:pPr>
                <a:defRPr/>
              </a:pPr>
              <a:t>2018/6/29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6D014-DE0C-4769-B540-79A94D4C21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F9D3A-81BC-42FB-99A1-1733987360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F9E2-B8EA-4A8D-9877-14EAB862E4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AAF6-625E-4A47-97C1-D2E2112591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8D83-D959-44F2-8DF9-E3AFC7481B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1CC4-D116-4C5D-AF32-FCCA0B6E6C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F6C4-DFD7-4F8B-A46E-66F0E0307B8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4FA15-8050-479D-86C0-D519FD8FDB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6E0C-861E-4D4D-97FB-1930F11815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ACA1-B656-49D7-9F6B-0FBAB9667A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A3BFD-81B8-4E3B-994A-09F7F89670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29B1-2A15-4DE1-9CF0-B08208741F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F6CE-FF95-48DA-878D-912F89B29F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9E41-3BD8-4631-8462-C4F284DF18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539C-CB5B-4B8E-A164-6BC9D9690D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0AD2-A549-4750-8E7A-35D8B984B5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535D-654E-4AF0-9F94-5A68D5D04B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17D86-1E35-46C8-97C7-3C2F1F5D2A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18D0-0CDE-4B58-BDCC-048321E97F9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6A5B-2378-4CA6-8B71-5DAF6B4C97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B3EF7-4196-4FC8-8F4A-DA626C3B0A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C881-2360-4548-9253-93A51DABD74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46DD-2886-4795-8C1E-B43A450144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0F1B-D64E-4D45-B6F7-FDA374C826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134A-D596-432A-9873-F4C225BFED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E975-84DA-43D9-983E-3E35DBDEFFD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CA15-8602-422A-8A61-2710A2AD69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952E-FCE2-4DBE-9C30-639EF7A0EF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56CF-D9AA-4D67-9A38-832F3E0FF9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NUL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NUL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바2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406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4128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fld id="{5A540F79-EF67-4805-94BA-300FFDAB823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4103" name="Rectangle 24"/>
          <p:cNvSpPr>
            <a:spLocks noGrp="1" noChangeArrowheads="1"/>
          </p:cNvSpPr>
          <p:nvPr>
            <p:ph type="title" idx="9"/>
          </p:nvPr>
        </p:nvSpPr>
        <p:spPr bwMode="auto">
          <a:xfrm>
            <a:off x="571500" y="14446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/>
              <a:t>Click To Edit Title Style</a:t>
            </a:r>
          </a:p>
        </p:txBody>
      </p:sp>
      <p:grpSp>
        <p:nvGrpSpPr>
          <p:cNvPr id="3080" name="Group 55"/>
          <p:cNvGrpSpPr/>
          <p:nvPr/>
        </p:nvGrpSpPr>
        <p:grpSpPr bwMode="auto">
          <a:xfrm>
            <a:off x="334433" y="6381751"/>
            <a:ext cx="3454400" cy="288925"/>
            <a:chOff x="1203" y="3203"/>
            <a:chExt cx="1632" cy="182"/>
          </a:xfrm>
        </p:grpSpPr>
        <p:sp>
          <p:nvSpPr>
            <p:cNvPr id="3082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203" y="3203"/>
              <a:ext cx="726" cy="1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1400" kern="10" spc="-70">
                  <a:solidFill>
                    <a:srgbClr val="5F5F5F"/>
                  </a:solidFill>
                  <a:latin typeface="Impact" panose="020B0806030902050204" pitchFamily="34" charset="0"/>
                </a:rPr>
                <a:t>' LOGO '</a:t>
              </a:r>
              <a:endParaRPr lang="zh-CN" altLang="en-US" sz="1400" kern="10" spc="-70">
                <a:solidFill>
                  <a:srgbClr val="5F5F5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83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927" y="3339"/>
              <a:ext cx="908" cy="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800" b="1" kern="10" spc="-4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 LOGOTYPE INSERT</a:t>
              </a:r>
              <a:endParaRPr lang="zh-CN" altLang="en-US" sz="800" b="1" kern="10" spc="-4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09" name="Picture 13" descr="투명배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12192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03" grpId="0"/>
    </p:bld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sz="1400"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defRPr sz="1400" smtClean="0"/>
            </a:lvl1pPr>
          </a:lstStyle>
          <a:p>
            <a:pPr>
              <a:defRPr/>
            </a:pPr>
            <a:fld id="{6D557B59-6C8B-4639-9481-55A4661686E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2" name="矩形 1"/>
          <p:cNvSpPr/>
          <p:nvPr/>
        </p:nvSpPr>
        <p:spPr>
          <a:xfrm>
            <a:off x="6312024" y="0"/>
            <a:ext cx="5928661" cy="6858000"/>
          </a:xfrm>
          <a:prstGeom prst="rect">
            <a:avLst/>
          </a:prstGeom>
          <a:blipFill dpi="0" rotWithShape="1">
            <a:blip r:embed="rId5" cstate="print">
              <a:alphaModFix amt="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" y="0"/>
            <a:ext cx="6312023" cy="6853144"/>
          </a:xfrm>
          <a:prstGeom prst="rect">
            <a:avLst/>
          </a:prstGeom>
          <a:solidFill>
            <a:srgbClr val="9D785B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A0D700-5C66-4052-890F-7BE217AC28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21F5E1-B49E-4FDA-9521-6E16E6564F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8320" y="174625"/>
            <a:ext cx="8282940" cy="1625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99945" y="6366510"/>
            <a:ext cx="149288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主持单位：</a:t>
            </a:r>
            <a:endParaRPr 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 descr="日职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7330" y="6222365"/>
            <a:ext cx="2823210" cy="621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0200" y="6189345"/>
            <a:ext cx="2131060" cy="65405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390265" y="2115820"/>
            <a:ext cx="5377815" cy="2863215"/>
            <a:chOff x="2832" y="2832"/>
            <a:chExt cx="11319" cy="602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50" y="2832"/>
              <a:ext cx="3344" cy="188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10" y="2832"/>
              <a:ext cx="3337" cy="188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58" y="2832"/>
              <a:ext cx="3392" cy="188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32" y="4872"/>
              <a:ext cx="3338" cy="188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92" y="4872"/>
              <a:ext cx="3344" cy="188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758" y="4891"/>
              <a:ext cx="3391" cy="191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32" y="6969"/>
              <a:ext cx="3379" cy="189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92" y="6947"/>
              <a:ext cx="3373" cy="189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789" y="6966"/>
              <a:ext cx="3362" cy="1872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-6985" y="209931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876665" y="212725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878"/>
            <a:ext cx="12246221" cy="6845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-43180" y="-28575"/>
            <a:ext cx="12282805" cy="6915150"/>
          </a:xfrm>
          <a:prstGeom prst="rect">
            <a:avLst/>
          </a:prstGeom>
          <a:solidFill>
            <a:srgbClr val="098CAA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240280" y="3013710"/>
            <a:ext cx="7716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第六章 </a:t>
            </a:r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平面的投影  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67255" y="2334895"/>
            <a:ext cx="7857490" cy="21882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96708" y="2927836"/>
            <a:ext cx="9035415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投影面平行面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左大括号 9"/>
          <p:cNvSpPr/>
          <p:nvPr/>
        </p:nvSpPr>
        <p:spPr>
          <a:xfrm>
            <a:off x="2335369" y="2083360"/>
            <a:ext cx="315399" cy="1960607"/>
          </a:xfrm>
          <a:prstGeom prst="leftBrac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2650768" y="1943660"/>
            <a:ext cx="65405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正平面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平行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V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面，垂直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H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W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面的平面</a:t>
            </a:r>
          </a:p>
          <a:p>
            <a:pPr eaLnBrk="1" hangingPunct="1"/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水平面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平行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H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面，垂直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V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W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面的平面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侧平面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平行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W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面，垂直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V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H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面的平面</a:t>
            </a:r>
          </a:p>
          <a:p>
            <a:pPr eaLnBrk="1" hangingPunct="1"/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Rectangle 37"/>
          <p:cNvSpPr>
            <a:spLocks noChangeArrowheads="1"/>
          </p:cNvSpPr>
          <p:nvPr/>
        </p:nvSpPr>
        <p:spPr bwMode="auto">
          <a:xfrm>
            <a:off x="1924565" y="4498205"/>
            <a:ext cx="82486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投影特点</a:t>
            </a:r>
          </a:p>
          <a:p>
            <a:pPr eaLnBrk="1" hangingPunct="1"/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在平面所平行的投影面上的投影反映</a:t>
            </a:r>
            <a:r>
              <a:rPr lang="zh-CN" altLang="en-US" sz="2000" u="sng" dirty="0">
                <a:latin typeface="黑体" panose="02010609060101010101" pitchFamily="49" charset="-122"/>
                <a:ea typeface="黑体" panose="02010609060101010101" pitchFamily="49" charset="-122"/>
              </a:rPr>
              <a:t>实形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；</a:t>
            </a:r>
            <a:endParaRPr lang="zh-CN" altLang="en-GB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en-GB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GB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en-GB" sz="2000" dirty="0">
                <a:latin typeface="黑体" panose="02010609060101010101" pitchFamily="49" charset="-122"/>
                <a:ea typeface="黑体" panose="02010609060101010101" pitchFamily="49" charset="-122"/>
              </a:rPr>
              <a:t>另外两个投影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面上的投影积聚为直线，且</a:t>
            </a:r>
            <a:r>
              <a:rPr lang="zh-CN" altLang="en-GB" sz="2000" dirty="0">
                <a:latin typeface="黑体" panose="02010609060101010101" pitchFamily="49" charset="-122"/>
                <a:ea typeface="黑体" panose="02010609060101010101" pitchFamily="49" charset="-122"/>
              </a:rPr>
              <a:t>平行于相应的投影轴。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450850" y="21590"/>
            <a:ext cx="5653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6.2</a:t>
            </a:r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平面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对投影面的相对位置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0" y="6120130"/>
            <a:ext cx="12192000" cy="73787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25858" y="758477"/>
            <a:ext cx="3647152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892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/>
              <a:ea typeface="微软雅黑" panose="020B0503020204020204" pitchFamily="34" charset="-122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/>
        </p:nvSpPr>
        <p:spPr bwMode="auto">
          <a:xfrm>
            <a:off x="716207" y="775180"/>
            <a:ext cx="8939597" cy="473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4" eaLnBrk="1" hangingPunct="1">
              <a:buNone/>
              <a:defRPr/>
            </a:pP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二、投影面平行面</a:t>
            </a:r>
            <a:endParaRPr lang="en-US" altLang="zh-CN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4" eaLnBrk="1" hangingPunct="1">
              <a:buNone/>
              <a:defRPr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空间位置：平行于一个投影面，垂直于另外两个投影面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4" indent="0" eaLnBrk="1" hangingPunct="1">
              <a:buNone/>
              <a:defRPr/>
            </a:pP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4" indent="0" eaLnBrk="1" hangingPunct="1">
              <a:buNone/>
              <a:defRPr/>
            </a:pP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4" eaLnBrk="1" hangingPunct="1">
              <a:buNone/>
              <a:defRPr/>
            </a:pP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4" eaLnBrk="1" hangingPunct="1">
              <a:buNone/>
              <a:defRPr/>
            </a:pP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4" eaLnBrk="1" hangingPunct="1">
              <a:buNone/>
              <a:defRPr/>
            </a:pP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4" eaLnBrk="1" hangingPunct="1">
              <a:buFont typeface="Wingdings" panose="05000000000000000000" pitchFamily="2" charset="2"/>
              <a:buNone/>
              <a:defRPr/>
            </a:pP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9845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1803411" y="1308483"/>
            <a:ext cx="5219700" cy="63658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水平面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kumimoji="1"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∥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H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kumimoji="1"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</a:t>
            </a:r>
            <a:r>
              <a:rPr kumimoji="1"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V</a:t>
            </a:r>
            <a:r>
              <a:rPr kumimoji="1"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、</a:t>
            </a:r>
            <a:r>
              <a:rPr kumimoji="1"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W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面。</a:t>
            </a:r>
          </a:p>
        </p:txBody>
      </p:sp>
      <p:pic>
        <p:nvPicPr>
          <p:cNvPr id="14" name="Picture 4" descr="第四章 平面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9" r="56065" b="28908"/>
          <a:stretch>
            <a:fillRect/>
          </a:stretch>
        </p:blipFill>
        <p:spPr bwMode="auto">
          <a:xfrm>
            <a:off x="1625357" y="1844174"/>
            <a:ext cx="4013200" cy="38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638557" y="1321886"/>
            <a:ext cx="5297488" cy="4495800"/>
            <a:chOff x="2592" y="528"/>
            <a:chExt cx="3337" cy="2832"/>
          </a:xfrm>
        </p:grpSpPr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3984" y="528"/>
              <a:ext cx="5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Times New Roman" panose="02020603050405020304" pitchFamily="18" charset="0"/>
                </a:rPr>
                <a:t>Z</a:t>
              </a:r>
            </a:p>
          </p:txBody>
        </p:sp>
        <p:sp>
          <p:nvSpPr>
            <p:cNvPr id="17" name="Line 8"/>
            <p:cNvSpPr>
              <a:spLocks noChangeShapeType="1"/>
            </p:cNvSpPr>
            <p:nvPr/>
          </p:nvSpPr>
          <p:spPr bwMode="auto">
            <a:xfrm flipV="1">
              <a:off x="4025" y="768"/>
              <a:ext cx="0" cy="25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4032" y="1728"/>
              <a:ext cx="1422" cy="1530"/>
            </a:xfrm>
            <a:custGeom>
              <a:avLst/>
              <a:gdLst>
                <a:gd name="T0" fmla="*/ 0 w 1422"/>
                <a:gd name="T1" fmla="*/ 0 h 1530"/>
                <a:gd name="T2" fmla="*/ 1422 w 1422"/>
                <a:gd name="T3" fmla="*/ 1530 h 1530"/>
                <a:gd name="T4" fmla="*/ 0 60000 65536"/>
                <a:gd name="T5" fmla="*/ 0 60000 65536"/>
                <a:gd name="T6" fmla="*/ 0 w 1422"/>
                <a:gd name="T7" fmla="*/ 0 h 1530"/>
                <a:gd name="T8" fmla="*/ 1422 w 1422"/>
                <a:gd name="T9" fmla="*/ 1530 h 153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22" h="1530">
                  <a:moveTo>
                    <a:pt x="0" y="0"/>
                  </a:moveTo>
                  <a:lnTo>
                    <a:pt x="1422" y="153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3600" y="2928"/>
              <a:ext cx="33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2800">
                  <a:latin typeface="Times New Roman" panose="02020603050405020304" pitchFamily="18" charset="0"/>
                </a:rPr>
                <a:t>c</a:t>
              </a:r>
              <a:endParaRPr kumimoji="1" lang="en-US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21" name="Text Box 11"/>
            <p:cNvSpPr txBox="1">
              <a:spLocks noChangeArrowheads="1"/>
            </p:cNvSpPr>
            <p:nvPr/>
          </p:nvSpPr>
          <p:spPr bwMode="auto">
            <a:xfrm>
              <a:off x="5376" y="1488"/>
              <a:ext cx="5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Times New Roman" panose="02020603050405020304" pitchFamily="18" charset="0"/>
                </a:rPr>
                <a:t>Y</a:t>
              </a:r>
              <a:r>
                <a:rPr kumimoji="1" lang="en-US" altLang="zh-CN" sz="1400">
                  <a:latin typeface="Times New Roman" panose="02020603050405020304" pitchFamily="18" charset="0"/>
                </a:rPr>
                <a:t>W</a:t>
              </a:r>
            </a:p>
          </p:txBody>
        </p:sp>
        <p:sp>
          <p:nvSpPr>
            <p:cNvPr id="22" name="Line 12"/>
            <p:cNvSpPr>
              <a:spLocks noChangeShapeType="1"/>
            </p:cNvSpPr>
            <p:nvPr/>
          </p:nvSpPr>
          <p:spPr bwMode="auto">
            <a:xfrm flipH="1">
              <a:off x="2656" y="1724"/>
              <a:ext cx="29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" name="Freeform 13"/>
            <p:cNvSpPr>
              <a:spLocks/>
            </p:cNvSpPr>
            <p:nvPr/>
          </p:nvSpPr>
          <p:spPr bwMode="auto">
            <a:xfrm>
              <a:off x="5250" y="990"/>
              <a:ext cx="1" cy="2064"/>
            </a:xfrm>
            <a:custGeom>
              <a:avLst/>
              <a:gdLst>
                <a:gd name="T0" fmla="*/ 0 w 1"/>
                <a:gd name="T1" fmla="*/ 2064 h 2064"/>
                <a:gd name="T2" fmla="*/ 0 w 1"/>
                <a:gd name="T3" fmla="*/ 0 h 2064"/>
                <a:gd name="T4" fmla="*/ 0 60000 65536"/>
                <a:gd name="T5" fmla="*/ 0 60000 65536"/>
                <a:gd name="T6" fmla="*/ 0 w 1"/>
                <a:gd name="T7" fmla="*/ 0 h 2064"/>
                <a:gd name="T8" fmla="*/ 1 w 1"/>
                <a:gd name="T9" fmla="*/ 2064 h 20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064">
                  <a:moveTo>
                    <a:pt x="0" y="2064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" name="Text Box 14"/>
            <p:cNvSpPr txBox="1">
              <a:spLocks noChangeArrowheads="1"/>
            </p:cNvSpPr>
            <p:nvPr/>
          </p:nvSpPr>
          <p:spPr bwMode="auto">
            <a:xfrm>
              <a:off x="2592" y="1488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26" name="Text Box 15"/>
            <p:cNvSpPr txBox="1">
              <a:spLocks noChangeArrowheads="1"/>
            </p:cNvSpPr>
            <p:nvPr/>
          </p:nvSpPr>
          <p:spPr bwMode="auto">
            <a:xfrm>
              <a:off x="2650" y="660"/>
              <a:ext cx="6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2800">
                  <a:latin typeface="Times New Roman" panose="02020603050405020304" pitchFamily="18" charset="0"/>
                </a:rPr>
                <a:t>a’</a:t>
              </a:r>
              <a:endParaRPr kumimoji="1" lang="en-US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27" name="Text Box 16"/>
            <p:cNvSpPr txBox="1">
              <a:spLocks noChangeArrowheads="1"/>
            </p:cNvSpPr>
            <p:nvPr/>
          </p:nvSpPr>
          <p:spPr bwMode="auto">
            <a:xfrm>
              <a:off x="3181" y="660"/>
              <a:ext cx="6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2800">
                  <a:latin typeface="Times New Roman" panose="02020603050405020304" pitchFamily="18" charset="0"/>
                </a:rPr>
                <a:t>b’</a:t>
              </a:r>
            </a:p>
          </p:txBody>
        </p:sp>
        <p:sp>
          <p:nvSpPr>
            <p:cNvPr id="28" name="Text Box 17"/>
            <p:cNvSpPr txBox="1">
              <a:spLocks noChangeArrowheads="1"/>
            </p:cNvSpPr>
            <p:nvPr/>
          </p:nvSpPr>
          <p:spPr bwMode="auto">
            <a:xfrm>
              <a:off x="4224" y="672"/>
              <a:ext cx="38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2800">
                  <a:latin typeface="Times New Roman" panose="02020603050405020304" pitchFamily="18" charset="0"/>
                </a:rPr>
                <a:t>b’’</a:t>
              </a:r>
              <a:endParaRPr kumimoji="1" lang="en-US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29" name="Text Box 18"/>
            <p:cNvSpPr txBox="1">
              <a:spLocks noChangeArrowheads="1"/>
            </p:cNvSpPr>
            <p:nvPr/>
          </p:nvSpPr>
          <p:spPr bwMode="auto">
            <a:xfrm>
              <a:off x="3100" y="1847"/>
              <a:ext cx="6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2800">
                  <a:latin typeface="Times New Roman" panose="02020603050405020304" pitchFamily="18" charset="0"/>
                </a:rPr>
                <a:t>b</a:t>
              </a:r>
              <a:endParaRPr kumimoji="1" lang="en-US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30" name="Text Box 19"/>
            <p:cNvSpPr txBox="1">
              <a:spLocks noChangeArrowheads="1"/>
            </p:cNvSpPr>
            <p:nvPr/>
          </p:nvSpPr>
          <p:spPr bwMode="auto">
            <a:xfrm>
              <a:off x="2688" y="2256"/>
              <a:ext cx="63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2800">
                  <a:latin typeface="Times New Roman" panose="02020603050405020304" pitchFamily="18" charset="0"/>
                </a:rPr>
                <a:t>a</a:t>
              </a:r>
              <a:endParaRPr kumimoji="1" lang="en-US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31" name="Text Box 20"/>
            <p:cNvSpPr txBox="1">
              <a:spLocks noChangeArrowheads="1"/>
            </p:cNvSpPr>
            <p:nvPr/>
          </p:nvSpPr>
          <p:spPr bwMode="auto">
            <a:xfrm>
              <a:off x="3984" y="1392"/>
              <a:ext cx="2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3600">
                  <a:latin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32" name="Freeform 22"/>
            <p:cNvSpPr>
              <a:spLocks/>
            </p:cNvSpPr>
            <p:nvPr/>
          </p:nvSpPr>
          <p:spPr bwMode="auto">
            <a:xfrm>
              <a:off x="4374" y="990"/>
              <a:ext cx="1" cy="1104"/>
            </a:xfrm>
            <a:custGeom>
              <a:avLst/>
              <a:gdLst>
                <a:gd name="T0" fmla="*/ 0 w 1"/>
                <a:gd name="T1" fmla="*/ 0 h 1104"/>
                <a:gd name="T2" fmla="*/ 0 w 1"/>
                <a:gd name="T3" fmla="*/ 1104 h 1104"/>
                <a:gd name="T4" fmla="*/ 0 60000 65536"/>
                <a:gd name="T5" fmla="*/ 0 60000 65536"/>
                <a:gd name="T6" fmla="*/ 0 w 1"/>
                <a:gd name="T7" fmla="*/ 0 h 1104"/>
                <a:gd name="T8" fmla="*/ 1 w 1"/>
                <a:gd name="T9" fmla="*/ 1104 h 110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104">
                  <a:moveTo>
                    <a:pt x="0" y="0"/>
                  </a:moveTo>
                  <a:lnTo>
                    <a:pt x="0" y="110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3" name="Freeform 23"/>
            <p:cNvSpPr>
              <a:spLocks/>
            </p:cNvSpPr>
            <p:nvPr/>
          </p:nvSpPr>
          <p:spPr bwMode="auto">
            <a:xfrm>
              <a:off x="3822" y="3048"/>
              <a:ext cx="1428" cy="1"/>
            </a:xfrm>
            <a:custGeom>
              <a:avLst/>
              <a:gdLst>
                <a:gd name="T0" fmla="*/ 1428 w 1428"/>
                <a:gd name="T1" fmla="*/ 0 h 1"/>
                <a:gd name="T2" fmla="*/ 0 w 1428"/>
                <a:gd name="T3" fmla="*/ 0 h 1"/>
                <a:gd name="T4" fmla="*/ 0 60000 65536"/>
                <a:gd name="T5" fmla="*/ 0 60000 65536"/>
                <a:gd name="T6" fmla="*/ 0 w 1428"/>
                <a:gd name="T7" fmla="*/ 0 h 1"/>
                <a:gd name="T8" fmla="*/ 1428 w 142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28" h="1">
                  <a:moveTo>
                    <a:pt x="1428" y="0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" name="Text Box 24"/>
            <p:cNvSpPr txBox="1">
              <a:spLocks noChangeArrowheads="1"/>
            </p:cNvSpPr>
            <p:nvPr/>
          </p:nvSpPr>
          <p:spPr bwMode="auto">
            <a:xfrm>
              <a:off x="4656" y="672"/>
              <a:ext cx="53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2800">
                  <a:latin typeface="Times New Roman" panose="02020603050405020304" pitchFamily="18" charset="0"/>
                </a:rPr>
                <a:t>a’’</a:t>
              </a:r>
              <a:endParaRPr kumimoji="1" lang="en-US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35" name="Freeform 25"/>
            <p:cNvSpPr>
              <a:spLocks/>
            </p:cNvSpPr>
            <p:nvPr/>
          </p:nvSpPr>
          <p:spPr bwMode="auto">
            <a:xfrm>
              <a:off x="2874" y="2100"/>
              <a:ext cx="948" cy="948"/>
            </a:xfrm>
            <a:custGeom>
              <a:avLst/>
              <a:gdLst>
                <a:gd name="T0" fmla="*/ 462 w 948"/>
                <a:gd name="T1" fmla="*/ 0 h 948"/>
                <a:gd name="T2" fmla="*/ 0 w 948"/>
                <a:gd name="T3" fmla="*/ 348 h 948"/>
                <a:gd name="T4" fmla="*/ 948 w 948"/>
                <a:gd name="T5" fmla="*/ 948 h 948"/>
                <a:gd name="T6" fmla="*/ 462 w 948"/>
                <a:gd name="T7" fmla="*/ 0 h 9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8"/>
                <a:gd name="T13" fmla="*/ 0 h 948"/>
                <a:gd name="T14" fmla="*/ 948 w 948"/>
                <a:gd name="T15" fmla="*/ 948 h 9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8" h="948">
                  <a:moveTo>
                    <a:pt x="462" y="0"/>
                  </a:moveTo>
                  <a:lnTo>
                    <a:pt x="0" y="348"/>
                  </a:lnTo>
                  <a:lnTo>
                    <a:pt x="948" y="948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FDFDD7">
                <a:alpha val="50195"/>
              </a:srgbClr>
            </a:solidFill>
            <a:ln w="76200">
              <a:solidFill>
                <a:srgbClr val="9900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6" name="Freeform 26"/>
            <p:cNvSpPr>
              <a:spLocks/>
            </p:cNvSpPr>
            <p:nvPr/>
          </p:nvSpPr>
          <p:spPr bwMode="auto">
            <a:xfrm>
              <a:off x="3824" y="987"/>
              <a:ext cx="548" cy="0"/>
            </a:xfrm>
            <a:custGeom>
              <a:avLst/>
              <a:gdLst>
                <a:gd name="T0" fmla="*/ 0 w 548"/>
                <a:gd name="T1" fmla="*/ 0 h 4"/>
                <a:gd name="T2" fmla="*/ 548 w 548"/>
                <a:gd name="T3" fmla="*/ 0 h 4"/>
                <a:gd name="T4" fmla="*/ 0 60000 65536"/>
                <a:gd name="T5" fmla="*/ 0 60000 65536"/>
                <a:gd name="T6" fmla="*/ 0 w 548"/>
                <a:gd name="T7" fmla="*/ 0 h 4"/>
                <a:gd name="T8" fmla="*/ 548 w 548"/>
                <a:gd name="T9" fmla="*/ 0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48" h="4">
                  <a:moveTo>
                    <a:pt x="0" y="0"/>
                  </a:moveTo>
                  <a:lnTo>
                    <a:pt x="548" y="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7" name="Freeform 27"/>
            <p:cNvSpPr>
              <a:spLocks/>
            </p:cNvSpPr>
            <p:nvPr/>
          </p:nvSpPr>
          <p:spPr bwMode="auto">
            <a:xfrm>
              <a:off x="3824" y="987"/>
              <a:ext cx="3" cy="2050"/>
            </a:xfrm>
            <a:custGeom>
              <a:avLst/>
              <a:gdLst>
                <a:gd name="T0" fmla="*/ 0 w 3"/>
                <a:gd name="T1" fmla="*/ 0 h 2050"/>
                <a:gd name="T2" fmla="*/ 3 w 3"/>
                <a:gd name="T3" fmla="*/ 2050 h 2050"/>
                <a:gd name="T4" fmla="*/ 0 60000 65536"/>
                <a:gd name="T5" fmla="*/ 0 60000 65536"/>
                <a:gd name="T6" fmla="*/ 0 w 3"/>
                <a:gd name="T7" fmla="*/ 0 h 2050"/>
                <a:gd name="T8" fmla="*/ 3 w 3"/>
                <a:gd name="T9" fmla="*/ 2050 h 20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2050">
                  <a:moveTo>
                    <a:pt x="0" y="0"/>
                  </a:moveTo>
                  <a:lnTo>
                    <a:pt x="3" y="205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8" name="Line 28"/>
            <p:cNvSpPr>
              <a:spLocks noChangeShapeType="1"/>
            </p:cNvSpPr>
            <p:nvPr/>
          </p:nvSpPr>
          <p:spPr bwMode="auto">
            <a:xfrm>
              <a:off x="2878" y="985"/>
              <a:ext cx="0" cy="1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" name="Freeform 29"/>
            <p:cNvSpPr>
              <a:spLocks/>
            </p:cNvSpPr>
            <p:nvPr/>
          </p:nvSpPr>
          <p:spPr bwMode="auto">
            <a:xfrm>
              <a:off x="3323" y="2094"/>
              <a:ext cx="1039" cy="1"/>
            </a:xfrm>
            <a:custGeom>
              <a:avLst/>
              <a:gdLst>
                <a:gd name="T0" fmla="*/ 1039 w 1039"/>
                <a:gd name="T1" fmla="*/ 0 h 1"/>
                <a:gd name="T2" fmla="*/ 0 w 1039"/>
                <a:gd name="T3" fmla="*/ 0 h 1"/>
                <a:gd name="T4" fmla="*/ 0 60000 65536"/>
                <a:gd name="T5" fmla="*/ 0 60000 65536"/>
                <a:gd name="T6" fmla="*/ 0 w 1039"/>
                <a:gd name="T7" fmla="*/ 0 h 1"/>
                <a:gd name="T8" fmla="*/ 1039 w 1039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39" h="1">
                  <a:moveTo>
                    <a:pt x="1039" y="0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" name="Text Box 30"/>
            <p:cNvSpPr txBox="1">
              <a:spLocks noChangeArrowheads="1"/>
            </p:cNvSpPr>
            <p:nvPr/>
          </p:nvSpPr>
          <p:spPr bwMode="auto">
            <a:xfrm>
              <a:off x="3712" y="660"/>
              <a:ext cx="33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2800">
                  <a:latin typeface="Times New Roman" panose="02020603050405020304" pitchFamily="18" charset="0"/>
                </a:rPr>
                <a:t>c’</a:t>
              </a:r>
              <a:endParaRPr kumimoji="1" lang="en-US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41" name="Text Box 31"/>
            <p:cNvSpPr txBox="1">
              <a:spLocks noChangeArrowheads="1"/>
            </p:cNvSpPr>
            <p:nvPr/>
          </p:nvSpPr>
          <p:spPr bwMode="auto">
            <a:xfrm>
              <a:off x="5136" y="672"/>
              <a:ext cx="50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2800">
                  <a:latin typeface="Times New Roman" panose="02020603050405020304" pitchFamily="18" charset="0"/>
                </a:rPr>
                <a:t>c’’</a:t>
              </a:r>
              <a:endParaRPr kumimoji="1" lang="en-US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42" name="Freeform 32"/>
            <p:cNvSpPr>
              <a:spLocks/>
            </p:cNvSpPr>
            <p:nvPr/>
          </p:nvSpPr>
          <p:spPr bwMode="auto">
            <a:xfrm>
              <a:off x="2874" y="978"/>
              <a:ext cx="960" cy="1"/>
            </a:xfrm>
            <a:custGeom>
              <a:avLst/>
              <a:gdLst>
                <a:gd name="T0" fmla="*/ 960 w 960"/>
                <a:gd name="T1" fmla="*/ 0 h 1"/>
                <a:gd name="T2" fmla="*/ 0 w 960"/>
                <a:gd name="T3" fmla="*/ 0 h 1"/>
                <a:gd name="T4" fmla="*/ 0 60000 65536"/>
                <a:gd name="T5" fmla="*/ 0 60000 65536"/>
                <a:gd name="T6" fmla="*/ 0 w 960"/>
                <a:gd name="T7" fmla="*/ 0 h 1"/>
                <a:gd name="T8" fmla="*/ 960 w 960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60" h="1">
                  <a:moveTo>
                    <a:pt x="960" y="0"/>
                  </a:moveTo>
                  <a:lnTo>
                    <a:pt x="0" y="0"/>
                  </a:lnTo>
                </a:path>
              </a:pathLst>
            </a:custGeom>
            <a:noFill/>
            <a:ln w="76200">
              <a:solidFill>
                <a:srgbClr val="99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3" name="Freeform 33"/>
            <p:cNvSpPr>
              <a:spLocks/>
            </p:cNvSpPr>
            <p:nvPr/>
          </p:nvSpPr>
          <p:spPr bwMode="auto">
            <a:xfrm>
              <a:off x="4368" y="986"/>
              <a:ext cx="884" cy="0"/>
            </a:xfrm>
            <a:custGeom>
              <a:avLst/>
              <a:gdLst>
                <a:gd name="T0" fmla="*/ 0 w 884"/>
                <a:gd name="T1" fmla="*/ 0 h 4"/>
                <a:gd name="T2" fmla="*/ 884 w 884"/>
                <a:gd name="T3" fmla="*/ 0 h 4"/>
                <a:gd name="T4" fmla="*/ 0 60000 65536"/>
                <a:gd name="T5" fmla="*/ 0 60000 65536"/>
                <a:gd name="T6" fmla="*/ 0 w 884"/>
                <a:gd name="T7" fmla="*/ 0 h 4"/>
                <a:gd name="T8" fmla="*/ 884 w 884"/>
                <a:gd name="T9" fmla="*/ 0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84" h="4">
                  <a:moveTo>
                    <a:pt x="0" y="4"/>
                  </a:moveTo>
                  <a:lnTo>
                    <a:pt x="884" y="0"/>
                  </a:lnTo>
                </a:path>
              </a:pathLst>
            </a:custGeom>
            <a:noFill/>
            <a:ln w="76200">
              <a:solidFill>
                <a:srgbClr val="99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4" name="Freeform 34"/>
            <p:cNvSpPr>
              <a:spLocks/>
            </p:cNvSpPr>
            <p:nvPr/>
          </p:nvSpPr>
          <p:spPr bwMode="auto">
            <a:xfrm>
              <a:off x="3341" y="986"/>
              <a:ext cx="1" cy="1108"/>
            </a:xfrm>
            <a:custGeom>
              <a:avLst/>
              <a:gdLst>
                <a:gd name="T0" fmla="*/ 1 w 1"/>
                <a:gd name="T1" fmla="*/ 1108 h 1108"/>
                <a:gd name="T2" fmla="*/ 0 w 1"/>
                <a:gd name="T3" fmla="*/ 0 h 1108"/>
                <a:gd name="T4" fmla="*/ 0 60000 65536"/>
                <a:gd name="T5" fmla="*/ 0 60000 65536"/>
                <a:gd name="T6" fmla="*/ 0 w 1"/>
                <a:gd name="T7" fmla="*/ 0 h 1108"/>
                <a:gd name="T8" fmla="*/ 1 w 1"/>
                <a:gd name="T9" fmla="*/ 1108 h 11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108">
                  <a:moveTo>
                    <a:pt x="1" y="1108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5" name="Line 35"/>
            <p:cNvSpPr>
              <a:spLocks noChangeShapeType="1"/>
            </p:cNvSpPr>
            <p:nvPr/>
          </p:nvSpPr>
          <p:spPr bwMode="auto">
            <a:xfrm>
              <a:off x="2880" y="2448"/>
              <a:ext cx="18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6" name="Line 36"/>
            <p:cNvSpPr>
              <a:spLocks noChangeShapeType="1"/>
            </p:cNvSpPr>
            <p:nvPr/>
          </p:nvSpPr>
          <p:spPr bwMode="auto">
            <a:xfrm flipV="1">
              <a:off x="4704" y="96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" name="Text Box 21"/>
            <p:cNvSpPr txBox="1">
              <a:spLocks noChangeArrowheads="1"/>
            </p:cNvSpPr>
            <p:nvPr/>
          </p:nvSpPr>
          <p:spPr bwMode="auto">
            <a:xfrm>
              <a:off x="3984" y="3072"/>
              <a:ext cx="55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Times New Roman" panose="02020603050405020304" pitchFamily="18" charset="0"/>
                </a:rPr>
                <a:t>Y</a:t>
              </a:r>
              <a:r>
                <a:rPr kumimoji="1" lang="en-US" altLang="zh-CN" sz="1200">
                  <a:latin typeface="Times New Roman" panose="02020603050405020304" pitchFamily="18" charset="0"/>
                </a:rPr>
                <a:t>H</a:t>
              </a:r>
            </a:p>
          </p:txBody>
        </p:sp>
      </p:grp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156249" y="5694516"/>
            <a:ext cx="9144000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kumimoji="1"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投影特点：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kumimoji="1"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kumimoji="1"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kumimoji="1" lang="en-US" altLang="zh-CN" sz="2000" i="1" dirty="0" err="1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kumimoji="1" lang="en-US" altLang="zh-CN" sz="2000" i="1" dirty="0" err="1"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</a:t>
            </a:r>
            <a:r>
              <a:rPr kumimoji="1" lang="en-US" altLang="zh-CN" sz="2000" i="1" dirty="0" err="1"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kumimoji="1" lang="en-US" altLang="zh-CN" sz="2000" i="1" dirty="0" err="1"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</a:t>
            </a:r>
            <a:r>
              <a:rPr kumimoji="1" lang="en-US" altLang="zh-CN" sz="2000" i="1" dirty="0" err="1"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r>
              <a:rPr kumimoji="1" lang="en-US" altLang="zh-CN" sz="2000" i="1" dirty="0"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</a:t>
            </a:r>
            <a:r>
              <a:rPr kumimoji="1"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kumimoji="1"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kumimoji="1" lang="en-US" altLang="zh-CN" sz="2000" i="1" dirty="0" err="1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kumimoji="1" lang="en-US" altLang="zh-CN" sz="2000" i="1" dirty="0" err="1"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</a:t>
            </a:r>
            <a:r>
              <a:rPr kumimoji="1" lang="en-US" altLang="zh-CN" sz="2000" i="1" dirty="0" err="1"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kumimoji="1" lang="en-US" altLang="zh-CN" sz="2000" i="1" dirty="0" err="1"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</a:t>
            </a:r>
            <a:r>
              <a:rPr kumimoji="1" lang="en-US" altLang="zh-CN" sz="2000" i="1" dirty="0" err="1"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r>
              <a:rPr kumimoji="1" lang="en-US" altLang="zh-CN" sz="2000" i="1" dirty="0"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 </a:t>
            </a:r>
            <a:r>
              <a:rPr kumimoji="1"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积聚为一条直线，具有积聚性。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kumimoji="1"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kumimoji="1"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）水平投影</a:t>
            </a:r>
            <a:r>
              <a:rPr kumimoji="1" lang="en-US" altLang="zh-CN" sz="2000" i="1" dirty="0" err="1">
                <a:latin typeface="黑体" panose="02010609060101010101" pitchFamily="49" charset="-122"/>
                <a:ea typeface="黑体" panose="02010609060101010101" pitchFamily="49" charset="-122"/>
              </a:rPr>
              <a:t>abc</a:t>
            </a:r>
            <a:r>
              <a:rPr kumimoji="1"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反映</a:t>
            </a:r>
            <a:r>
              <a:rPr kumimoji="1"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</a:t>
            </a:r>
            <a:r>
              <a:rPr kumimoji="1"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kumimoji="1"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ABC</a:t>
            </a:r>
            <a:r>
              <a:rPr kumimoji="1"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实形。</a:t>
            </a:r>
          </a:p>
        </p:txBody>
      </p:sp>
      <p:sp>
        <p:nvSpPr>
          <p:cNvPr id="49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50" name="直接连接符 49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1" name="文本框 50"/>
          <p:cNvSpPr txBox="1"/>
          <p:nvPr/>
        </p:nvSpPr>
        <p:spPr>
          <a:xfrm>
            <a:off x="450850" y="21590"/>
            <a:ext cx="5653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6.2</a:t>
            </a:r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平面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对投影面的相对位置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54" name="矩形 53"/>
          <p:cNvSpPr/>
          <p:nvPr/>
        </p:nvSpPr>
        <p:spPr>
          <a:xfrm>
            <a:off x="525858" y="758477"/>
            <a:ext cx="3647152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892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/>
              <a:ea typeface="微软雅黑" panose="020B0503020204020204" pitchFamily="34" charset="-122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/>
        </p:nvSpPr>
        <p:spPr bwMode="auto">
          <a:xfrm>
            <a:off x="737560" y="729501"/>
            <a:ext cx="8939597" cy="33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4" eaLnBrk="1" hangingPunct="1">
              <a:buNone/>
              <a:defRPr/>
            </a:pP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二、投影面平行面</a:t>
            </a:r>
            <a:endParaRPr lang="en-US" altLang="zh-CN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4" indent="0" eaLnBrk="1" hangingPunct="1">
              <a:buNone/>
              <a:defRPr/>
            </a:pPr>
            <a:endParaRPr lang="en-US" altLang="zh-CN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4" indent="0" eaLnBrk="1" hangingPunct="1">
              <a:buNone/>
              <a:defRPr/>
            </a:pPr>
            <a:endParaRPr lang="zh-CN" altLang="en-US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4" eaLnBrk="1" hangingPunct="1">
              <a:buNone/>
              <a:defRPr/>
            </a:pPr>
            <a:endParaRPr lang="en-US" altLang="zh-CN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4" eaLnBrk="1" hangingPunct="1">
              <a:buNone/>
              <a:defRPr/>
            </a:pPr>
            <a:endParaRPr lang="en-US" altLang="zh-CN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4" eaLnBrk="1" hangingPunct="1">
              <a:buNone/>
              <a:defRPr/>
            </a:pPr>
            <a:endParaRPr lang="en-US" altLang="zh-CN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4" eaLnBrk="1" hangingPunct="1">
              <a:buFont typeface="Wingdings" panose="05000000000000000000" pitchFamily="2" charset="2"/>
              <a:buNone/>
              <a:defRPr/>
            </a:pPr>
            <a:endParaRPr lang="zh-CN" altLang="en-US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396905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2"/>
          <p:cNvSpPr>
            <a:spLocks noGrp="1" noChangeArrowheads="1"/>
          </p:cNvSpPr>
          <p:nvPr>
            <p:ph type="title"/>
          </p:nvPr>
        </p:nvSpPr>
        <p:spPr>
          <a:xfrm>
            <a:off x="1745860" y="1198944"/>
            <a:ext cx="5943600" cy="63658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2. 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正平面</a:t>
            </a:r>
            <a:r>
              <a:rPr lang="en-US" altLang="zh-CN" sz="2000" dirty="0">
                <a:latin typeface="Arial" panose="020B0604020202020204" pitchFamily="34" charset="0"/>
                <a:ea typeface="黑体" panose="02010609060101010101" pitchFamily="49" charset="-122"/>
              </a:rPr>
              <a:t>—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kumimoji="1"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∥V</a:t>
            </a:r>
            <a:r>
              <a:rPr kumimoji="1"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面；</a:t>
            </a:r>
            <a:r>
              <a:rPr kumimoji="1"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H</a:t>
            </a:r>
            <a:r>
              <a:rPr kumimoji="1"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、</a:t>
            </a:r>
            <a:r>
              <a:rPr kumimoji="1"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W</a:t>
            </a:r>
            <a:r>
              <a:rPr kumimoji="1"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面</a:t>
            </a:r>
          </a:p>
        </p:txBody>
      </p:sp>
      <p:pic>
        <p:nvPicPr>
          <p:cNvPr id="50" name="Picture 4" descr="第四章 平面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9" r="55301" b="29996"/>
          <a:stretch>
            <a:fillRect/>
          </a:stretch>
        </p:blipFill>
        <p:spPr bwMode="auto">
          <a:xfrm>
            <a:off x="1754334" y="1717471"/>
            <a:ext cx="4243388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91523" y="2028913"/>
            <a:ext cx="4857750" cy="3886200"/>
            <a:chOff x="2880" y="672"/>
            <a:chExt cx="3060" cy="2448"/>
          </a:xfrm>
        </p:grpSpPr>
        <p:sp>
          <p:nvSpPr>
            <p:cNvPr id="52" name="Text Box 6"/>
            <p:cNvSpPr txBox="1">
              <a:spLocks noChangeArrowheads="1"/>
            </p:cNvSpPr>
            <p:nvPr/>
          </p:nvSpPr>
          <p:spPr bwMode="auto">
            <a:xfrm rot="10800000" flipH="1" flipV="1">
              <a:off x="4992" y="1824"/>
              <a:ext cx="5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2800" b="1">
                  <a:latin typeface="Times New Roman" panose="02020603050405020304" pitchFamily="18" charset="0"/>
                </a:rPr>
                <a:t>c’’</a:t>
              </a:r>
              <a:endParaRPr kumimoji="1" lang="en-US" altLang="zh-CN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2880" y="672"/>
              <a:ext cx="3060" cy="2448"/>
              <a:chOff x="2880" y="672"/>
              <a:chExt cx="3060" cy="2448"/>
            </a:xfrm>
          </p:grpSpPr>
          <p:sp>
            <p:nvSpPr>
              <p:cNvPr id="54" name="Text Box 8"/>
              <p:cNvSpPr txBox="1">
                <a:spLocks noChangeArrowheads="1"/>
              </p:cNvSpPr>
              <p:nvPr/>
            </p:nvSpPr>
            <p:spPr bwMode="auto">
              <a:xfrm rot="10800000" flipH="1" flipV="1">
                <a:off x="5376" y="1920"/>
                <a:ext cx="56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1" lang="en-US" altLang="zh-CN" sz="2400" b="1">
                    <a:latin typeface="Times New Roman" panose="02020603050405020304" pitchFamily="18" charset="0"/>
                  </a:rPr>
                  <a:t>Y</a:t>
                </a:r>
                <a:endParaRPr kumimoji="1" lang="en-US" altLang="zh-CN" sz="3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5" name="Freeform 9"/>
              <p:cNvSpPr>
                <a:spLocks/>
              </p:cNvSpPr>
              <p:nvPr/>
            </p:nvSpPr>
            <p:spPr bwMode="auto">
              <a:xfrm rot="-5400000" flipH="1" flipV="1">
                <a:off x="3209" y="929"/>
                <a:ext cx="936" cy="998"/>
              </a:xfrm>
              <a:custGeom>
                <a:avLst/>
                <a:gdLst>
                  <a:gd name="T0" fmla="*/ 452 w 936"/>
                  <a:gd name="T1" fmla="*/ 0 h 998"/>
                  <a:gd name="T2" fmla="*/ 0 w 936"/>
                  <a:gd name="T3" fmla="*/ 350 h 998"/>
                  <a:gd name="T4" fmla="*/ 936 w 936"/>
                  <a:gd name="T5" fmla="*/ 998 h 998"/>
                  <a:gd name="T6" fmla="*/ 452 w 936"/>
                  <a:gd name="T7" fmla="*/ 0 h 99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36"/>
                  <a:gd name="T13" fmla="*/ 0 h 998"/>
                  <a:gd name="T14" fmla="*/ 936 w 936"/>
                  <a:gd name="T15" fmla="*/ 998 h 99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36" h="998">
                    <a:moveTo>
                      <a:pt x="452" y="0"/>
                    </a:moveTo>
                    <a:lnTo>
                      <a:pt x="0" y="350"/>
                    </a:lnTo>
                    <a:lnTo>
                      <a:pt x="936" y="998"/>
                    </a:lnTo>
                    <a:lnTo>
                      <a:pt x="452" y="0"/>
                    </a:lnTo>
                    <a:close/>
                  </a:path>
                </a:pathLst>
              </a:custGeom>
              <a:noFill/>
              <a:ln w="57150">
                <a:solidFill>
                  <a:srgbClr val="99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6" name="Line 10"/>
              <p:cNvSpPr>
                <a:spLocks noChangeShapeType="1"/>
              </p:cNvSpPr>
              <p:nvPr/>
            </p:nvSpPr>
            <p:spPr bwMode="auto">
              <a:xfrm rot="16200000" flipV="1">
                <a:off x="3407" y="1898"/>
                <a:ext cx="225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7" name="Line 11"/>
              <p:cNvSpPr>
                <a:spLocks noChangeShapeType="1"/>
              </p:cNvSpPr>
              <p:nvPr/>
            </p:nvSpPr>
            <p:spPr bwMode="auto">
              <a:xfrm rot="-5400000" flipH="1" flipV="1">
                <a:off x="4543" y="226"/>
                <a:ext cx="0" cy="14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8" name="Line 12"/>
              <p:cNvSpPr>
                <a:spLocks noChangeShapeType="1"/>
              </p:cNvSpPr>
              <p:nvPr/>
            </p:nvSpPr>
            <p:spPr bwMode="auto">
              <a:xfrm rot="16200000" flipV="1">
                <a:off x="3426" y="2142"/>
                <a:ext cx="147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9" name="Text Box 13"/>
              <p:cNvSpPr txBox="1">
                <a:spLocks noChangeArrowheads="1"/>
              </p:cNvSpPr>
              <p:nvPr/>
            </p:nvSpPr>
            <p:spPr bwMode="auto">
              <a:xfrm rot="10800000" flipH="1" flipV="1">
                <a:off x="4944" y="1152"/>
                <a:ext cx="62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1" lang="en-US" altLang="zh-CN" sz="2800">
                    <a:latin typeface="Times New Roman" panose="02020603050405020304" pitchFamily="18" charset="0"/>
                  </a:rPr>
                  <a:t>a’’</a:t>
                </a:r>
                <a:endParaRPr kumimoji="1" lang="en-US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0" name="Text Box 14"/>
              <p:cNvSpPr txBox="1">
                <a:spLocks noChangeArrowheads="1"/>
              </p:cNvSpPr>
              <p:nvPr/>
            </p:nvSpPr>
            <p:spPr bwMode="auto">
              <a:xfrm rot="10800000" flipH="1" flipV="1">
                <a:off x="4992" y="672"/>
                <a:ext cx="63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1" lang="en-US" altLang="zh-CN" sz="2800">
                    <a:latin typeface="Times New Roman" panose="02020603050405020304" pitchFamily="18" charset="0"/>
                  </a:rPr>
                  <a:t>b’’</a:t>
                </a:r>
                <a:endParaRPr kumimoji="1" lang="en-US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" name="Text Box 15"/>
              <p:cNvSpPr txBox="1">
                <a:spLocks noChangeArrowheads="1"/>
              </p:cNvSpPr>
              <p:nvPr/>
            </p:nvSpPr>
            <p:spPr bwMode="auto">
              <a:xfrm rot="10800000" flipH="1" flipV="1">
                <a:off x="3627" y="723"/>
                <a:ext cx="38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1" lang="en-US" altLang="zh-CN" sz="2800">
                    <a:latin typeface="Times New Roman" panose="02020603050405020304" pitchFamily="18" charset="0"/>
                  </a:rPr>
                  <a:t>b’</a:t>
                </a:r>
                <a:endParaRPr kumimoji="1" lang="en-US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2" name="Text Box 16"/>
              <p:cNvSpPr txBox="1">
                <a:spLocks noChangeArrowheads="1"/>
              </p:cNvSpPr>
              <p:nvPr/>
            </p:nvSpPr>
            <p:spPr bwMode="auto">
              <a:xfrm rot="10800000" flipH="1" flipV="1">
                <a:off x="4272" y="1824"/>
                <a:ext cx="236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1" lang="en-US" altLang="zh-CN" sz="3600">
                    <a:latin typeface="Times New Roman" panose="02020603050405020304" pitchFamily="18" charset="0"/>
                  </a:rPr>
                  <a:t>o</a:t>
                </a:r>
              </a:p>
            </p:txBody>
          </p:sp>
          <p:sp>
            <p:nvSpPr>
              <p:cNvPr id="63" name="Text Box 17"/>
              <p:cNvSpPr txBox="1">
                <a:spLocks noChangeArrowheads="1"/>
              </p:cNvSpPr>
              <p:nvPr/>
            </p:nvSpPr>
            <p:spPr bwMode="auto">
              <a:xfrm rot="10800000" flipH="1" flipV="1">
                <a:off x="4512" y="2832"/>
                <a:ext cx="55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1" lang="en-US" altLang="zh-CN" sz="2400" b="1">
                    <a:latin typeface="Times New Roman" panose="02020603050405020304" pitchFamily="18" charset="0"/>
                  </a:rPr>
                  <a:t>Y</a:t>
                </a:r>
                <a:endParaRPr kumimoji="1" lang="en-US" altLang="zh-CN" sz="3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4" name="Text Box 18"/>
              <p:cNvSpPr txBox="1">
                <a:spLocks noChangeArrowheads="1"/>
              </p:cNvSpPr>
              <p:nvPr/>
            </p:nvSpPr>
            <p:spPr bwMode="auto">
              <a:xfrm rot="10800000" flipH="1" flipV="1">
                <a:off x="4128" y="1104"/>
                <a:ext cx="53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1" lang="en-US" altLang="zh-CN" sz="2800">
                    <a:latin typeface="Times New Roman" panose="02020603050405020304" pitchFamily="18" charset="0"/>
                  </a:rPr>
                  <a:t>a’</a:t>
                </a:r>
                <a:endParaRPr kumimoji="1" lang="en-US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5" name="Text Box 19"/>
              <p:cNvSpPr txBox="1">
                <a:spLocks noChangeArrowheads="1"/>
              </p:cNvSpPr>
              <p:nvPr/>
            </p:nvSpPr>
            <p:spPr bwMode="auto">
              <a:xfrm rot="10800000" flipH="1" flipV="1">
                <a:off x="2976" y="1584"/>
                <a:ext cx="50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1" lang="en-US" altLang="zh-CN" sz="2800">
                    <a:latin typeface="Times New Roman" panose="02020603050405020304" pitchFamily="18" charset="0"/>
                  </a:rPr>
                  <a:t>c’</a:t>
                </a:r>
                <a:endParaRPr kumimoji="1" lang="en-US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6" name="Line 20"/>
              <p:cNvSpPr>
                <a:spLocks noChangeShapeType="1"/>
              </p:cNvSpPr>
              <p:nvPr/>
            </p:nvSpPr>
            <p:spPr bwMode="auto">
              <a:xfrm rot="16200000" flipV="1">
                <a:off x="4795" y="1421"/>
                <a:ext cx="955" cy="0"/>
              </a:xfrm>
              <a:prstGeom prst="line">
                <a:avLst/>
              </a:prstGeom>
              <a:noFill/>
              <a:ln w="76200">
                <a:solidFill>
                  <a:srgbClr val="99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7" name="Line 21"/>
              <p:cNvSpPr>
                <a:spLocks noChangeShapeType="1"/>
              </p:cNvSpPr>
              <p:nvPr/>
            </p:nvSpPr>
            <p:spPr bwMode="auto">
              <a:xfrm rot="16200000" flipH="1">
                <a:off x="4734" y="879"/>
                <a:ext cx="0" cy="10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8" name="Line 22"/>
              <p:cNvSpPr>
                <a:spLocks noChangeShapeType="1"/>
              </p:cNvSpPr>
              <p:nvPr/>
            </p:nvSpPr>
            <p:spPr bwMode="auto">
              <a:xfrm rot="-5400000" flipH="1" flipV="1">
                <a:off x="2850" y="1920"/>
                <a:ext cx="19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" name="Line 23"/>
              <p:cNvSpPr>
                <a:spLocks noChangeShapeType="1"/>
              </p:cNvSpPr>
              <p:nvPr/>
            </p:nvSpPr>
            <p:spPr bwMode="auto">
              <a:xfrm flipH="1">
                <a:off x="3195" y="1875"/>
                <a:ext cx="21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0" name="Line 24"/>
              <p:cNvSpPr>
                <a:spLocks noChangeShapeType="1"/>
              </p:cNvSpPr>
              <p:nvPr/>
            </p:nvSpPr>
            <p:spPr bwMode="auto">
              <a:xfrm rot="5400000">
                <a:off x="4272" y="878"/>
                <a:ext cx="0" cy="25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" name="Freeform 25"/>
              <p:cNvSpPr>
                <a:spLocks/>
              </p:cNvSpPr>
              <p:nvPr/>
            </p:nvSpPr>
            <p:spPr bwMode="auto">
              <a:xfrm>
                <a:off x="4533" y="2172"/>
                <a:ext cx="867" cy="816"/>
              </a:xfrm>
              <a:custGeom>
                <a:avLst/>
                <a:gdLst>
                  <a:gd name="T0" fmla="*/ 0 w 867"/>
                  <a:gd name="T1" fmla="*/ 0 h 816"/>
                  <a:gd name="T2" fmla="*/ 867 w 867"/>
                  <a:gd name="T3" fmla="*/ 816 h 816"/>
                  <a:gd name="T4" fmla="*/ 0 60000 65536"/>
                  <a:gd name="T5" fmla="*/ 0 60000 65536"/>
                  <a:gd name="T6" fmla="*/ 0 w 867"/>
                  <a:gd name="T7" fmla="*/ 0 h 816"/>
                  <a:gd name="T8" fmla="*/ 867 w 867"/>
                  <a:gd name="T9" fmla="*/ 816 h 81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67" h="816">
                    <a:moveTo>
                      <a:pt x="0" y="0"/>
                    </a:moveTo>
                    <a:lnTo>
                      <a:pt x="867" y="81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72" name="Text Box 26"/>
              <p:cNvSpPr txBox="1">
                <a:spLocks noChangeArrowheads="1"/>
              </p:cNvSpPr>
              <p:nvPr/>
            </p:nvSpPr>
            <p:spPr bwMode="auto">
              <a:xfrm rot="10800000" flipV="1">
                <a:off x="3600" y="2592"/>
                <a:ext cx="63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1" lang="en-US" altLang="zh-CN" sz="2800">
                    <a:latin typeface="Times New Roman" panose="02020603050405020304" pitchFamily="18" charset="0"/>
                  </a:rPr>
                  <a:t>b</a:t>
                </a:r>
                <a:endParaRPr kumimoji="1" lang="en-US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3" name="Text Box 27"/>
              <p:cNvSpPr txBox="1">
                <a:spLocks noChangeArrowheads="1"/>
              </p:cNvSpPr>
              <p:nvPr/>
            </p:nvSpPr>
            <p:spPr bwMode="auto">
              <a:xfrm rot="10800000" flipV="1">
                <a:off x="2975" y="2640"/>
                <a:ext cx="33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1" lang="en-US" altLang="zh-CN" sz="2800" b="1">
                    <a:latin typeface="Times New Roman" panose="02020603050405020304" pitchFamily="18" charset="0"/>
                  </a:rPr>
                  <a:t>c</a:t>
                </a:r>
                <a:endParaRPr kumimoji="1" lang="en-US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4" name="Text Box 28"/>
              <p:cNvSpPr txBox="1">
                <a:spLocks noChangeArrowheads="1"/>
              </p:cNvSpPr>
              <p:nvPr/>
            </p:nvSpPr>
            <p:spPr bwMode="auto">
              <a:xfrm rot="10800000" flipV="1">
                <a:off x="4176" y="2592"/>
                <a:ext cx="19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1" lang="en-US" altLang="zh-CN" sz="2800">
                    <a:latin typeface="Times New Roman" panose="02020603050405020304" pitchFamily="18" charset="0"/>
                  </a:rPr>
                  <a:t>a</a:t>
                </a:r>
                <a:endParaRPr kumimoji="1" lang="en-US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" name="Text Box 29"/>
              <p:cNvSpPr txBox="1">
                <a:spLocks noChangeArrowheads="1"/>
              </p:cNvSpPr>
              <p:nvPr/>
            </p:nvSpPr>
            <p:spPr bwMode="auto">
              <a:xfrm>
                <a:off x="2880" y="1920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1" lang="en-US" altLang="zh-CN" sz="2400" b="1">
                    <a:latin typeface="Times New Roman" panose="02020603050405020304" pitchFamily="18" charset="0"/>
                  </a:rPr>
                  <a:t>X</a:t>
                </a:r>
                <a:endParaRPr kumimoji="1" lang="en-US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" name="Text Box 30"/>
              <p:cNvSpPr txBox="1">
                <a:spLocks noChangeArrowheads="1"/>
              </p:cNvSpPr>
              <p:nvPr/>
            </p:nvSpPr>
            <p:spPr bwMode="auto">
              <a:xfrm flipH="1">
                <a:off x="4320" y="672"/>
                <a:ext cx="38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1" lang="en-US" altLang="zh-CN" sz="2400" b="1">
                    <a:latin typeface="Times New Roman" panose="02020603050405020304" pitchFamily="18" charset="0"/>
                  </a:rPr>
                  <a:t>Z</a:t>
                </a:r>
                <a:endParaRPr kumimoji="1" lang="en-US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7" name="Line 31"/>
              <p:cNvSpPr>
                <a:spLocks noChangeShapeType="1"/>
              </p:cNvSpPr>
              <p:nvPr/>
            </p:nvSpPr>
            <p:spPr bwMode="auto">
              <a:xfrm>
                <a:off x="5280" y="1872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8" name="Line 32"/>
              <p:cNvSpPr>
                <a:spLocks noChangeShapeType="1"/>
              </p:cNvSpPr>
              <p:nvPr/>
            </p:nvSpPr>
            <p:spPr bwMode="auto">
              <a:xfrm flipH="1">
                <a:off x="3168" y="2880"/>
                <a:ext cx="21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" name="Line 33"/>
              <p:cNvSpPr>
                <a:spLocks noChangeShapeType="1"/>
              </p:cNvSpPr>
              <p:nvPr/>
            </p:nvSpPr>
            <p:spPr bwMode="auto">
              <a:xfrm>
                <a:off x="3168" y="1872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0" name="Line 34"/>
              <p:cNvSpPr>
                <a:spLocks noChangeShapeType="1"/>
              </p:cNvSpPr>
              <p:nvPr/>
            </p:nvSpPr>
            <p:spPr bwMode="auto">
              <a:xfrm>
                <a:off x="3168" y="2880"/>
                <a:ext cx="1008" cy="0"/>
              </a:xfrm>
              <a:prstGeom prst="line">
                <a:avLst/>
              </a:prstGeom>
              <a:noFill/>
              <a:ln w="76200">
                <a:solidFill>
                  <a:srgbClr val="99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81" name="Text Box 35"/>
          <p:cNvSpPr txBox="1">
            <a:spLocks noChangeArrowheads="1"/>
          </p:cNvSpPr>
          <p:nvPr/>
        </p:nvSpPr>
        <p:spPr bwMode="auto">
          <a:xfrm>
            <a:off x="1396950" y="5834807"/>
            <a:ext cx="6059672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kumimoji="1"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kumimoji="1"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投影特性：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kumimoji="1"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kumimoji="1"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kumimoji="1"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kumimoji="1" lang="en-US" altLang="zh-CN" sz="2000" i="1">
                <a:latin typeface="黑体" panose="02010609060101010101" pitchFamily="49" charset="-122"/>
                <a:ea typeface="黑体" panose="02010609060101010101" pitchFamily="49" charset="-122"/>
              </a:rPr>
              <a:t>abc</a:t>
            </a:r>
            <a:r>
              <a:rPr kumimoji="1"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kumimoji="1"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kumimoji="1" lang="en-US" altLang="zh-CN" sz="2000" i="1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kumimoji="1" lang="en-US" altLang="zh-CN" sz="2000" i="1"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</a:t>
            </a:r>
            <a:r>
              <a:rPr kumimoji="1" lang="en-US" altLang="zh-CN" sz="2000" i="1"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kumimoji="1" lang="en-US" altLang="zh-CN" sz="2000" i="1"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</a:t>
            </a:r>
            <a:r>
              <a:rPr kumimoji="1" lang="en-US" altLang="zh-CN" sz="2000" i="1"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r>
              <a:rPr kumimoji="1" lang="en-US" altLang="zh-CN" sz="2000" i="1"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 </a:t>
            </a:r>
            <a:r>
              <a:rPr kumimoji="1"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积聚为一条直线，具有积聚性。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kumimoji="1"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kumimoji="1"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kumimoji="1"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）正面投影</a:t>
            </a:r>
            <a:r>
              <a:rPr kumimoji="1" lang="en-US" altLang="zh-CN" sz="2000" i="1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kumimoji="1" lang="en-US" altLang="zh-CN" sz="2000" i="1"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</a:t>
            </a:r>
            <a:r>
              <a:rPr kumimoji="1" lang="en-US" altLang="zh-CN" sz="2000" i="1"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kumimoji="1" lang="en-US" altLang="zh-CN" sz="2000" i="1"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</a:t>
            </a:r>
            <a:r>
              <a:rPr kumimoji="1" lang="en-US" altLang="zh-CN" sz="2000" i="1"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r>
              <a:rPr kumimoji="1" lang="en-US" altLang="zh-CN" sz="2000" i="1"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</a:t>
            </a:r>
            <a:r>
              <a:rPr kumimoji="1"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kumimoji="1"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反映</a:t>
            </a:r>
            <a:r>
              <a:rPr kumimoji="1" lang="zh-CN" altLang="en-US" sz="2000"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</a:t>
            </a:r>
            <a:r>
              <a:rPr kumimoji="1"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kumimoji="1"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ABC</a:t>
            </a:r>
            <a:r>
              <a:rPr kumimoji="1"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实形 。</a:t>
            </a:r>
          </a:p>
        </p:txBody>
      </p:sp>
      <p:sp>
        <p:nvSpPr>
          <p:cNvPr id="39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/>
        </p:nvSpPr>
        <p:spPr>
          <a:xfrm>
            <a:off x="450850" y="21590"/>
            <a:ext cx="5653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6.2</a:t>
            </a:r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平面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对投影面的相对位置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44" name="矩形 43"/>
          <p:cNvSpPr/>
          <p:nvPr/>
        </p:nvSpPr>
        <p:spPr>
          <a:xfrm>
            <a:off x="525858" y="758477"/>
            <a:ext cx="3647152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892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/>
              <a:ea typeface="微软雅黑" panose="020B0503020204020204" pitchFamily="34" charset="-122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/>
        </p:nvSpPr>
        <p:spPr bwMode="auto">
          <a:xfrm>
            <a:off x="617439" y="754509"/>
            <a:ext cx="8939597" cy="33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4" eaLnBrk="1" hangingPunct="1">
              <a:buNone/>
              <a:defRPr/>
            </a:pP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二、投影面平行面</a:t>
            </a:r>
            <a:endParaRPr lang="en-US" altLang="zh-CN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4" indent="0" eaLnBrk="1" hangingPunct="1">
              <a:buNone/>
              <a:defRPr/>
            </a:pPr>
            <a:endParaRPr lang="en-US" altLang="zh-CN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4" indent="0" eaLnBrk="1" hangingPunct="1">
              <a:buNone/>
              <a:defRPr/>
            </a:pPr>
            <a:endParaRPr lang="zh-CN" altLang="en-US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4" eaLnBrk="1" hangingPunct="1">
              <a:buNone/>
              <a:defRPr/>
            </a:pPr>
            <a:endParaRPr lang="en-US" altLang="zh-CN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4" eaLnBrk="1" hangingPunct="1">
              <a:buNone/>
              <a:defRPr/>
            </a:pPr>
            <a:endParaRPr lang="en-US" altLang="zh-CN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4" eaLnBrk="1" hangingPunct="1">
              <a:buNone/>
              <a:defRPr/>
            </a:pPr>
            <a:endParaRPr lang="en-US" altLang="zh-CN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4" eaLnBrk="1" hangingPunct="1">
              <a:buFont typeface="Wingdings" panose="05000000000000000000" pitchFamily="2" charset="2"/>
              <a:buNone/>
              <a:defRPr/>
            </a:pPr>
            <a:endParaRPr lang="zh-CN" altLang="en-US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96392315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25858" y="758477"/>
            <a:ext cx="3647152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892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/>
              <a:ea typeface="微软雅黑" panose="020B0503020204020204" pitchFamily="34" charset="-122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/>
        </p:nvSpPr>
        <p:spPr bwMode="auto">
          <a:xfrm>
            <a:off x="525858" y="780244"/>
            <a:ext cx="8939597" cy="33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4" eaLnBrk="1" hangingPunct="1">
              <a:buNone/>
              <a:defRPr/>
            </a:pP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二、投影面平行面</a:t>
            </a:r>
            <a:endParaRPr lang="en-US" altLang="zh-CN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4" indent="0" eaLnBrk="1" hangingPunct="1">
              <a:buNone/>
              <a:defRPr/>
            </a:pPr>
            <a:endParaRPr lang="en-US" altLang="zh-CN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4" indent="0" eaLnBrk="1" hangingPunct="1">
              <a:buNone/>
              <a:defRPr/>
            </a:pPr>
            <a:endParaRPr lang="zh-CN" altLang="en-US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4" eaLnBrk="1" hangingPunct="1">
              <a:buNone/>
              <a:defRPr/>
            </a:pPr>
            <a:endParaRPr lang="en-US" altLang="zh-CN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4" eaLnBrk="1" hangingPunct="1">
              <a:buNone/>
              <a:defRPr/>
            </a:pPr>
            <a:endParaRPr lang="en-US" altLang="zh-CN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4" eaLnBrk="1" hangingPunct="1">
              <a:buNone/>
              <a:defRPr/>
            </a:pPr>
            <a:endParaRPr lang="en-US" altLang="zh-CN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4" eaLnBrk="1" hangingPunct="1">
              <a:buFont typeface="Wingdings" panose="05000000000000000000" pitchFamily="2" charset="2"/>
              <a:buNone/>
              <a:defRPr/>
            </a:pPr>
            <a:endParaRPr lang="zh-CN" altLang="en-US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9" name="Rectangle 2"/>
          <p:cNvSpPr>
            <a:spLocks noGrp="1" noChangeArrowheads="1"/>
          </p:cNvSpPr>
          <p:nvPr>
            <p:ph type="title"/>
          </p:nvPr>
        </p:nvSpPr>
        <p:spPr>
          <a:xfrm>
            <a:off x="1728403" y="1003592"/>
            <a:ext cx="5943600" cy="636588"/>
          </a:xfrm>
        </p:spPr>
        <p:txBody>
          <a:bodyPr>
            <a:normAutofit/>
          </a:bodyPr>
          <a:lstStyle/>
          <a:p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3. 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侧平面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—∥W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面、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H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V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面</a:t>
            </a:r>
            <a:endParaRPr kumimoji="1" lang="zh-CN" altLang="en-US" sz="2000" dirty="0">
              <a:latin typeface="黑体" panose="02010609060101010101" pitchFamily="49" charset="-122"/>
              <a:ea typeface="黑体" panose="02010609060101010101" pitchFamily="49" charset="-122"/>
              <a:sym typeface="Symbol" panose="05050102010706020507" pitchFamily="18" charset="2"/>
            </a:endParaRPr>
          </a:p>
        </p:txBody>
      </p:sp>
      <p:sp>
        <p:nvSpPr>
          <p:cNvPr id="81" name="Text Box 35"/>
          <p:cNvSpPr txBox="1">
            <a:spLocks noChangeArrowheads="1"/>
          </p:cNvSpPr>
          <p:nvPr/>
        </p:nvSpPr>
        <p:spPr bwMode="auto">
          <a:xfrm>
            <a:off x="1702341" y="5628745"/>
            <a:ext cx="6211957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kumimoji="1"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投影特性：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kumimoji="1"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kumimoji="1"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kumimoji="1"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kumimoji="1" lang="en-US" altLang="zh-CN" sz="2000" dirty="0" err="1">
                <a:latin typeface="黑体" panose="02010609060101010101" pitchFamily="49" charset="-122"/>
                <a:ea typeface="黑体" panose="02010609060101010101" pitchFamily="49" charset="-122"/>
              </a:rPr>
              <a:t>abc</a:t>
            </a:r>
            <a:r>
              <a:rPr kumimoji="1"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kumimoji="1" lang="en-US" altLang="zh-CN" sz="2000" dirty="0" err="1">
                <a:latin typeface="黑体" panose="02010609060101010101" pitchFamily="49" charset="-122"/>
                <a:ea typeface="黑体" panose="02010609060101010101" pitchFamily="49" charset="-122"/>
              </a:rPr>
              <a:t>a’b’c</a:t>
            </a:r>
            <a:r>
              <a:rPr kumimoji="1"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’</a:t>
            </a:r>
            <a:r>
              <a:rPr kumimoji="1"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积聚为一条直线，具有积聚性。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kumimoji="1"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kumimoji="1"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kumimoji="1"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）侧面投影</a:t>
            </a:r>
            <a:r>
              <a:rPr kumimoji="1"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kumimoji="1"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kumimoji="1" lang="en-US" altLang="zh-CN" sz="2000" dirty="0" err="1">
                <a:latin typeface="黑体" panose="02010609060101010101" pitchFamily="49" charset="-122"/>
                <a:ea typeface="黑体" panose="02010609060101010101" pitchFamily="49" charset="-122"/>
              </a:rPr>
              <a:t>b”c</a:t>
            </a:r>
            <a:r>
              <a:rPr kumimoji="1"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kumimoji="1"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反映</a:t>
            </a:r>
            <a:r>
              <a:rPr kumimoji="1"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ABC</a:t>
            </a:r>
            <a:r>
              <a:rPr kumimoji="1"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实形。</a:t>
            </a:r>
          </a:p>
        </p:txBody>
      </p:sp>
      <p:pic>
        <p:nvPicPr>
          <p:cNvPr id="40" name="Picture 5" descr="第四章 平面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9" r="2068" b="17316"/>
          <a:stretch>
            <a:fillRect/>
          </a:stretch>
        </p:blipFill>
        <p:spPr bwMode="auto">
          <a:xfrm>
            <a:off x="1812770" y="1573900"/>
            <a:ext cx="7014804" cy="39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450850" y="21590"/>
            <a:ext cx="5653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6.2</a:t>
            </a:r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平面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对投影面的相对位置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59430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0" y="0"/>
            <a:ext cx="12196509" cy="685800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251530" y="2828835"/>
            <a:ext cx="5691041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</a:p>
        </p:txBody>
      </p:sp>
      <p:sp>
        <p:nvSpPr>
          <p:cNvPr id="17" name="矩形 16"/>
          <p:cNvSpPr/>
          <p:nvPr/>
        </p:nvSpPr>
        <p:spPr>
          <a:xfrm>
            <a:off x="2591851" y="2334787"/>
            <a:ext cx="6673016" cy="21884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251530" y="1962326"/>
            <a:ext cx="3283122" cy="6451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accent4"/>
                </a:solidFill>
                <a:ea typeface="微软雅黑" panose="020B0503020204020204" pitchFamily="34" charset="-122"/>
              </a:rPr>
              <a:t>知识点学习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.3结构施工图-概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16.3结构施工图-概述</Template>
  <TotalTime>84</TotalTime>
  <Words>350</Words>
  <Application>Microsoft Office PowerPoint</Application>
  <PresentationFormat>宽屏</PresentationFormat>
  <Paragraphs>80</Paragraphs>
  <Slides>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9</vt:i4>
      </vt:variant>
    </vt:vector>
  </HeadingPairs>
  <TitlesOfParts>
    <vt:vector size="30" baseType="lpstr">
      <vt:lpstr>Symbol</vt:lpstr>
      <vt:lpstr>Arial</vt:lpstr>
      <vt:lpstr>Verdana</vt:lpstr>
      <vt:lpstr>华文行楷</vt:lpstr>
      <vt:lpstr>굴림</vt:lpstr>
      <vt:lpstr>等线 Light</vt:lpstr>
      <vt:lpstr>等线</vt:lpstr>
      <vt:lpstr>微软雅黑</vt:lpstr>
      <vt:lpstr>Calibri</vt:lpstr>
      <vt:lpstr>Impact</vt:lpstr>
      <vt:lpstr>Times New Roman</vt:lpstr>
      <vt:lpstr>宋体</vt:lpstr>
      <vt:lpstr>HY헤드라인M</vt:lpstr>
      <vt:lpstr>Wingdings</vt:lpstr>
      <vt:lpstr>Century Gothic</vt:lpstr>
      <vt:lpstr>黑体</vt:lpstr>
      <vt:lpstr>16.3结构施工图-概述</vt:lpstr>
      <vt:lpstr>디자인 사용자 지정</vt:lpstr>
      <vt:lpstr>1_디자인 사용자 지정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1.水平面—∥H，V、W面。</vt:lpstr>
      <vt:lpstr>2. 正平面— ∥V面；H、W面</vt:lpstr>
      <vt:lpstr>3. 侧平面—∥W面、H、V面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Windows 用户</dc:creator>
  <cp:lastModifiedBy>lenovo</cp:lastModifiedBy>
  <cp:revision>34</cp:revision>
  <dcterms:created xsi:type="dcterms:W3CDTF">2018-06-13T11:01:31Z</dcterms:created>
  <dcterms:modified xsi:type="dcterms:W3CDTF">2018-06-29T02:32:53Z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