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3" r:id="rId3"/>
    <p:sldMasterId id="2147483667" r:id="rId4"/>
    <p:sldMasterId id="2147483682" r:id="rId5"/>
  </p:sldMasterIdLst>
  <p:notesMasterIdLst>
    <p:notesMasterId r:id="rId20"/>
  </p:notesMasterIdLst>
  <p:handoutMasterIdLst>
    <p:handoutMasterId r:id="rId21"/>
  </p:handoutMasterIdLst>
  <p:sldIdLst>
    <p:sldId id="390" r:id="rId6"/>
    <p:sldId id="341" r:id="rId7"/>
    <p:sldId id="256" r:id="rId8"/>
    <p:sldId id="314" r:id="rId9"/>
    <p:sldId id="391" r:id="rId10"/>
    <p:sldId id="392" r:id="rId11"/>
    <p:sldId id="393" r:id="rId12"/>
    <p:sldId id="394" r:id="rId13"/>
    <p:sldId id="395" r:id="rId14"/>
    <p:sldId id="396" r:id="rId15"/>
    <p:sldId id="397" r:id="rId16"/>
    <p:sldId id="398" r:id="rId17"/>
    <p:sldId id="399" r:id="rId18"/>
    <p:sldId id="400" r:id="rId19"/>
  </p:sldIdLst>
  <p:sldSz cx="12192000" cy="6858000"/>
  <p:notesSz cx="6858000" cy="9144000"/>
  <p:embeddedFontLst>
    <p:embeddedFont>
      <p:font typeface="等线" panose="02010600030101010101" pitchFamily="2" charset="-122"/>
      <p:regular r:id="rId22"/>
      <p:bold r:id="rId23"/>
    </p:embeddedFont>
    <p:embeddedFont>
      <p:font typeface="굴림" panose="020B0604020202020204" charset="0"/>
      <p:regular r:id="rId24"/>
    </p:embeddedFont>
    <p:embeddedFont>
      <p:font typeface="微软雅黑" panose="020B0503020204020204" pitchFamily="34" charset="-122"/>
      <p:regular r:id="rId25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Impact" panose="020B0806030902050204" pitchFamily="34" charset="0"/>
      <p:regular r:id="rId31"/>
    </p:embeddedFont>
    <p:embeddedFont>
      <p:font typeface="等线 Light" panose="02010600030101010101" pitchFamily="2" charset="-122"/>
      <p:regular r:id="rId32"/>
    </p:embeddedFont>
    <p:embeddedFont>
      <p:font typeface="华文行楷" panose="02010800040101010101" pitchFamily="2" charset="-122"/>
      <p:regular r:id="rId3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pos="37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CAA"/>
    <a:srgbClr val="FFFFFF"/>
    <a:srgbClr val="0070C0"/>
    <a:srgbClr val="C00000"/>
    <a:srgbClr val="07AEDB"/>
    <a:srgbClr val="F0F0F0"/>
    <a:srgbClr val="D05546"/>
    <a:srgbClr val="FFC000"/>
    <a:srgbClr val="654855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23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60" y="66"/>
      </p:cViewPr>
      <p:guideLst>
        <p:guide orient="horz" pos="2251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5.fntdata"/><Relationship Id="rId21" Type="http://schemas.openxmlformats.org/officeDocument/2006/relationships/handoutMaster" Target="handoutMasters/handoutMaster1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2018/8/17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001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1BD6F-E33E-44F7-89A3-1CF57E7E56A3}" type="datetimeFigureOut">
              <a:rPr lang="zh-CN" altLang="en-US" smtClean="0"/>
              <a:pPr/>
              <a:t>2018/8/17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72F49-2ECD-4709-8800-8C9C642C4D5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34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397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080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384B-2124-4F36-8A00-E661590D74B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CD803-5939-4D95-9791-F4DB4F8CC0D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71500" y="144464"/>
            <a:ext cx="10972800" cy="33178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609600" y="141287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06F3-57FA-4C44-8F35-8D96952249C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8565F-0EC2-4F41-8A62-324EC748ECFD}" type="datetimeFigureOut">
              <a:rPr lang="zh-CN" altLang="en-US"/>
              <a:pPr>
                <a:defRPr/>
              </a:pPr>
              <a:t>2018/8/17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6D014-DE0C-4769-B540-79A94D4C21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F9D3A-81BC-42FB-99A1-1733987360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F9E2-B8EA-4A8D-9877-14EAB862E4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AAF6-625E-4A47-97C1-D2E2112591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8D83-D959-44F2-8DF9-E3AFC7481B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1CC4-D116-4C5D-AF32-FCCA0B6E6C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F6C4-DFD7-4F8B-A46E-66F0E0307B8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4FA15-8050-479D-86C0-D519FD8FDB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6E0C-861E-4D4D-97FB-1930F11815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ACA1-B656-49D7-9F6B-0FBAB9667A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A3BFD-81B8-4E3B-994A-09F7F89670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29B1-2A15-4DE1-9CF0-B08208741F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F6CE-FF95-48DA-878D-912F89B29F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9E41-3BD8-4631-8462-C4F284DF18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539C-CB5B-4B8E-A164-6BC9D9690D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0AD2-A549-4750-8E7A-35D8B984B5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535D-654E-4AF0-9F94-5A68D5D04B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17D86-1E35-46C8-97C7-3C2F1F5D2A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18D0-0CDE-4B58-BDCC-048321E97F9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6A5B-2378-4CA6-8B71-5DAF6B4C97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B3EF7-4196-4FC8-8F4A-DA626C3B0A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C881-2360-4548-9253-93A51DABD74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46DD-2886-4795-8C1E-B43A450144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0F1B-D64E-4D45-B6F7-FDA374C826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134A-D596-432A-9873-F4C225BFED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E975-84DA-43D9-983E-3E35DBDEFFD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CA15-8602-422A-8A61-2710A2AD69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952E-FCE2-4DBE-9C30-639EF7A0EF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56CF-D9AA-4D67-9A38-832F3E0FF9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NUL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NUL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6A323-DEC9-47C5-A35B-159FD901A999}" type="datetimeFigureOut">
              <a:rPr lang="zh-CN" altLang="en-US" smtClean="0"/>
              <a:pPr/>
              <a:t>2018/8/17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바2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406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4128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fld id="{5A540F79-EF67-4805-94BA-300FFDAB823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4103" name="Rectangle 24"/>
          <p:cNvSpPr>
            <a:spLocks noGrp="1" noChangeArrowheads="1"/>
          </p:cNvSpPr>
          <p:nvPr>
            <p:ph type="title" idx="9"/>
          </p:nvPr>
        </p:nvSpPr>
        <p:spPr bwMode="auto">
          <a:xfrm>
            <a:off x="571500" y="14446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/>
              <a:t>Click To Edit Title Style</a:t>
            </a:r>
          </a:p>
        </p:txBody>
      </p:sp>
      <p:grpSp>
        <p:nvGrpSpPr>
          <p:cNvPr id="3080" name="Group 55"/>
          <p:cNvGrpSpPr/>
          <p:nvPr/>
        </p:nvGrpSpPr>
        <p:grpSpPr bwMode="auto">
          <a:xfrm>
            <a:off x="334433" y="6381751"/>
            <a:ext cx="3454400" cy="288925"/>
            <a:chOff x="1203" y="3203"/>
            <a:chExt cx="1632" cy="182"/>
          </a:xfrm>
        </p:grpSpPr>
        <p:sp>
          <p:nvSpPr>
            <p:cNvPr id="3082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203" y="3203"/>
              <a:ext cx="726" cy="1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1400" kern="10" spc="-70">
                  <a:solidFill>
                    <a:srgbClr val="5F5F5F"/>
                  </a:solidFill>
                  <a:latin typeface="Impact" panose="020B0806030902050204" pitchFamily="34" charset="0"/>
                </a:rPr>
                <a:t>' LOGO '</a:t>
              </a:r>
              <a:endParaRPr lang="zh-CN" altLang="en-US" sz="1400" kern="10" spc="-70">
                <a:solidFill>
                  <a:srgbClr val="5F5F5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83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927" y="3339"/>
              <a:ext cx="908" cy="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800" b="1" kern="10" spc="-4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 LOGOTYPE INSERT</a:t>
              </a:r>
              <a:endParaRPr lang="zh-CN" altLang="en-US" sz="800" b="1" kern="10" spc="-4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09" name="Picture 13" descr="투명배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12192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03" grpId="0"/>
    </p:bld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sz="1400"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defRPr sz="1400" smtClean="0"/>
            </a:lvl1pPr>
          </a:lstStyle>
          <a:p>
            <a:pPr>
              <a:defRPr/>
            </a:pPr>
            <a:fld id="{6D557B59-6C8B-4639-9481-55A4661686E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2" name="矩形 1"/>
          <p:cNvSpPr/>
          <p:nvPr/>
        </p:nvSpPr>
        <p:spPr>
          <a:xfrm>
            <a:off x="6312024" y="0"/>
            <a:ext cx="5928661" cy="6858000"/>
          </a:xfrm>
          <a:prstGeom prst="rect">
            <a:avLst/>
          </a:prstGeom>
          <a:blipFill dpi="0" rotWithShape="1">
            <a:blip r:embed="rId5" cstate="print">
              <a:alphaModFix amt="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" y="0"/>
            <a:ext cx="6312023" cy="6853144"/>
          </a:xfrm>
          <a:prstGeom prst="rect">
            <a:avLst/>
          </a:prstGeom>
          <a:solidFill>
            <a:srgbClr val="9D785B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A0D700-5C66-4052-890F-7BE217AC28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21F5E1-B49E-4FDA-9521-6E16E6564F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8320" y="174625"/>
            <a:ext cx="8282940" cy="1625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99945" y="6366510"/>
            <a:ext cx="149288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主持单位：</a:t>
            </a:r>
            <a:endParaRPr 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 descr="日职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7330" y="6222365"/>
            <a:ext cx="2823210" cy="621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0200" y="6189345"/>
            <a:ext cx="2131060" cy="65405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390265" y="2115820"/>
            <a:ext cx="5377815" cy="2863215"/>
            <a:chOff x="2832" y="2832"/>
            <a:chExt cx="11319" cy="602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50" y="2832"/>
              <a:ext cx="3344" cy="188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10" y="2832"/>
              <a:ext cx="3337" cy="188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58" y="2832"/>
              <a:ext cx="3392" cy="188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32" y="4872"/>
              <a:ext cx="3338" cy="188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92" y="4872"/>
              <a:ext cx="3344" cy="188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758" y="4891"/>
              <a:ext cx="3391" cy="191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32" y="6969"/>
              <a:ext cx="3379" cy="189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92" y="6947"/>
              <a:ext cx="3373" cy="189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789" y="6966"/>
              <a:ext cx="3362" cy="1872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-6985" y="209931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876665" y="212725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图片 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17524" y="463550"/>
            <a:ext cx="9256713" cy="850900"/>
          </a:xfrm>
        </p:spPr>
        <p:txBody>
          <a:bodyPr>
            <a:normAutofit/>
          </a:bodyPr>
          <a:lstStyle/>
          <a:p>
            <a:pPr algn="l"/>
            <a:r>
              <a:rPr lang="zh-CN" altLang="en-US" sz="2400" b="1" dirty="0" smtClean="0"/>
              <a:t>判别</a:t>
            </a:r>
            <a:r>
              <a:rPr lang="zh-CN" altLang="en-US" sz="2400" b="1" dirty="0"/>
              <a:t>下列</a:t>
            </a:r>
            <a:r>
              <a:rPr lang="en-US" altLang="zh-CN" sz="2400" b="1" dirty="0"/>
              <a:t>AB</a:t>
            </a:r>
            <a:r>
              <a:rPr lang="zh-CN" altLang="en-US" sz="2400" b="1" dirty="0"/>
              <a:t>与</a:t>
            </a:r>
            <a:r>
              <a:rPr lang="en-US" altLang="zh-CN" sz="2400" b="1" dirty="0"/>
              <a:t>CD</a:t>
            </a:r>
            <a:r>
              <a:rPr lang="zh-CN" altLang="en-US" sz="2400" b="1" dirty="0"/>
              <a:t>两直线的相对位置</a:t>
            </a:r>
            <a:r>
              <a:rPr lang="zh-CN" altLang="en-US" sz="2400" b="1" dirty="0" smtClean="0"/>
              <a:t>。</a:t>
            </a:r>
            <a:endParaRPr lang="zh-CN" altLang="en-US" sz="2400" b="1" dirty="0"/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3268663" y="4865688"/>
            <a:ext cx="795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</a:rPr>
              <a:t>1</a:t>
            </a:r>
            <a:r>
              <a:rPr kumimoji="1" lang="en-US" altLang="zh-CN" sz="2400" i="1">
                <a:solidFill>
                  <a:srgbClr val="FF3300"/>
                </a:solidFill>
                <a:latin typeface="Times New Roman" panose="02020603050405020304" pitchFamily="18" charset="0"/>
              </a:rPr>
              <a:t>(</a:t>
            </a:r>
            <a:r>
              <a:rPr kumimoji="1" lang="en-US" altLang="zh-CN" sz="2400" i="1">
                <a:latin typeface="Times New Roman" panose="02020603050405020304" pitchFamily="18" charset="0"/>
              </a:rPr>
              <a:t>3</a:t>
            </a:r>
            <a:r>
              <a:rPr kumimoji="1" lang="en-US" altLang="zh-CN" sz="2400" i="1">
                <a:solidFill>
                  <a:srgbClr val="FF330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42" name="Line 4"/>
          <p:cNvSpPr>
            <a:spLocks noChangeShapeType="1"/>
          </p:cNvSpPr>
          <p:nvPr/>
        </p:nvSpPr>
        <p:spPr bwMode="auto">
          <a:xfrm flipH="1" flipV="1">
            <a:off x="996950" y="3476625"/>
            <a:ext cx="723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" name="Text Box 5"/>
          <p:cNvSpPr txBox="1">
            <a:spLocks noChangeArrowheads="1"/>
          </p:cNvSpPr>
          <p:nvPr/>
        </p:nvSpPr>
        <p:spPr bwMode="auto">
          <a:xfrm flipV="1">
            <a:off x="582613" y="3254375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3366FF"/>
                    </a:gs>
                    <a:gs pos="100000">
                      <a:srgbClr val="3366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2400" b="1" i="1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2038350" y="1535113"/>
            <a:ext cx="842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3366FF"/>
                    </a:gs>
                    <a:gs pos="100000">
                      <a:srgbClr val="3366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2400" b="1" i="1">
                <a:latin typeface="Times New Roman" panose="02020603050405020304" pitchFamily="18" charset="0"/>
              </a:rPr>
              <a:t>a′</a:t>
            </a:r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3995738" y="2565400"/>
            <a:ext cx="839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3366FF"/>
                    </a:gs>
                    <a:gs pos="100000">
                      <a:srgbClr val="3366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2400" b="1" i="1">
                <a:latin typeface="Times New Roman" panose="02020603050405020304" pitchFamily="18" charset="0"/>
              </a:rPr>
              <a:t>b′</a:t>
            </a:r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2124075" y="5122863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3366FF"/>
                    </a:gs>
                    <a:gs pos="100000">
                      <a:srgbClr val="3366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2400" b="1" i="1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3924300" y="4365625"/>
            <a:ext cx="601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3366FF"/>
                    </a:gs>
                    <a:gs pos="100000">
                      <a:srgbClr val="3366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2400" b="1" i="1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48" name="Text Box 10"/>
          <p:cNvSpPr txBox="1">
            <a:spLocks noChangeArrowheads="1"/>
          </p:cNvSpPr>
          <p:nvPr/>
        </p:nvSpPr>
        <p:spPr bwMode="auto">
          <a:xfrm>
            <a:off x="3028950" y="1200150"/>
            <a:ext cx="673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3366FF"/>
                    </a:gs>
                    <a:gs pos="100000">
                      <a:srgbClr val="3366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2400" b="1" i="1">
                <a:latin typeface="Times New Roman" panose="02020603050405020304" pitchFamily="18" charset="0"/>
              </a:rPr>
              <a:t>d′</a:t>
            </a:r>
          </a:p>
        </p:txBody>
      </p:sp>
      <p:sp>
        <p:nvSpPr>
          <p:cNvPr id="86" name="Text Box 11"/>
          <p:cNvSpPr txBox="1">
            <a:spLocks noChangeArrowheads="1"/>
          </p:cNvSpPr>
          <p:nvPr/>
        </p:nvSpPr>
        <p:spPr bwMode="auto">
          <a:xfrm>
            <a:off x="3203575" y="3068638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3366FF"/>
                    </a:gs>
                    <a:gs pos="100000">
                      <a:srgbClr val="3366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2400" b="1" i="1">
                <a:latin typeface="Times New Roman" panose="02020603050405020304" pitchFamily="18" charset="0"/>
              </a:rPr>
              <a:t>c′</a:t>
            </a:r>
          </a:p>
        </p:txBody>
      </p:sp>
      <p:sp>
        <p:nvSpPr>
          <p:cNvPr id="87" name="Text Box 12"/>
          <p:cNvSpPr txBox="1">
            <a:spLocks noChangeArrowheads="1"/>
          </p:cNvSpPr>
          <p:nvPr/>
        </p:nvSpPr>
        <p:spPr bwMode="auto">
          <a:xfrm>
            <a:off x="3149600" y="5259388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3366FF"/>
                    </a:gs>
                    <a:gs pos="100000">
                      <a:srgbClr val="3366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2400" b="1" i="1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88" name="Text Box 13"/>
          <p:cNvSpPr txBox="1">
            <a:spLocks noChangeArrowheads="1"/>
          </p:cNvSpPr>
          <p:nvPr/>
        </p:nvSpPr>
        <p:spPr bwMode="auto">
          <a:xfrm>
            <a:off x="3187700" y="3594100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3366FF"/>
                    </a:gs>
                    <a:gs pos="100000">
                      <a:srgbClr val="3366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2400" b="1" i="1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89" name="Line 14"/>
          <p:cNvSpPr>
            <a:spLocks noChangeShapeType="1"/>
          </p:cNvSpPr>
          <p:nvPr/>
        </p:nvSpPr>
        <p:spPr bwMode="auto">
          <a:xfrm>
            <a:off x="4519613" y="1319213"/>
            <a:ext cx="0" cy="4500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0" name="Line 15"/>
          <p:cNvSpPr>
            <a:spLocks noChangeShapeType="1"/>
          </p:cNvSpPr>
          <p:nvPr/>
        </p:nvSpPr>
        <p:spPr bwMode="auto">
          <a:xfrm>
            <a:off x="4519613" y="3484563"/>
            <a:ext cx="2584450" cy="258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1" name="Line 16"/>
          <p:cNvSpPr>
            <a:spLocks noChangeShapeType="1"/>
          </p:cNvSpPr>
          <p:nvPr/>
        </p:nvSpPr>
        <p:spPr bwMode="auto">
          <a:xfrm>
            <a:off x="3200400" y="1704975"/>
            <a:ext cx="0" cy="17589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" name="Line 17"/>
          <p:cNvSpPr>
            <a:spLocks noChangeShapeType="1"/>
          </p:cNvSpPr>
          <p:nvPr/>
        </p:nvSpPr>
        <p:spPr bwMode="auto">
          <a:xfrm>
            <a:off x="3200400" y="3860800"/>
            <a:ext cx="0" cy="16700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3" name="Line 18"/>
          <p:cNvSpPr>
            <a:spLocks noChangeShapeType="1"/>
          </p:cNvSpPr>
          <p:nvPr/>
        </p:nvSpPr>
        <p:spPr bwMode="auto">
          <a:xfrm flipV="1">
            <a:off x="2619375" y="1970088"/>
            <a:ext cx="0" cy="3340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" name="Line 19"/>
          <p:cNvSpPr>
            <a:spLocks noChangeShapeType="1"/>
          </p:cNvSpPr>
          <p:nvPr/>
        </p:nvSpPr>
        <p:spPr bwMode="auto">
          <a:xfrm flipV="1">
            <a:off x="4067175" y="2997200"/>
            <a:ext cx="0" cy="1411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5" name="Line 20"/>
          <p:cNvSpPr>
            <a:spLocks noChangeShapeType="1"/>
          </p:cNvSpPr>
          <p:nvPr/>
        </p:nvSpPr>
        <p:spPr bwMode="auto">
          <a:xfrm>
            <a:off x="2603500" y="1968500"/>
            <a:ext cx="1473200" cy="10033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6" name="Line 21"/>
          <p:cNvSpPr>
            <a:spLocks noChangeShapeType="1"/>
          </p:cNvSpPr>
          <p:nvPr/>
        </p:nvSpPr>
        <p:spPr bwMode="auto">
          <a:xfrm flipH="1">
            <a:off x="2616200" y="4394200"/>
            <a:ext cx="147320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7" name="Line 22"/>
          <p:cNvSpPr>
            <a:spLocks noChangeShapeType="1"/>
          </p:cNvSpPr>
          <p:nvPr/>
        </p:nvSpPr>
        <p:spPr bwMode="auto">
          <a:xfrm flipV="1">
            <a:off x="3203575" y="3438525"/>
            <a:ext cx="0" cy="441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8" name="Line 23"/>
          <p:cNvSpPr>
            <a:spLocks noChangeShapeType="1"/>
          </p:cNvSpPr>
          <p:nvPr/>
        </p:nvSpPr>
        <p:spPr bwMode="auto">
          <a:xfrm flipH="1" flipV="1">
            <a:off x="1447800" y="3848100"/>
            <a:ext cx="1755775" cy="166846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9" name="Line 24"/>
          <p:cNvSpPr>
            <a:spLocks noChangeShapeType="1"/>
          </p:cNvSpPr>
          <p:nvPr/>
        </p:nvSpPr>
        <p:spPr bwMode="auto">
          <a:xfrm rot="5400000" flipH="1">
            <a:off x="2333625" y="2976563"/>
            <a:ext cx="0" cy="175895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0" name="Line 25"/>
          <p:cNvSpPr>
            <a:spLocks noChangeShapeType="1"/>
          </p:cNvSpPr>
          <p:nvPr/>
        </p:nvSpPr>
        <p:spPr bwMode="auto">
          <a:xfrm flipH="1" flipV="1">
            <a:off x="2509838" y="3814763"/>
            <a:ext cx="700087" cy="66516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1" name="Oval 26"/>
          <p:cNvSpPr>
            <a:spLocks noChangeArrowheads="1"/>
          </p:cNvSpPr>
          <p:nvPr/>
        </p:nvSpPr>
        <p:spPr bwMode="auto">
          <a:xfrm rot="5400000" flipH="1">
            <a:off x="2471738" y="3781425"/>
            <a:ext cx="158750" cy="158750"/>
          </a:xfrm>
          <a:prstGeom prst="ellipse">
            <a:avLst/>
          </a:prstGeom>
          <a:gradFill rotWithShape="1">
            <a:gsLst>
              <a:gs pos="0">
                <a:srgbClr val="FFFFE5"/>
              </a:gs>
              <a:gs pos="100000">
                <a:srgbClr val="FF7C80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" name="Oval 27"/>
          <p:cNvSpPr>
            <a:spLocks noChangeArrowheads="1"/>
          </p:cNvSpPr>
          <p:nvPr/>
        </p:nvSpPr>
        <p:spPr bwMode="auto">
          <a:xfrm rot="5400000" flipH="1">
            <a:off x="3106738" y="4340225"/>
            <a:ext cx="158750" cy="158750"/>
          </a:xfrm>
          <a:prstGeom prst="ellipse">
            <a:avLst/>
          </a:prstGeom>
          <a:gradFill rotWithShape="1">
            <a:gsLst>
              <a:gs pos="0">
                <a:srgbClr val="FFFFE5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3" name="Line 28"/>
          <p:cNvSpPr>
            <a:spLocks noChangeShapeType="1"/>
          </p:cNvSpPr>
          <p:nvPr/>
        </p:nvSpPr>
        <p:spPr bwMode="auto">
          <a:xfrm flipH="1" flipV="1">
            <a:off x="1971675" y="3814763"/>
            <a:ext cx="1250950" cy="118903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4" name="Oval 29"/>
          <p:cNvSpPr>
            <a:spLocks noChangeArrowheads="1"/>
          </p:cNvSpPr>
          <p:nvPr/>
        </p:nvSpPr>
        <p:spPr bwMode="auto">
          <a:xfrm rot="5400000" flipH="1">
            <a:off x="1938338" y="3763963"/>
            <a:ext cx="158750" cy="158750"/>
          </a:xfrm>
          <a:prstGeom prst="ellipse">
            <a:avLst/>
          </a:prstGeom>
          <a:gradFill rotWithShape="1">
            <a:gsLst>
              <a:gs pos="0">
                <a:srgbClr val="FFFFE5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" name="Oval 30"/>
          <p:cNvSpPr>
            <a:spLocks noChangeArrowheads="1"/>
          </p:cNvSpPr>
          <p:nvPr/>
        </p:nvSpPr>
        <p:spPr bwMode="auto">
          <a:xfrm flipH="1">
            <a:off x="3116263" y="2822575"/>
            <a:ext cx="158750" cy="158750"/>
          </a:xfrm>
          <a:prstGeom prst="ellipse">
            <a:avLst/>
          </a:prstGeom>
          <a:gradFill rotWithShape="1">
            <a:gsLst>
              <a:gs pos="0">
                <a:srgbClr val="FFFFE5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6" name="Oval 31"/>
          <p:cNvSpPr>
            <a:spLocks noChangeArrowheads="1"/>
          </p:cNvSpPr>
          <p:nvPr/>
        </p:nvSpPr>
        <p:spPr bwMode="auto">
          <a:xfrm>
            <a:off x="3127375" y="4868863"/>
            <a:ext cx="158750" cy="158750"/>
          </a:xfrm>
          <a:prstGeom prst="ellipse">
            <a:avLst/>
          </a:prstGeom>
          <a:gradFill rotWithShape="1">
            <a:gsLst>
              <a:gs pos="0">
                <a:srgbClr val="FFFFE5"/>
              </a:gs>
              <a:gs pos="100000">
                <a:srgbClr val="FF7C8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7" name="Text Box 32"/>
          <p:cNvSpPr txBox="1">
            <a:spLocks noChangeArrowheads="1"/>
          </p:cNvSpPr>
          <p:nvPr/>
        </p:nvSpPr>
        <p:spPr bwMode="auto">
          <a:xfrm>
            <a:off x="3276600" y="4868863"/>
            <a:ext cx="358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</a:rPr>
              <a:t>1</a:t>
            </a:r>
            <a:endParaRPr kumimoji="1" lang="en-US" altLang="zh-CN" sz="2400" i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8" name="Text Box 33"/>
          <p:cNvSpPr txBox="1">
            <a:spLocks noChangeArrowheads="1"/>
          </p:cNvSpPr>
          <p:nvPr/>
        </p:nvSpPr>
        <p:spPr bwMode="auto">
          <a:xfrm>
            <a:off x="3276600" y="1989138"/>
            <a:ext cx="101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</a:rPr>
              <a:t>1</a:t>
            </a:r>
            <a:r>
              <a:rPr kumimoji="1" lang="en-US" altLang="zh-CN" sz="2400" i="1">
                <a:latin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kumimoji="1" lang="en-US" altLang="zh-CN" sz="2400" i="1">
                <a:solidFill>
                  <a:srgbClr val="FF3300"/>
                </a:solidFill>
                <a:latin typeface="Times New Roman" panose="02020603050405020304" pitchFamily="18" charset="0"/>
              </a:rPr>
              <a:t>(</a:t>
            </a:r>
            <a:r>
              <a:rPr kumimoji="1" lang="en-US" altLang="zh-CN" sz="2400" i="1">
                <a:latin typeface="Times New Roman" panose="02020603050405020304" pitchFamily="18" charset="0"/>
              </a:rPr>
              <a:t>2</a:t>
            </a:r>
            <a:r>
              <a:rPr kumimoji="1" lang="en-US" altLang="zh-CN" sz="2400" i="1">
                <a:latin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kumimoji="1" lang="en-US" altLang="zh-CN" sz="2400" i="1">
                <a:solidFill>
                  <a:srgbClr val="FF330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09" name="Rectangle 34"/>
          <p:cNvSpPr>
            <a:spLocks noChangeArrowheads="1"/>
          </p:cNvSpPr>
          <p:nvPr/>
        </p:nvSpPr>
        <p:spPr bwMode="auto">
          <a:xfrm>
            <a:off x="3263900" y="4064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2400" i="1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10" name="Rectangle 35"/>
          <p:cNvSpPr>
            <a:spLocks noChangeArrowheads="1"/>
          </p:cNvSpPr>
          <p:nvPr/>
        </p:nvSpPr>
        <p:spPr bwMode="auto">
          <a:xfrm>
            <a:off x="3289300" y="2671763"/>
            <a:ext cx="411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2400" i="1">
                <a:latin typeface="Times New Roman" panose="02020603050405020304" pitchFamily="18" charset="0"/>
              </a:rPr>
              <a:t>3</a:t>
            </a:r>
            <a:r>
              <a:rPr kumimoji="1" lang="en-US" altLang="zh-CN" sz="2400" i="1">
                <a:latin typeface="Times New Roman" panose="02020603050405020304" pitchFamily="18" charset="0"/>
                <a:sym typeface="Symbol" panose="05050102010706020507" pitchFamily="18" charset="2"/>
              </a:rPr>
              <a:t></a:t>
            </a:r>
            <a:endParaRPr kumimoji="1" lang="en-US" altLang="zh-CN" sz="2400" i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1" name="Line 36"/>
          <p:cNvSpPr>
            <a:spLocks noChangeShapeType="1"/>
          </p:cNvSpPr>
          <p:nvPr/>
        </p:nvSpPr>
        <p:spPr bwMode="auto">
          <a:xfrm rot="15135177" flipH="1" flipV="1">
            <a:off x="2822576" y="3775075"/>
            <a:ext cx="215900" cy="13652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12" name="Group 37"/>
          <p:cNvGrpSpPr>
            <a:grpSpLocks/>
          </p:cNvGrpSpPr>
          <p:nvPr/>
        </p:nvGrpSpPr>
        <p:grpSpPr bwMode="auto">
          <a:xfrm rot="9527000">
            <a:off x="1619250" y="3759200"/>
            <a:ext cx="279400" cy="160338"/>
            <a:chOff x="521" y="3385"/>
            <a:chExt cx="176" cy="101"/>
          </a:xfrm>
        </p:grpSpPr>
        <p:sp>
          <p:nvSpPr>
            <p:cNvPr id="113" name="Line 38"/>
            <p:cNvSpPr>
              <a:spLocks noChangeShapeType="1"/>
            </p:cNvSpPr>
            <p:nvPr/>
          </p:nvSpPr>
          <p:spPr bwMode="auto">
            <a:xfrm flipV="1">
              <a:off x="521" y="3385"/>
              <a:ext cx="136" cy="86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" name="Line 39"/>
            <p:cNvSpPr>
              <a:spLocks noChangeShapeType="1"/>
            </p:cNvSpPr>
            <p:nvPr/>
          </p:nvSpPr>
          <p:spPr bwMode="auto">
            <a:xfrm flipV="1">
              <a:off x="561" y="3400"/>
              <a:ext cx="136" cy="86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5" name="Line 40"/>
          <p:cNvSpPr>
            <a:spLocks noChangeShapeType="1"/>
          </p:cNvSpPr>
          <p:nvPr/>
        </p:nvSpPr>
        <p:spPr bwMode="auto">
          <a:xfrm rot="17692628" flipH="1" flipV="1">
            <a:off x="3092451" y="2011362"/>
            <a:ext cx="215900" cy="13652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6" name="Line 41"/>
          <p:cNvSpPr>
            <a:spLocks noChangeShapeType="1"/>
          </p:cNvSpPr>
          <p:nvPr/>
        </p:nvSpPr>
        <p:spPr bwMode="auto">
          <a:xfrm flipV="1">
            <a:off x="1447800" y="3771900"/>
            <a:ext cx="0" cy="1778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7" name="AutoShape 42"/>
          <p:cNvSpPr>
            <a:spLocks/>
          </p:cNvSpPr>
          <p:nvPr/>
        </p:nvSpPr>
        <p:spPr bwMode="auto">
          <a:xfrm>
            <a:off x="2830513" y="1704975"/>
            <a:ext cx="150812" cy="1716088"/>
          </a:xfrm>
          <a:prstGeom prst="leftBrace">
            <a:avLst>
              <a:gd name="adj1" fmla="val 94825"/>
              <a:gd name="adj2" fmla="val 50000"/>
            </a:avLst>
          </a:prstGeom>
          <a:noFill/>
          <a:ln w="28575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8" name="AutoShape 43"/>
          <p:cNvSpPr>
            <a:spLocks/>
          </p:cNvSpPr>
          <p:nvPr/>
        </p:nvSpPr>
        <p:spPr bwMode="auto">
          <a:xfrm rot="5400000">
            <a:off x="2259013" y="2501900"/>
            <a:ext cx="150812" cy="1716088"/>
          </a:xfrm>
          <a:prstGeom prst="leftBrace">
            <a:avLst>
              <a:gd name="adj1" fmla="val 94825"/>
              <a:gd name="adj2" fmla="val 50000"/>
            </a:avLst>
          </a:prstGeom>
          <a:noFill/>
          <a:ln w="28575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9" name="Oval 44"/>
          <p:cNvSpPr>
            <a:spLocks noChangeArrowheads="1"/>
          </p:cNvSpPr>
          <p:nvPr/>
        </p:nvSpPr>
        <p:spPr bwMode="auto">
          <a:xfrm>
            <a:off x="3127375" y="2298700"/>
            <a:ext cx="158750" cy="158750"/>
          </a:xfrm>
          <a:prstGeom prst="ellipse">
            <a:avLst/>
          </a:prstGeom>
          <a:gradFill rotWithShape="1">
            <a:gsLst>
              <a:gs pos="0">
                <a:srgbClr val="FFFFE5"/>
              </a:gs>
              <a:gs pos="100000">
                <a:srgbClr val="FF7C8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20" name="Group 45"/>
          <p:cNvGrpSpPr>
            <a:grpSpLocks/>
          </p:cNvGrpSpPr>
          <p:nvPr/>
        </p:nvGrpSpPr>
        <p:grpSpPr bwMode="auto">
          <a:xfrm rot="-50421357">
            <a:off x="3059113" y="3119437"/>
            <a:ext cx="279400" cy="174625"/>
            <a:chOff x="521" y="3385"/>
            <a:chExt cx="176" cy="101"/>
          </a:xfrm>
        </p:grpSpPr>
        <p:sp>
          <p:nvSpPr>
            <p:cNvPr id="121" name="Line 46"/>
            <p:cNvSpPr>
              <a:spLocks noChangeShapeType="1"/>
            </p:cNvSpPr>
            <p:nvPr/>
          </p:nvSpPr>
          <p:spPr bwMode="auto">
            <a:xfrm flipV="1">
              <a:off x="521" y="3385"/>
              <a:ext cx="136" cy="86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2" name="Line 47"/>
            <p:cNvSpPr>
              <a:spLocks noChangeShapeType="1"/>
            </p:cNvSpPr>
            <p:nvPr/>
          </p:nvSpPr>
          <p:spPr bwMode="auto">
            <a:xfrm flipV="1">
              <a:off x="561" y="3400"/>
              <a:ext cx="136" cy="86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3" name="Group 48"/>
          <p:cNvGrpSpPr>
            <a:grpSpLocks/>
          </p:cNvGrpSpPr>
          <p:nvPr/>
        </p:nvGrpSpPr>
        <p:grpSpPr bwMode="auto">
          <a:xfrm>
            <a:off x="3132138" y="6067425"/>
            <a:ext cx="2952750" cy="457200"/>
            <a:chOff x="1383" y="3612"/>
            <a:chExt cx="1860" cy="288"/>
          </a:xfrm>
        </p:grpSpPr>
        <p:sp>
          <p:nvSpPr>
            <p:cNvPr id="124" name="Text Box 49"/>
            <p:cNvSpPr txBox="1">
              <a:spLocks noChangeArrowheads="1"/>
            </p:cNvSpPr>
            <p:nvPr/>
          </p:nvSpPr>
          <p:spPr bwMode="auto">
            <a:xfrm>
              <a:off x="1383" y="3612"/>
              <a:ext cx="56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3366FF"/>
                      </a:gs>
                      <a:gs pos="100000">
                        <a:srgbClr val="3366FF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2400" b="1" i="1">
                  <a:latin typeface="Times New Roman" panose="02020603050405020304" pitchFamily="18" charset="0"/>
                </a:rPr>
                <a:t>AB</a:t>
              </a:r>
            </a:p>
          </p:txBody>
        </p:sp>
        <p:sp>
          <p:nvSpPr>
            <p:cNvPr id="125" name="Text Box 50"/>
            <p:cNvSpPr txBox="1">
              <a:spLocks noChangeArrowheads="1"/>
            </p:cNvSpPr>
            <p:nvPr/>
          </p:nvSpPr>
          <p:spPr bwMode="auto">
            <a:xfrm>
              <a:off x="2645" y="3612"/>
              <a:ext cx="59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3366FF"/>
                      </a:gs>
                      <a:gs pos="100000">
                        <a:srgbClr val="3366FF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2400" b="1" i="1">
                  <a:latin typeface="Times New Roman" panose="02020603050405020304" pitchFamily="18" charset="0"/>
                </a:rPr>
                <a:t>CD</a:t>
              </a:r>
            </a:p>
          </p:txBody>
        </p:sp>
        <p:sp>
          <p:nvSpPr>
            <p:cNvPr id="126" name="Line 51"/>
            <p:cNvSpPr>
              <a:spLocks noChangeShapeType="1"/>
            </p:cNvSpPr>
            <p:nvPr/>
          </p:nvSpPr>
          <p:spPr bwMode="auto">
            <a:xfrm>
              <a:off x="1837" y="3872"/>
              <a:ext cx="9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27" name="Text Box 52"/>
          <p:cNvSpPr txBox="1">
            <a:spLocks noChangeArrowheads="1"/>
          </p:cNvSpPr>
          <p:nvPr/>
        </p:nvSpPr>
        <p:spPr bwMode="auto">
          <a:xfrm>
            <a:off x="3989388" y="5994400"/>
            <a:ext cx="1103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400" b="1">
                <a:solidFill>
                  <a:srgbClr val="FF3300"/>
                </a:solidFill>
              </a:rPr>
              <a:t>相叉于</a:t>
            </a:r>
          </a:p>
        </p:txBody>
      </p:sp>
      <p:sp>
        <p:nvSpPr>
          <p:cNvPr id="128" name="Line 53"/>
          <p:cNvSpPr>
            <a:spLocks noChangeShapeType="1"/>
          </p:cNvSpPr>
          <p:nvPr/>
        </p:nvSpPr>
        <p:spPr bwMode="auto">
          <a:xfrm>
            <a:off x="3200400" y="1714500"/>
            <a:ext cx="1717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9" name="Line 54"/>
          <p:cNvSpPr>
            <a:spLocks noChangeShapeType="1"/>
          </p:cNvSpPr>
          <p:nvPr/>
        </p:nvSpPr>
        <p:spPr bwMode="auto">
          <a:xfrm>
            <a:off x="2611438" y="1976438"/>
            <a:ext cx="3716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0" name="Line 55"/>
          <p:cNvSpPr>
            <a:spLocks noChangeShapeType="1"/>
          </p:cNvSpPr>
          <p:nvPr/>
        </p:nvSpPr>
        <p:spPr bwMode="auto">
          <a:xfrm>
            <a:off x="4054475" y="2959100"/>
            <a:ext cx="1362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1" name="Line 56"/>
          <p:cNvSpPr>
            <a:spLocks noChangeShapeType="1"/>
          </p:cNvSpPr>
          <p:nvPr/>
        </p:nvSpPr>
        <p:spPr bwMode="auto">
          <a:xfrm>
            <a:off x="3203575" y="3860800"/>
            <a:ext cx="171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2" name="Line 57"/>
          <p:cNvSpPr>
            <a:spLocks noChangeShapeType="1"/>
          </p:cNvSpPr>
          <p:nvPr/>
        </p:nvSpPr>
        <p:spPr bwMode="auto">
          <a:xfrm>
            <a:off x="4076700" y="4403725"/>
            <a:ext cx="1374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" name="Line 58"/>
          <p:cNvSpPr>
            <a:spLocks noChangeShapeType="1"/>
          </p:cNvSpPr>
          <p:nvPr/>
        </p:nvSpPr>
        <p:spPr bwMode="auto">
          <a:xfrm>
            <a:off x="2614613" y="5313363"/>
            <a:ext cx="373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4" name="Line 59"/>
          <p:cNvSpPr>
            <a:spLocks noChangeShapeType="1"/>
          </p:cNvSpPr>
          <p:nvPr/>
        </p:nvSpPr>
        <p:spPr bwMode="auto">
          <a:xfrm>
            <a:off x="3198813" y="5516563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5" name="Line 60"/>
          <p:cNvSpPr>
            <a:spLocks noChangeShapeType="1"/>
          </p:cNvSpPr>
          <p:nvPr/>
        </p:nvSpPr>
        <p:spPr bwMode="auto">
          <a:xfrm flipV="1">
            <a:off x="4889500" y="1701800"/>
            <a:ext cx="0" cy="2171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6" name="Line 61"/>
          <p:cNvSpPr>
            <a:spLocks noChangeShapeType="1"/>
          </p:cNvSpPr>
          <p:nvPr/>
        </p:nvSpPr>
        <p:spPr bwMode="auto">
          <a:xfrm flipV="1">
            <a:off x="5432425" y="2930525"/>
            <a:ext cx="0" cy="146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7" name="Line 62"/>
          <p:cNvSpPr>
            <a:spLocks noChangeShapeType="1"/>
          </p:cNvSpPr>
          <p:nvPr/>
        </p:nvSpPr>
        <p:spPr bwMode="auto">
          <a:xfrm flipV="1">
            <a:off x="6338888" y="1963738"/>
            <a:ext cx="0" cy="333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8" name="Line 63"/>
          <p:cNvSpPr>
            <a:spLocks noChangeShapeType="1"/>
          </p:cNvSpPr>
          <p:nvPr/>
        </p:nvSpPr>
        <p:spPr bwMode="auto">
          <a:xfrm flipV="1">
            <a:off x="6542088" y="3446463"/>
            <a:ext cx="0" cy="2070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9" name="Line 64"/>
          <p:cNvSpPr>
            <a:spLocks noChangeShapeType="1"/>
          </p:cNvSpPr>
          <p:nvPr/>
        </p:nvSpPr>
        <p:spPr bwMode="auto">
          <a:xfrm>
            <a:off x="4876800" y="1714500"/>
            <a:ext cx="1676400" cy="1752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0" name="Line 65"/>
          <p:cNvSpPr>
            <a:spLocks noChangeShapeType="1"/>
          </p:cNvSpPr>
          <p:nvPr/>
        </p:nvSpPr>
        <p:spPr bwMode="auto">
          <a:xfrm flipV="1">
            <a:off x="5422900" y="1968500"/>
            <a:ext cx="914400" cy="10033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1" name="Line 66"/>
          <p:cNvSpPr>
            <a:spLocks noChangeShapeType="1"/>
          </p:cNvSpPr>
          <p:nvPr/>
        </p:nvSpPr>
        <p:spPr bwMode="auto">
          <a:xfrm flipH="1">
            <a:off x="3060700" y="2624138"/>
            <a:ext cx="27146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2" name="Text Box 67"/>
          <p:cNvSpPr txBox="1">
            <a:spLocks noChangeArrowheads="1"/>
          </p:cNvSpPr>
          <p:nvPr/>
        </p:nvSpPr>
        <p:spPr bwMode="auto">
          <a:xfrm>
            <a:off x="4787900" y="1268413"/>
            <a:ext cx="842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3366FF"/>
                    </a:gs>
                    <a:gs pos="100000">
                      <a:srgbClr val="3366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2400" b="1" i="1">
                <a:latin typeface="Times New Roman" panose="02020603050405020304" pitchFamily="18" charset="0"/>
              </a:rPr>
              <a:t>d″</a:t>
            </a:r>
          </a:p>
        </p:txBody>
      </p:sp>
      <p:sp>
        <p:nvSpPr>
          <p:cNvPr id="143" name="Text Box 68"/>
          <p:cNvSpPr txBox="1">
            <a:spLocks noChangeArrowheads="1"/>
          </p:cNvSpPr>
          <p:nvPr/>
        </p:nvSpPr>
        <p:spPr bwMode="auto">
          <a:xfrm>
            <a:off x="6372225" y="1628775"/>
            <a:ext cx="842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3366FF"/>
                    </a:gs>
                    <a:gs pos="100000">
                      <a:srgbClr val="3366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2400" b="1" i="1">
                <a:latin typeface="Times New Roman" panose="02020603050405020304" pitchFamily="18" charset="0"/>
              </a:rPr>
              <a:t>a″</a:t>
            </a:r>
          </a:p>
        </p:txBody>
      </p:sp>
      <p:sp>
        <p:nvSpPr>
          <p:cNvPr id="144" name="Text Box 69"/>
          <p:cNvSpPr txBox="1">
            <a:spLocks noChangeArrowheads="1"/>
          </p:cNvSpPr>
          <p:nvPr/>
        </p:nvSpPr>
        <p:spPr bwMode="auto">
          <a:xfrm>
            <a:off x="5338763" y="2797175"/>
            <a:ext cx="842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3366FF"/>
                    </a:gs>
                    <a:gs pos="100000">
                      <a:srgbClr val="3366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2400" b="1" i="1">
                <a:latin typeface="Times New Roman" panose="02020603050405020304" pitchFamily="18" charset="0"/>
              </a:rPr>
              <a:t>b″</a:t>
            </a:r>
          </a:p>
        </p:txBody>
      </p:sp>
      <p:sp>
        <p:nvSpPr>
          <p:cNvPr id="145" name="Text Box 70"/>
          <p:cNvSpPr txBox="1">
            <a:spLocks noChangeArrowheads="1"/>
          </p:cNvSpPr>
          <p:nvPr/>
        </p:nvSpPr>
        <p:spPr bwMode="auto">
          <a:xfrm>
            <a:off x="6557963" y="3086100"/>
            <a:ext cx="842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3366FF"/>
                    </a:gs>
                    <a:gs pos="100000">
                      <a:srgbClr val="3366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2400" b="1" i="1">
                <a:latin typeface="Times New Roman" panose="02020603050405020304" pitchFamily="18" charset="0"/>
              </a:rPr>
              <a:t>c″</a:t>
            </a:r>
          </a:p>
        </p:txBody>
      </p:sp>
    </p:spTree>
    <p:extLst>
      <p:ext uri="{BB962C8B-B14F-4D97-AF65-F5344CB8AC3E}">
        <p14:creationId xmlns:p14="http://schemas.microsoft.com/office/powerpoint/2010/main" val="4012320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1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1.66667E-6 0.04815 " pathEditMode="relative" ptsTypes="AA">
                                      <p:cBhvr>
                                        <p:cTn id="47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500"/>
                            </p:stCondLst>
                            <p:childTnLst>
                              <p:par>
                                <p:cTn id="49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770" decel="100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770" decel="100000"/>
                                        <p:tgtEl>
                                          <p:spTgt spid="1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2" dur="77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4" dur="77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770" decel="100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770" decel="100000"/>
                                        <p:tgtEl>
                                          <p:spTgt spid="1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1" dur="77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3" dur="77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000"/>
                            </p:stCondLst>
                            <p:childTnLst>
                              <p:par>
                                <p:cTn id="1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11" grpId="0" animBg="1"/>
      <p:bldP spid="115" grpId="0" animBg="1"/>
      <p:bldP spid="116" grpId="0" animBg="1"/>
      <p:bldP spid="117" grpId="0" animBg="1"/>
      <p:bldP spid="117" grpId="1" animBg="1"/>
      <p:bldP spid="118" grpId="0" animBg="1"/>
      <p:bldP spid="118" grpId="1" animBg="1"/>
      <p:bldP spid="118" grpId="2" animBg="1"/>
      <p:bldP spid="119" grpId="0" animBg="1"/>
      <p:bldP spid="1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图片 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17524" y="463550"/>
            <a:ext cx="11549980" cy="850900"/>
          </a:xfrm>
        </p:spPr>
        <p:txBody>
          <a:bodyPr>
            <a:normAutofit/>
          </a:bodyPr>
          <a:lstStyle/>
          <a:p>
            <a:r>
              <a:rPr lang="zh-CN" altLang="en-US" sz="2400" b="1" dirty="0"/>
              <a:t>判断下列各对直线的相对位置（平行、相交、交叉、相交垂直、交叉垂直）</a:t>
            </a:r>
            <a:endParaRPr lang="zh-CN" altLang="en-US" sz="2400" b="1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521" y="1552046"/>
            <a:ext cx="10059816" cy="403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7170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图片 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17524" y="463550"/>
            <a:ext cx="11549980" cy="850900"/>
          </a:xfrm>
        </p:spPr>
        <p:txBody>
          <a:bodyPr>
            <a:normAutofit/>
          </a:bodyPr>
          <a:lstStyle/>
          <a:p>
            <a:r>
              <a:rPr lang="zh-CN" altLang="en-US" sz="2400" b="1" dirty="0"/>
              <a:t>判断下列各对直线的相对位置（平行、相交、交叉、相交垂直、交叉垂直）</a:t>
            </a:r>
            <a:endParaRPr lang="zh-CN" altLang="en-US" sz="2400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751" y="1314450"/>
            <a:ext cx="10153691" cy="401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6476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图片 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17524" y="463550"/>
            <a:ext cx="1156730" cy="850900"/>
          </a:xfrm>
        </p:spPr>
        <p:txBody>
          <a:bodyPr>
            <a:norm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答案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254" y="1735165"/>
            <a:ext cx="8621468" cy="339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9360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图片 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17524" y="463550"/>
            <a:ext cx="1156730" cy="850900"/>
          </a:xfrm>
        </p:spPr>
        <p:txBody>
          <a:bodyPr>
            <a:norm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答案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690" y="1486245"/>
            <a:ext cx="9288183" cy="375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258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878"/>
            <a:ext cx="12246221" cy="6845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-43180" y="-28575"/>
            <a:ext cx="12282805" cy="6915150"/>
          </a:xfrm>
          <a:prstGeom prst="rect">
            <a:avLst/>
          </a:prstGeom>
          <a:solidFill>
            <a:srgbClr val="098CAA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240280" y="3013710"/>
            <a:ext cx="7716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第五章 直线的投影  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67255" y="2334895"/>
            <a:ext cx="7857490" cy="21882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96708" y="2927836"/>
            <a:ext cx="9035415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两直线交叉</a:t>
            </a:r>
            <a:r>
              <a:rPr lang="zh-CN" altLang="en-US" sz="6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习题</a:t>
            </a:r>
            <a:endParaRPr lang="zh-CN" altLang="en-US" sz="6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图片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graphicFrame>
        <p:nvGraphicFramePr>
          <p:cNvPr id="83" name="Object 3"/>
          <p:cNvGraphicFramePr>
            <a:graphicFrameLocks noChangeAspect="1"/>
          </p:cNvGraphicFramePr>
          <p:nvPr/>
        </p:nvGraphicFramePr>
        <p:xfrm>
          <a:off x="1258888" y="1341438"/>
          <a:ext cx="7058025" cy="467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AutoCAD Drawing" r:id="rId4" imgW="8991720" imgH="5076720" progId="AutoCAD.Drawing.15">
                  <p:embed/>
                </p:oleObj>
              </mc:Choice>
              <mc:Fallback>
                <p:oleObj name="AutoCAD Drawing" r:id="rId4" imgW="8991720" imgH="5076720" progId="AutoCAD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4381" t="56558" r="13313" b="17258"/>
                      <a:stretch>
                        <a:fillRect/>
                      </a:stretch>
                    </p:blipFill>
                    <p:spPr bwMode="auto">
                      <a:xfrm>
                        <a:off x="1258888" y="1341438"/>
                        <a:ext cx="7058025" cy="467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ext Box 4"/>
          <p:cNvSpPr txBox="1">
            <a:spLocks noChangeArrowheads="1"/>
          </p:cNvSpPr>
          <p:nvPr/>
        </p:nvSpPr>
        <p:spPr bwMode="auto">
          <a:xfrm>
            <a:off x="250825" y="692150"/>
            <a:ext cx="7345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 smtClean="0"/>
              <a:t>下列</a:t>
            </a:r>
            <a:r>
              <a:rPr lang="zh-CN" altLang="en-US" sz="2400" dirty="0"/>
              <a:t>各图中</a:t>
            </a:r>
            <a:r>
              <a:rPr lang="en-US" altLang="zh-CN" sz="2400" dirty="0"/>
              <a:t>,</a:t>
            </a:r>
            <a:r>
              <a:rPr lang="zh-CN" altLang="en-US" sz="2400" dirty="0"/>
              <a:t>表示两交叉直线的图是</a:t>
            </a:r>
            <a:r>
              <a:rPr lang="en-US" altLang="zh-CN" sz="2400" dirty="0"/>
              <a:t>(      ) </a:t>
            </a:r>
            <a:r>
              <a:rPr lang="zh-CN" altLang="en-US" dirty="0"/>
              <a:t>。</a:t>
            </a:r>
          </a:p>
        </p:txBody>
      </p:sp>
      <p:sp>
        <p:nvSpPr>
          <p:cNvPr id="85" name="Oval 5"/>
          <p:cNvSpPr>
            <a:spLocks noChangeArrowheads="1"/>
          </p:cNvSpPr>
          <p:nvPr/>
        </p:nvSpPr>
        <p:spPr bwMode="auto">
          <a:xfrm>
            <a:off x="4402138" y="4945063"/>
            <a:ext cx="107950" cy="1079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6" name="Rectangle 6"/>
          <p:cNvSpPr>
            <a:spLocks noChangeArrowheads="1"/>
          </p:cNvSpPr>
          <p:nvPr/>
        </p:nvSpPr>
        <p:spPr bwMode="auto">
          <a:xfrm>
            <a:off x="1835150" y="6165850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latin typeface="Times New Roman" panose="02020603050405020304" pitchFamily="18" charset="0"/>
              </a:rPr>
              <a:t>(</a:t>
            </a:r>
            <a:r>
              <a:rPr lang="en-US" altLang="zh-CN" sz="2400" i="1">
                <a:latin typeface="Times New Roman" panose="02020603050405020304" pitchFamily="18" charset="0"/>
              </a:rPr>
              <a:t>a</a:t>
            </a:r>
            <a:r>
              <a:rPr lang="en-US" altLang="zh-CN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87" name="Rectangle 7"/>
          <p:cNvSpPr>
            <a:spLocks noChangeArrowheads="1"/>
          </p:cNvSpPr>
          <p:nvPr/>
        </p:nvSpPr>
        <p:spPr bwMode="auto">
          <a:xfrm>
            <a:off x="7164388" y="6165850"/>
            <a:ext cx="522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i="1">
                <a:latin typeface="Times New Roman" panose="02020603050405020304" pitchFamily="18" charset="0"/>
              </a:rPr>
              <a:t>(c)</a:t>
            </a:r>
          </a:p>
        </p:txBody>
      </p:sp>
      <p:sp>
        <p:nvSpPr>
          <p:cNvPr id="88" name="Rectangle 8"/>
          <p:cNvSpPr>
            <a:spLocks noChangeArrowheads="1"/>
          </p:cNvSpPr>
          <p:nvPr/>
        </p:nvSpPr>
        <p:spPr bwMode="auto">
          <a:xfrm>
            <a:off x="4427538" y="6165850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i="1">
                <a:latin typeface="Times New Roman" panose="02020603050405020304" pitchFamily="18" charset="0"/>
              </a:rPr>
              <a:t>(b)</a:t>
            </a:r>
          </a:p>
        </p:txBody>
      </p:sp>
    </p:spTree>
    <p:extLst>
      <p:ext uri="{BB962C8B-B14F-4D97-AF65-F5344CB8AC3E}">
        <p14:creationId xmlns:p14="http://schemas.microsoft.com/office/powerpoint/2010/main" val="19659106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图片 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84" name="Text Box 4"/>
          <p:cNvSpPr txBox="1">
            <a:spLocks noChangeArrowheads="1"/>
          </p:cNvSpPr>
          <p:nvPr/>
        </p:nvSpPr>
        <p:spPr bwMode="auto">
          <a:xfrm>
            <a:off x="250825" y="692150"/>
            <a:ext cx="7345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 smtClean="0">
                <a:solidFill>
                  <a:srgbClr val="FF0000"/>
                </a:solidFill>
              </a:rPr>
              <a:t>答案</a:t>
            </a:r>
            <a:r>
              <a:rPr lang="zh-CN" altLang="en-US" sz="2400" dirty="0" smtClean="0"/>
              <a:t>：</a:t>
            </a:r>
            <a:r>
              <a:rPr lang="en-US" altLang="zh-CN" sz="2400" dirty="0" smtClean="0"/>
              <a:t>c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471776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图片 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64368" y="606426"/>
            <a:ext cx="9256713" cy="850900"/>
          </a:xfrm>
        </p:spPr>
        <p:txBody>
          <a:bodyPr>
            <a:normAutofit/>
          </a:bodyPr>
          <a:lstStyle/>
          <a:p>
            <a:pPr algn="l"/>
            <a:r>
              <a:rPr lang="zh-CN" altLang="en-US" sz="2400" b="1" dirty="0" smtClean="0"/>
              <a:t>判别</a:t>
            </a:r>
            <a:r>
              <a:rPr lang="zh-CN" altLang="en-US" sz="2400" b="1" dirty="0"/>
              <a:t>下列</a:t>
            </a:r>
            <a:r>
              <a:rPr lang="en-US" altLang="zh-CN" sz="2400" b="1" dirty="0"/>
              <a:t>AB</a:t>
            </a:r>
            <a:r>
              <a:rPr lang="zh-CN" altLang="en-US" sz="2400" b="1" dirty="0"/>
              <a:t>与</a:t>
            </a:r>
            <a:r>
              <a:rPr lang="en-US" altLang="zh-CN" sz="2400" b="1" dirty="0"/>
              <a:t>CD</a:t>
            </a:r>
            <a:r>
              <a:rPr lang="zh-CN" altLang="en-US" sz="2400" b="1" dirty="0"/>
              <a:t>两直线的相对位置</a:t>
            </a:r>
            <a:r>
              <a:rPr lang="zh-CN" altLang="en-US" sz="2400" b="1" dirty="0" smtClean="0"/>
              <a:t>。</a:t>
            </a:r>
            <a:endParaRPr lang="zh-CN" altLang="en-US" sz="2400" b="1" dirty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57425" y="3825875"/>
            <a:ext cx="3714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98625" y="3609975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3366FF"/>
                    </a:gs>
                    <a:gs pos="100000">
                      <a:srgbClr val="3366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2400" b="1" i="1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197100" y="2365375"/>
            <a:ext cx="842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3366FF"/>
                    </a:gs>
                    <a:gs pos="100000">
                      <a:srgbClr val="3366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2400" b="1" i="1">
                <a:latin typeface="Times New Roman" panose="02020603050405020304" pitchFamily="18" charset="0"/>
              </a:rPr>
              <a:t>a′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987800" y="1336675"/>
            <a:ext cx="839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3366FF"/>
                    </a:gs>
                    <a:gs pos="100000">
                      <a:srgbClr val="3366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2400" b="1" i="1">
                <a:latin typeface="Times New Roman" panose="02020603050405020304" pitchFamily="18" charset="0"/>
              </a:rPr>
              <a:t>b′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505075" y="4837113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3366FF"/>
                    </a:gs>
                    <a:gs pos="100000">
                      <a:srgbClr val="3366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2400" b="1" i="1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135438" y="4471988"/>
            <a:ext cx="6016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3366FF"/>
                    </a:gs>
                    <a:gs pos="100000">
                      <a:srgbClr val="3366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2400" b="1" i="1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307013" y="1706563"/>
            <a:ext cx="673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3366FF"/>
                    </a:gs>
                    <a:gs pos="100000">
                      <a:srgbClr val="3366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2400" b="1" i="1">
                <a:latin typeface="Times New Roman" panose="02020603050405020304" pitchFamily="18" charset="0"/>
              </a:rPr>
              <a:t>d′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295650" y="2786063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3366FF"/>
                    </a:gs>
                    <a:gs pos="100000">
                      <a:srgbClr val="3366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2400" b="1" i="1">
                <a:latin typeface="Times New Roman" panose="02020603050405020304" pitchFamily="18" charset="0"/>
              </a:rPr>
              <a:t>c′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575050" y="4603750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3366FF"/>
                    </a:gs>
                    <a:gs pos="100000">
                      <a:srgbClr val="3366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2400" b="1" i="1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5130800" y="4130675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3366FF"/>
                    </a:gs>
                    <a:gs pos="100000">
                      <a:srgbClr val="3366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2400" b="1" i="1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V="1">
            <a:off x="2817813" y="2781300"/>
            <a:ext cx="0" cy="2144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V="1">
            <a:off x="5292725" y="2171700"/>
            <a:ext cx="0" cy="1993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V="1">
            <a:off x="4356100" y="1844675"/>
            <a:ext cx="0" cy="259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V="1">
            <a:off x="3851275" y="3059113"/>
            <a:ext cx="0" cy="155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flipH="1">
            <a:off x="2811463" y="4160838"/>
            <a:ext cx="2489200" cy="7508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 flipH="1">
            <a:off x="2817813" y="1828800"/>
            <a:ext cx="1530350" cy="9525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 flipH="1">
            <a:off x="3856038" y="2170113"/>
            <a:ext cx="1438275" cy="8953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2" name="Group 20"/>
          <p:cNvGrpSpPr>
            <a:grpSpLocks/>
          </p:cNvGrpSpPr>
          <p:nvPr/>
        </p:nvGrpSpPr>
        <p:grpSpPr bwMode="auto">
          <a:xfrm>
            <a:off x="2195513" y="5969000"/>
            <a:ext cx="2520950" cy="457200"/>
            <a:chOff x="1383" y="3760"/>
            <a:chExt cx="1588" cy="288"/>
          </a:xfrm>
        </p:grpSpPr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>
              <a:off x="1383" y="3760"/>
              <a:ext cx="56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3366FF"/>
                      </a:gs>
                      <a:gs pos="100000">
                        <a:srgbClr val="3366FF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2400" b="1" i="1">
                  <a:latin typeface="Times New Roman" panose="02020603050405020304" pitchFamily="18" charset="0"/>
                </a:rPr>
                <a:t>AB</a:t>
              </a:r>
            </a:p>
          </p:txBody>
        </p:sp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>
              <a:off x="2373" y="3760"/>
              <a:ext cx="59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3366FF"/>
                      </a:gs>
                      <a:gs pos="100000">
                        <a:srgbClr val="3366FF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2400" b="1" i="1">
                  <a:latin typeface="Times New Roman" panose="02020603050405020304" pitchFamily="18" charset="0"/>
                </a:rPr>
                <a:t>CD</a:t>
              </a:r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1882" y="4020"/>
              <a:ext cx="6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3159125" y="5895975"/>
            <a:ext cx="539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 b="1">
                <a:solidFill>
                  <a:srgbClr val="FF3300"/>
                </a:solidFill>
              </a:rPr>
              <a:t>∥</a:t>
            </a:r>
          </a:p>
        </p:txBody>
      </p:sp>
    </p:spTree>
    <p:extLst>
      <p:ext uri="{BB962C8B-B14F-4D97-AF65-F5344CB8AC3E}">
        <p14:creationId xmlns:p14="http://schemas.microsoft.com/office/powerpoint/2010/main" val="4490060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图片 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64368" y="606426"/>
            <a:ext cx="9256713" cy="850900"/>
          </a:xfrm>
        </p:spPr>
        <p:txBody>
          <a:bodyPr>
            <a:normAutofit/>
          </a:bodyPr>
          <a:lstStyle/>
          <a:p>
            <a:pPr algn="l"/>
            <a:r>
              <a:rPr lang="zh-CN" altLang="en-US" sz="2400" b="1" dirty="0" smtClean="0"/>
              <a:t>判别</a:t>
            </a:r>
            <a:r>
              <a:rPr lang="zh-CN" altLang="en-US" sz="2400" b="1" dirty="0"/>
              <a:t>下列</a:t>
            </a:r>
            <a:r>
              <a:rPr lang="en-US" altLang="zh-CN" sz="2400" b="1" dirty="0"/>
              <a:t>AB</a:t>
            </a:r>
            <a:r>
              <a:rPr lang="zh-CN" altLang="en-US" sz="2400" b="1" dirty="0"/>
              <a:t>与</a:t>
            </a:r>
            <a:r>
              <a:rPr lang="en-US" altLang="zh-CN" sz="2400" b="1" dirty="0"/>
              <a:t>CD</a:t>
            </a:r>
            <a:r>
              <a:rPr lang="zh-CN" altLang="en-US" sz="2400" b="1" dirty="0"/>
              <a:t>两直线的相对位置</a:t>
            </a:r>
            <a:r>
              <a:rPr lang="zh-CN" altLang="en-US" sz="2400" b="1" dirty="0" smtClean="0"/>
              <a:t>。</a:t>
            </a:r>
            <a:endParaRPr lang="zh-CN" altLang="en-US" sz="2400" b="1" dirty="0"/>
          </a:p>
        </p:txBody>
      </p:sp>
      <p:sp>
        <p:nvSpPr>
          <p:cNvPr id="27" name="Line 3"/>
          <p:cNvSpPr>
            <a:spLocks noChangeShapeType="1"/>
          </p:cNvSpPr>
          <p:nvPr/>
        </p:nvSpPr>
        <p:spPr bwMode="auto">
          <a:xfrm flipH="1" flipV="1">
            <a:off x="1746250" y="3532188"/>
            <a:ext cx="3714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 flipV="1">
            <a:off x="1187450" y="3290888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3366FF"/>
                    </a:gs>
                    <a:gs pos="100000">
                      <a:srgbClr val="3366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2400" b="1" i="1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2216150" y="1630363"/>
            <a:ext cx="842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3366FF"/>
                    </a:gs>
                    <a:gs pos="100000">
                      <a:srgbClr val="3366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2400" b="1" i="1">
                <a:latin typeface="Times New Roman" panose="02020603050405020304" pitchFamily="18" charset="0"/>
              </a:rPr>
              <a:t>a′</a:t>
            </a: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3648075" y="2306638"/>
            <a:ext cx="839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3366FF"/>
                    </a:gs>
                    <a:gs pos="100000">
                      <a:srgbClr val="3366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2400" b="1" i="1">
                <a:latin typeface="Times New Roman" panose="02020603050405020304" pitchFamily="18" charset="0"/>
              </a:rPr>
              <a:t>b′</a:t>
            </a: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2190750" y="4521200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3366FF"/>
                    </a:gs>
                    <a:gs pos="100000">
                      <a:srgbClr val="3366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2400" b="1" i="1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3763963" y="3581400"/>
            <a:ext cx="6016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3366FF"/>
                    </a:gs>
                    <a:gs pos="100000">
                      <a:srgbClr val="3366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2400" b="1" i="1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4392613" y="2822575"/>
            <a:ext cx="673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3366FF"/>
                    </a:gs>
                    <a:gs pos="100000">
                      <a:srgbClr val="3366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2400" b="1" i="1">
                <a:latin typeface="Times New Roman" panose="02020603050405020304" pitchFamily="18" charset="0"/>
              </a:rPr>
              <a:t>d′</a:t>
            </a: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2962275" y="1952625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3366FF"/>
                    </a:gs>
                    <a:gs pos="100000">
                      <a:srgbClr val="3366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2400" b="1" i="1">
                <a:latin typeface="Times New Roman" panose="02020603050405020304" pitchFamily="18" charset="0"/>
              </a:rPr>
              <a:t>c′</a:t>
            </a: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2574925" y="3716338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3366FF"/>
                    </a:gs>
                    <a:gs pos="100000">
                      <a:srgbClr val="3366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2400" b="1" i="1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4197350" y="4646613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3366FF"/>
                    </a:gs>
                    <a:gs pos="100000">
                      <a:srgbClr val="3366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2400" b="1" i="1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37" name="Line 13"/>
          <p:cNvSpPr>
            <a:spLocks noChangeShapeType="1"/>
          </p:cNvSpPr>
          <p:nvPr/>
        </p:nvSpPr>
        <p:spPr bwMode="auto">
          <a:xfrm>
            <a:off x="2589213" y="2136775"/>
            <a:ext cx="0" cy="2306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" name="Line 14"/>
          <p:cNvSpPr>
            <a:spLocks noChangeShapeType="1"/>
          </p:cNvSpPr>
          <p:nvPr/>
        </p:nvSpPr>
        <p:spPr bwMode="auto">
          <a:xfrm>
            <a:off x="3006725" y="2373313"/>
            <a:ext cx="0" cy="1546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" name="Line 15"/>
          <p:cNvSpPr>
            <a:spLocks noChangeShapeType="1"/>
          </p:cNvSpPr>
          <p:nvPr/>
        </p:nvSpPr>
        <p:spPr bwMode="auto">
          <a:xfrm>
            <a:off x="4337050" y="3073400"/>
            <a:ext cx="0" cy="1601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" name="Line 16"/>
          <p:cNvSpPr>
            <a:spLocks noChangeShapeType="1"/>
          </p:cNvSpPr>
          <p:nvPr/>
        </p:nvSpPr>
        <p:spPr bwMode="auto">
          <a:xfrm>
            <a:off x="3813175" y="2808288"/>
            <a:ext cx="0" cy="1011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" name="Line 17"/>
          <p:cNvSpPr>
            <a:spLocks noChangeShapeType="1"/>
          </p:cNvSpPr>
          <p:nvPr/>
        </p:nvSpPr>
        <p:spPr bwMode="auto">
          <a:xfrm flipH="1" flipV="1">
            <a:off x="2573338" y="2132013"/>
            <a:ext cx="1793875" cy="10001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" name="Line 18"/>
          <p:cNvSpPr>
            <a:spLocks noChangeShapeType="1"/>
          </p:cNvSpPr>
          <p:nvPr/>
        </p:nvSpPr>
        <p:spPr bwMode="auto">
          <a:xfrm flipV="1">
            <a:off x="2590800" y="3790950"/>
            <a:ext cx="1257300" cy="6572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" name="Line 19"/>
          <p:cNvSpPr>
            <a:spLocks noChangeShapeType="1"/>
          </p:cNvSpPr>
          <p:nvPr/>
        </p:nvSpPr>
        <p:spPr bwMode="auto">
          <a:xfrm>
            <a:off x="2997200" y="3905250"/>
            <a:ext cx="134620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4" name="Group 20"/>
          <p:cNvGrpSpPr>
            <a:grpSpLocks/>
          </p:cNvGrpSpPr>
          <p:nvPr/>
        </p:nvGrpSpPr>
        <p:grpSpPr bwMode="auto">
          <a:xfrm>
            <a:off x="2195513" y="5734050"/>
            <a:ext cx="2952750" cy="457200"/>
            <a:chOff x="1383" y="3612"/>
            <a:chExt cx="1860" cy="288"/>
          </a:xfrm>
        </p:grpSpPr>
        <p:sp>
          <p:nvSpPr>
            <p:cNvPr id="45" name="Text Box 21"/>
            <p:cNvSpPr txBox="1">
              <a:spLocks noChangeArrowheads="1"/>
            </p:cNvSpPr>
            <p:nvPr/>
          </p:nvSpPr>
          <p:spPr bwMode="auto">
            <a:xfrm>
              <a:off x="1383" y="3612"/>
              <a:ext cx="56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3366FF"/>
                      </a:gs>
                      <a:gs pos="100000">
                        <a:srgbClr val="3366FF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2400" b="1" i="1">
                  <a:latin typeface="Times New Roman" panose="02020603050405020304" pitchFamily="18" charset="0"/>
                </a:rPr>
                <a:t>AB</a:t>
              </a:r>
            </a:p>
          </p:txBody>
        </p:sp>
        <p:sp>
          <p:nvSpPr>
            <p:cNvPr id="46" name="Text Box 22"/>
            <p:cNvSpPr txBox="1">
              <a:spLocks noChangeArrowheads="1"/>
            </p:cNvSpPr>
            <p:nvPr/>
          </p:nvSpPr>
          <p:spPr bwMode="auto">
            <a:xfrm>
              <a:off x="2645" y="3612"/>
              <a:ext cx="59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3366FF"/>
                      </a:gs>
                      <a:gs pos="100000">
                        <a:srgbClr val="3366FF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2400" b="1" i="1">
                  <a:latin typeface="Times New Roman" panose="02020603050405020304" pitchFamily="18" charset="0"/>
                </a:rPr>
                <a:t>CD</a:t>
              </a:r>
            </a:p>
          </p:txBody>
        </p:sp>
        <p:sp>
          <p:nvSpPr>
            <p:cNvPr id="47" name="Line 23"/>
            <p:cNvSpPr>
              <a:spLocks noChangeShapeType="1"/>
            </p:cNvSpPr>
            <p:nvPr/>
          </p:nvSpPr>
          <p:spPr bwMode="auto">
            <a:xfrm>
              <a:off x="1837" y="3872"/>
              <a:ext cx="9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8" name="Text Box 24"/>
          <p:cNvSpPr txBox="1">
            <a:spLocks noChangeArrowheads="1"/>
          </p:cNvSpPr>
          <p:nvPr/>
        </p:nvSpPr>
        <p:spPr bwMode="auto">
          <a:xfrm>
            <a:off x="3052763" y="5661025"/>
            <a:ext cx="1103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400" b="1">
                <a:solidFill>
                  <a:srgbClr val="FF3300"/>
                </a:solidFill>
              </a:rPr>
              <a:t>相交于</a:t>
            </a:r>
          </a:p>
        </p:txBody>
      </p:sp>
    </p:spTree>
    <p:extLst>
      <p:ext uri="{BB962C8B-B14F-4D97-AF65-F5344CB8AC3E}">
        <p14:creationId xmlns:p14="http://schemas.microsoft.com/office/powerpoint/2010/main" val="28324466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图片 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64368" y="606426"/>
            <a:ext cx="9256713" cy="850900"/>
          </a:xfrm>
        </p:spPr>
        <p:txBody>
          <a:bodyPr>
            <a:normAutofit/>
          </a:bodyPr>
          <a:lstStyle/>
          <a:p>
            <a:pPr algn="l"/>
            <a:r>
              <a:rPr lang="zh-CN" altLang="en-US" sz="2400" b="1" dirty="0" smtClean="0"/>
              <a:t>判别</a:t>
            </a:r>
            <a:r>
              <a:rPr lang="zh-CN" altLang="en-US" sz="2400" b="1" dirty="0"/>
              <a:t>下列</a:t>
            </a:r>
            <a:r>
              <a:rPr lang="en-US" altLang="zh-CN" sz="2400" b="1" dirty="0"/>
              <a:t>AB</a:t>
            </a:r>
            <a:r>
              <a:rPr lang="zh-CN" altLang="en-US" sz="2400" b="1" dirty="0"/>
              <a:t>与</a:t>
            </a:r>
            <a:r>
              <a:rPr lang="en-US" altLang="zh-CN" sz="2400" b="1" dirty="0"/>
              <a:t>CD</a:t>
            </a:r>
            <a:r>
              <a:rPr lang="zh-CN" altLang="en-US" sz="2400" b="1" dirty="0"/>
              <a:t>两直线的相对位置</a:t>
            </a:r>
            <a:r>
              <a:rPr lang="zh-CN" altLang="en-US" sz="2400" b="1" dirty="0" smtClean="0"/>
              <a:t>。</a:t>
            </a:r>
            <a:endParaRPr lang="zh-CN" altLang="en-US" sz="2400" b="1" dirty="0"/>
          </a:p>
        </p:txBody>
      </p:sp>
      <p:sp>
        <p:nvSpPr>
          <p:cNvPr id="26" name="Line 3"/>
          <p:cNvSpPr>
            <a:spLocks noChangeShapeType="1"/>
          </p:cNvSpPr>
          <p:nvPr/>
        </p:nvSpPr>
        <p:spPr bwMode="auto">
          <a:xfrm flipH="1" flipV="1">
            <a:off x="2603500" y="3267075"/>
            <a:ext cx="3714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 flipV="1">
            <a:off x="2044700" y="3025775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3366FF"/>
                    </a:gs>
                    <a:gs pos="100000">
                      <a:srgbClr val="3366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2400" b="1" i="1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50" name="Text Box 5"/>
          <p:cNvSpPr txBox="1">
            <a:spLocks noChangeArrowheads="1"/>
          </p:cNvSpPr>
          <p:nvPr/>
        </p:nvSpPr>
        <p:spPr bwMode="auto">
          <a:xfrm>
            <a:off x="3182938" y="1430338"/>
            <a:ext cx="842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3366FF"/>
                    </a:gs>
                    <a:gs pos="100000">
                      <a:srgbClr val="3366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2400" b="1" i="1">
                <a:latin typeface="Times New Roman" panose="02020603050405020304" pitchFamily="18" charset="0"/>
              </a:rPr>
              <a:t>a′</a:t>
            </a:r>
          </a:p>
        </p:txBody>
      </p:sp>
      <p:sp>
        <p:nvSpPr>
          <p:cNvPr id="51" name="Text Box 6"/>
          <p:cNvSpPr txBox="1">
            <a:spLocks noChangeArrowheads="1"/>
          </p:cNvSpPr>
          <p:nvPr/>
        </p:nvSpPr>
        <p:spPr bwMode="auto">
          <a:xfrm>
            <a:off x="4830763" y="2538413"/>
            <a:ext cx="839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3366FF"/>
                    </a:gs>
                    <a:gs pos="100000">
                      <a:srgbClr val="3366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2400" b="1" i="1">
                <a:latin typeface="Times New Roman" panose="02020603050405020304" pitchFamily="18" charset="0"/>
              </a:rPr>
              <a:t>b′</a:t>
            </a:r>
          </a:p>
        </p:txBody>
      </p:sp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3271838" y="4422775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3366FF"/>
                    </a:gs>
                    <a:gs pos="100000">
                      <a:srgbClr val="3366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2400" b="1" i="1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53" name="Text Box 8"/>
          <p:cNvSpPr txBox="1">
            <a:spLocks noChangeArrowheads="1"/>
          </p:cNvSpPr>
          <p:nvPr/>
        </p:nvSpPr>
        <p:spPr bwMode="auto">
          <a:xfrm>
            <a:off x="4845050" y="3482975"/>
            <a:ext cx="601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3366FF"/>
                    </a:gs>
                    <a:gs pos="100000">
                      <a:srgbClr val="3366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2400" b="1" i="1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54" name="Text Box 9"/>
          <p:cNvSpPr txBox="1">
            <a:spLocks noChangeArrowheads="1"/>
          </p:cNvSpPr>
          <p:nvPr/>
        </p:nvSpPr>
        <p:spPr bwMode="auto">
          <a:xfrm>
            <a:off x="5397500" y="1771650"/>
            <a:ext cx="673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3366FF"/>
                    </a:gs>
                    <a:gs pos="100000">
                      <a:srgbClr val="3366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2400" b="1" i="1">
                <a:latin typeface="Times New Roman" panose="02020603050405020304" pitchFamily="18" charset="0"/>
              </a:rPr>
              <a:t>d′</a:t>
            </a:r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3675063" y="2438400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3366FF"/>
                    </a:gs>
                    <a:gs pos="100000">
                      <a:srgbClr val="3366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2400" b="1" i="1">
                <a:latin typeface="Times New Roman" panose="02020603050405020304" pitchFamily="18" charset="0"/>
              </a:rPr>
              <a:t>c′</a:t>
            </a:r>
          </a:p>
        </p:txBody>
      </p:sp>
      <p:sp>
        <p:nvSpPr>
          <p:cNvPr id="56" name="Text Box 11"/>
          <p:cNvSpPr txBox="1">
            <a:spLocks noChangeArrowheads="1"/>
          </p:cNvSpPr>
          <p:nvPr/>
        </p:nvSpPr>
        <p:spPr bwMode="auto">
          <a:xfrm>
            <a:off x="3656013" y="3617913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3366FF"/>
                    </a:gs>
                    <a:gs pos="100000">
                      <a:srgbClr val="3366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2400" b="1" i="1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57" name="Text Box 12"/>
          <p:cNvSpPr txBox="1">
            <a:spLocks noChangeArrowheads="1"/>
          </p:cNvSpPr>
          <p:nvPr/>
        </p:nvSpPr>
        <p:spPr bwMode="auto">
          <a:xfrm>
            <a:off x="5278438" y="4548188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3366FF"/>
                    </a:gs>
                    <a:gs pos="100000">
                      <a:srgbClr val="3366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2400" b="1" i="1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58" name="Line 13"/>
          <p:cNvSpPr>
            <a:spLocks noChangeShapeType="1"/>
          </p:cNvSpPr>
          <p:nvPr/>
        </p:nvSpPr>
        <p:spPr bwMode="auto">
          <a:xfrm>
            <a:off x="3429000" y="1857375"/>
            <a:ext cx="0" cy="2640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" name="Line 14"/>
          <p:cNvSpPr>
            <a:spLocks noChangeShapeType="1"/>
          </p:cNvSpPr>
          <p:nvPr/>
        </p:nvSpPr>
        <p:spPr bwMode="auto">
          <a:xfrm>
            <a:off x="3922713" y="2817813"/>
            <a:ext cx="0" cy="88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0" name="Line 15"/>
          <p:cNvSpPr>
            <a:spLocks noChangeShapeType="1"/>
          </p:cNvSpPr>
          <p:nvPr/>
        </p:nvSpPr>
        <p:spPr bwMode="auto">
          <a:xfrm>
            <a:off x="5354638" y="2085975"/>
            <a:ext cx="0" cy="2452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" name="Line 16"/>
          <p:cNvSpPr>
            <a:spLocks noChangeShapeType="1"/>
          </p:cNvSpPr>
          <p:nvPr/>
        </p:nvSpPr>
        <p:spPr bwMode="auto">
          <a:xfrm>
            <a:off x="4894263" y="2709863"/>
            <a:ext cx="0" cy="1011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2" name="Line 17"/>
          <p:cNvSpPr>
            <a:spLocks noChangeShapeType="1"/>
          </p:cNvSpPr>
          <p:nvPr/>
        </p:nvSpPr>
        <p:spPr bwMode="auto">
          <a:xfrm flipH="1" flipV="1">
            <a:off x="3425825" y="1893888"/>
            <a:ext cx="1501775" cy="7810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3" name="Line 18"/>
          <p:cNvSpPr>
            <a:spLocks noChangeShapeType="1"/>
          </p:cNvSpPr>
          <p:nvPr/>
        </p:nvSpPr>
        <p:spPr bwMode="auto">
          <a:xfrm flipV="1">
            <a:off x="3398838" y="3692525"/>
            <a:ext cx="1530350" cy="800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" name="Line 19"/>
          <p:cNvSpPr>
            <a:spLocks noChangeShapeType="1"/>
          </p:cNvSpPr>
          <p:nvPr/>
        </p:nvSpPr>
        <p:spPr bwMode="auto">
          <a:xfrm>
            <a:off x="3913188" y="3679825"/>
            <a:ext cx="1422400" cy="8255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65" name="Group 20"/>
          <p:cNvGrpSpPr>
            <a:grpSpLocks/>
          </p:cNvGrpSpPr>
          <p:nvPr/>
        </p:nvGrpSpPr>
        <p:grpSpPr bwMode="auto">
          <a:xfrm>
            <a:off x="3276600" y="5635625"/>
            <a:ext cx="2952750" cy="457200"/>
            <a:chOff x="1383" y="3612"/>
            <a:chExt cx="1860" cy="288"/>
          </a:xfrm>
        </p:grpSpPr>
        <p:sp>
          <p:nvSpPr>
            <p:cNvPr id="66" name="Text Box 21"/>
            <p:cNvSpPr txBox="1">
              <a:spLocks noChangeArrowheads="1"/>
            </p:cNvSpPr>
            <p:nvPr/>
          </p:nvSpPr>
          <p:spPr bwMode="auto">
            <a:xfrm>
              <a:off x="1383" y="3612"/>
              <a:ext cx="56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3366FF"/>
                      </a:gs>
                      <a:gs pos="100000">
                        <a:srgbClr val="3366FF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2400" b="1" i="1">
                  <a:latin typeface="Times New Roman" panose="02020603050405020304" pitchFamily="18" charset="0"/>
                </a:rPr>
                <a:t>AB</a:t>
              </a:r>
            </a:p>
          </p:txBody>
        </p:sp>
        <p:sp>
          <p:nvSpPr>
            <p:cNvPr id="67" name="Text Box 22"/>
            <p:cNvSpPr txBox="1">
              <a:spLocks noChangeArrowheads="1"/>
            </p:cNvSpPr>
            <p:nvPr/>
          </p:nvSpPr>
          <p:spPr bwMode="auto">
            <a:xfrm>
              <a:off x="2645" y="3612"/>
              <a:ext cx="59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3366FF"/>
                      </a:gs>
                      <a:gs pos="100000">
                        <a:srgbClr val="3366FF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2400" b="1" i="1">
                  <a:latin typeface="Times New Roman" panose="02020603050405020304" pitchFamily="18" charset="0"/>
                </a:rPr>
                <a:t>CD</a:t>
              </a:r>
            </a:p>
          </p:txBody>
        </p:sp>
        <p:sp>
          <p:nvSpPr>
            <p:cNvPr id="68" name="Line 23"/>
            <p:cNvSpPr>
              <a:spLocks noChangeShapeType="1"/>
            </p:cNvSpPr>
            <p:nvPr/>
          </p:nvSpPr>
          <p:spPr bwMode="auto">
            <a:xfrm>
              <a:off x="1837" y="3872"/>
              <a:ext cx="9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9" name="Text Box 24"/>
          <p:cNvSpPr txBox="1">
            <a:spLocks noChangeArrowheads="1"/>
          </p:cNvSpPr>
          <p:nvPr/>
        </p:nvSpPr>
        <p:spPr bwMode="auto">
          <a:xfrm>
            <a:off x="4133850" y="5562600"/>
            <a:ext cx="1103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400" b="1">
                <a:solidFill>
                  <a:srgbClr val="FF3300"/>
                </a:solidFill>
              </a:rPr>
              <a:t>相叉于</a:t>
            </a:r>
          </a:p>
        </p:txBody>
      </p:sp>
      <p:sp>
        <p:nvSpPr>
          <p:cNvPr id="70" name="Line 25"/>
          <p:cNvSpPr>
            <a:spLocks noChangeShapeType="1"/>
          </p:cNvSpPr>
          <p:nvPr/>
        </p:nvSpPr>
        <p:spPr bwMode="auto">
          <a:xfrm flipV="1">
            <a:off x="3924300" y="2108200"/>
            <a:ext cx="1435100" cy="7445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" name="Line 26"/>
          <p:cNvSpPr>
            <a:spLocks noChangeShapeType="1"/>
          </p:cNvSpPr>
          <p:nvPr/>
        </p:nvSpPr>
        <p:spPr bwMode="auto">
          <a:xfrm flipV="1">
            <a:off x="4394200" y="2400300"/>
            <a:ext cx="0" cy="1562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" name="Line 27"/>
          <p:cNvSpPr>
            <a:spLocks noChangeShapeType="1"/>
          </p:cNvSpPr>
          <p:nvPr/>
        </p:nvSpPr>
        <p:spPr bwMode="auto">
          <a:xfrm>
            <a:off x="4622800" y="2492375"/>
            <a:ext cx="0" cy="15970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3" name="Text Box 28"/>
          <p:cNvSpPr txBox="1">
            <a:spLocks noChangeArrowheads="1"/>
          </p:cNvSpPr>
          <p:nvPr/>
        </p:nvSpPr>
        <p:spPr bwMode="auto">
          <a:xfrm>
            <a:off x="4662488" y="3779838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74" name="Text Box 29"/>
          <p:cNvSpPr txBox="1">
            <a:spLocks noChangeArrowheads="1"/>
          </p:cNvSpPr>
          <p:nvPr/>
        </p:nvSpPr>
        <p:spPr bwMode="auto">
          <a:xfrm>
            <a:off x="4351338" y="3389313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75" name="Text Box 30"/>
          <p:cNvSpPr txBox="1">
            <a:spLocks noChangeArrowheads="1"/>
          </p:cNvSpPr>
          <p:nvPr/>
        </p:nvSpPr>
        <p:spPr bwMode="auto">
          <a:xfrm>
            <a:off x="3805238" y="1825625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</a:rPr>
              <a:t>1</a:t>
            </a:r>
            <a:r>
              <a:rPr kumimoji="1" lang="en-US" altLang="zh-CN" sz="2400" i="1">
                <a:latin typeface="Times New Roman" panose="02020603050405020304" pitchFamily="18" charset="0"/>
                <a:sym typeface="Symbol" panose="05050102010706020507" pitchFamily="18" charset="2"/>
              </a:rPr>
              <a:t></a:t>
            </a:r>
            <a:endParaRPr kumimoji="1" lang="en-US" altLang="zh-CN" sz="2400" i="1">
              <a:latin typeface="Times New Roman" panose="02020603050405020304" pitchFamily="18" charset="0"/>
            </a:endParaRPr>
          </a:p>
        </p:txBody>
      </p:sp>
      <p:sp>
        <p:nvSpPr>
          <p:cNvPr id="76" name="Text Box 31"/>
          <p:cNvSpPr txBox="1">
            <a:spLocks noChangeArrowheads="1"/>
          </p:cNvSpPr>
          <p:nvPr/>
        </p:nvSpPr>
        <p:spPr bwMode="auto">
          <a:xfrm>
            <a:off x="3881438" y="2627313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</a:rPr>
              <a:t>2</a:t>
            </a:r>
            <a:r>
              <a:rPr kumimoji="1" lang="en-US" altLang="zh-CN" sz="2400" i="1">
                <a:latin typeface="Times New Roman" panose="02020603050405020304" pitchFamily="18" charset="0"/>
                <a:sym typeface="Symbol" panose="05050102010706020507" pitchFamily="18" charset="2"/>
              </a:rPr>
              <a:t></a:t>
            </a:r>
            <a:endParaRPr kumimoji="1" lang="en-US" altLang="zh-CN" sz="2400" i="1">
              <a:latin typeface="Times New Roman" panose="02020603050405020304" pitchFamily="18" charset="0"/>
            </a:endParaRPr>
          </a:p>
        </p:txBody>
      </p:sp>
      <p:sp>
        <p:nvSpPr>
          <p:cNvPr id="77" name="Text Box 32"/>
          <p:cNvSpPr txBox="1">
            <a:spLocks noChangeArrowheads="1"/>
          </p:cNvSpPr>
          <p:nvPr/>
        </p:nvSpPr>
        <p:spPr bwMode="auto">
          <a:xfrm>
            <a:off x="4002088" y="4046538"/>
            <a:ext cx="795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</a:rPr>
              <a:t>1</a:t>
            </a:r>
            <a:r>
              <a:rPr kumimoji="1" lang="en-US" altLang="zh-CN" sz="2400" i="1">
                <a:solidFill>
                  <a:srgbClr val="FF3300"/>
                </a:solidFill>
                <a:latin typeface="Times New Roman" panose="02020603050405020304" pitchFamily="18" charset="0"/>
              </a:rPr>
              <a:t>(</a:t>
            </a:r>
            <a:r>
              <a:rPr kumimoji="1" lang="en-US" altLang="zh-CN" sz="2400" i="1">
                <a:latin typeface="Times New Roman" panose="02020603050405020304" pitchFamily="18" charset="0"/>
              </a:rPr>
              <a:t>2</a:t>
            </a:r>
            <a:r>
              <a:rPr kumimoji="1" lang="en-US" altLang="zh-CN" sz="2400" i="1">
                <a:solidFill>
                  <a:srgbClr val="FF330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78" name="Oval 33"/>
          <p:cNvSpPr>
            <a:spLocks noChangeArrowheads="1"/>
          </p:cNvSpPr>
          <p:nvPr/>
        </p:nvSpPr>
        <p:spPr bwMode="auto">
          <a:xfrm>
            <a:off x="4319588" y="2552700"/>
            <a:ext cx="158750" cy="158750"/>
          </a:xfrm>
          <a:prstGeom prst="ellipse">
            <a:avLst/>
          </a:prstGeom>
          <a:gradFill rotWithShape="1">
            <a:gsLst>
              <a:gs pos="0">
                <a:srgbClr val="FFFFE5"/>
              </a:gs>
              <a:gs pos="100000">
                <a:srgbClr val="00FFCC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" name="Oval 34"/>
          <p:cNvSpPr>
            <a:spLocks noChangeArrowheads="1"/>
          </p:cNvSpPr>
          <p:nvPr/>
        </p:nvSpPr>
        <p:spPr bwMode="auto">
          <a:xfrm>
            <a:off x="4324350" y="2309813"/>
            <a:ext cx="158750" cy="158750"/>
          </a:xfrm>
          <a:prstGeom prst="ellipse">
            <a:avLst/>
          </a:prstGeom>
          <a:gradFill rotWithShape="1">
            <a:gsLst>
              <a:gs pos="0">
                <a:srgbClr val="FFFFE5"/>
              </a:gs>
              <a:gs pos="100000">
                <a:srgbClr val="00FFCC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0" name="Oval 35"/>
          <p:cNvSpPr>
            <a:spLocks noChangeArrowheads="1"/>
          </p:cNvSpPr>
          <p:nvPr/>
        </p:nvSpPr>
        <p:spPr bwMode="auto">
          <a:xfrm>
            <a:off x="4318000" y="3898900"/>
            <a:ext cx="158750" cy="158750"/>
          </a:xfrm>
          <a:prstGeom prst="ellipse">
            <a:avLst/>
          </a:prstGeom>
          <a:gradFill rotWithShape="1">
            <a:gsLst>
              <a:gs pos="0">
                <a:srgbClr val="FFFFE5"/>
              </a:gs>
              <a:gs pos="100000">
                <a:srgbClr val="00FFCC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1" name="Oval 36"/>
          <p:cNvSpPr>
            <a:spLocks noChangeArrowheads="1"/>
          </p:cNvSpPr>
          <p:nvPr/>
        </p:nvSpPr>
        <p:spPr bwMode="auto">
          <a:xfrm>
            <a:off x="4548188" y="4024313"/>
            <a:ext cx="158750" cy="158750"/>
          </a:xfrm>
          <a:prstGeom prst="ellipse">
            <a:avLst/>
          </a:prstGeom>
          <a:gradFill rotWithShape="1">
            <a:gsLst>
              <a:gs pos="0">
                <a:srgbClr val="FFFFE5"/>
              </a:gs>
              <a:gs pos="100000">
                <a:srgbClr val="FF7C8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3" name="Oval 37"/>
          <p:cNvSpPr>
            <a:spLocks noChangeArrowheads="1"/>
          </p:cNvSpPr>
          <p:nvPr/>
        </p:nvSpPr>
        <p:spPr bwMode="auto">
          <a:xfrm>
            <a:off x="4538663" y="2439988"/>
            <a:ext cx="158750" cy="158750"/>
          </a:xfrm>
          <a:prstGeom prst="ellipse">
            <a:avLst/>
          </a:prstGeom>
          <a:gradFill rotWithShape="1">
            <a:gsLst>
              <a:gs pos="0">
                <a:srgbClr val="FFFFE5"/>
              </a:gs>
              <a:gs pos="100000">
                <a:srgbClr val="FF7C8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4" name="Oval 38"/>
          <p:cNvSpPr>
            <a:spLocks noChangeArrowheads="1"/>
          </p:cNvSpPr>
          <p:nvPr/>
        </p:nvSpPr>
        <p:spPr bwMode="auto">
          <a:xfrm>
            <a:off x="4541838" y="3776663"/>
            <a:ext cx="158750" cy="158750"/>
          </a:xfrm>
          <a:prstGeom prst="ellipse">
            <a:avLst/>
          </a:prstGeom>
          <a:gradFill rotWithShape="1">
            <a:gsLst>
              <a:gs pos="0">
                <a:srgbClr val="FFFFE5"/>
              </a:gs>
              <a:gs pos="100000">
                <a:srgbClr val="FF7C8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5" name="Text Box 39"/>
          <p:cNvSpPr txBox="1">
            <a:spLocks noChangeArrowheads="1"/>
          </p:cNvSpPr>
          <p:nvPr/>
        </p:nvSpPr>
        <p:spPr bwMode="auto">
          <a:xfrm>
            <a:off x="4427538" y="1806575"/>
            <a:ext cx="101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</a:rPr>
              <a:t>4</a:t>
            </a:r>
            <a:r>
              <a:rPr kumimoji="1" lang="en-US" altLang="zh-CN" sz="2400" i="1">
                <a:latin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kumimoji="1" lang="en-US" altLang="zh-CN" sz="2400" i="1">
                <a:solidFill>
                  <a:srgbClr val="FF3300"/>
                </a:solidFill>
                <a:latin typeface="Times New Roman" panose="02020603050405020304" pitchFamily="18" charset="0"/>
              </a:rPr>
              <a:t>(</a:t>
            </a:r>
            <a:r>
              <a:rPr kumimoji="1" lang="en-US" altLang="zh-CN" sz="2400" i="1">
                <a:latin typeface="Times New Roman" panose="02020603050405020304" pitchFamily="18" charset="0"/>
              </a:rPr>
              <a:t>3</a:t>
            </a:r>
            <a:r>
              <a:rPr kumimoji="1" lang="en-US" altLang="zh-CN" sz="2400" i="1">
                <a:latin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kumimoji="1" lang="en-US" altLang="zh-CN" sz="2400" i="1">
                <a:solidFill>
                  <a:srgbClr val="FF3300"/>
                </a:solidFill>
                <a:latin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83156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/>
      <p:bldP spid="74" grpId="0"/>
      <p:bldP spid="75" grpId="0"/>
      <p:bldP spid="76" grpId="0"/>
      <p:bldP spid="77" grpId="0"/>
      <p:bldP spid="78" grpId="0" animBg="1"/>
      <p:bldP spid="79" grpId="0" animBg="1"/>
      <p:bldP spid="80" grpId="0" animBg="1"/>
      <p:bldP spid="81" grpId="0" animBg="1"/>
      <p:bldP spid="83" grpId="0" animBg="1"/>
      <p:bldP spid="84" grpId="0" animBg="1"/>
      <p:bldP spid="85" grpId="0"/>
    </p:bldLst>
  </p:timing>
</p:sld>
</file>

<file path=ppt/theme/theme1.xml><?xml version="1.0" encoding="utf-8"?>
<a:theme xmlns:a="http://schemas.openxmlformats.org/drawingml/2006/main" name="16.3结构施工图-概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16.3结构施工图-概述</Template>
  <TotalTime>82</TotalTime>
  <Words>230</Words>
  <Application>Microsoft Office PowerPoint</Application>
  <PresentationFormat>宽屏</PresentationFormat>
  <Paragraphs>79</Paragraphs>
  <Slides>14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5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2" baseType="lpstr">
      <vt:lpstr>Symbol</vt:lpstr>
      <vt:lpstr>HY헤드라인M</vt:lpstr>
      <vt:lpstr>Arial</vt:lpstr>
      <vt:lpstr>等线</vt:lpstr>
      <vt:lpstr>굴림</vt:lpstr>
      <vt:lpstr>微软雅黑</vt:lpstr>
      <vt:lpstr>Calibri</vt:lpstr>
      <vt:lpstr>Impact</vt:lpstr>
      <vt:lpstr>等线 Light</vt:lpstr>
      <vt:lpstr>Times New Roman</vt:lpstr>
      <vt:lpstr>宋体</vt:lpstr>
      <vt:lpstr>华文行楷</vt:lpstr>
      <vt:lpstr>16.3结构施工图-概述</vt:lpstr>
      <vt:lpstr>디자인 사용자 지정</vt:lpstr>
      <vt:lpstr>1_디자인 사용자 지정</vt:lpstr>
      <vt:lpstr>Office 主题</vt:lpstr>
      <vt:lpstr>1_Office 主题</vt:lpstr>
      <vt:lpstr>AutoCAD Drawing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判别下列AB与CD两直线的相对位置。</vt:lpstr>
      <vt:lpstr>判别下列AB与CD两直线的相对位置。</vt:lpstr>
      <vt:lpstr>判别下列AB与CD两直线的相对位置。</vt:lpstr>
      <vt:lpstr>判别下列AB与CD两直线的相对位置。</vt:lpstr>
      <vt:lpstr>判断下列各对直线的相对位置（平行、相交、交叉、相交垂直、交叉垂直）</vt:lpstr>
      <vt:lpstr>判断下列各对直线的相对位置（平行、相交、交叉、相交垂直、交叉垂直）</vt:lpstr>
      <vt:lpstr>答案</vt:lpstr>
      <vt:lpstr>答案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Windows 用户</dc:creator>
  <cp:lastModifiedBy>lenovo</cp:lastModifiedBy>
  <cp:revision>35</cp:revision>
  <dcterms:created xsi:type="dcterms:W3CDTF">2018-06-13T11:01:31Z</dcterms:created>
  <dcterms:modified xsi:type="dcterms:W3CDTF">2018-08-17T02:27:59Z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