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3"/>
  </p:notesMasterIdLst>
  <p:handoutMasterIdLst>
    <p:handoutMasterId r:id="rId14"/>
  </p:handoutMasterIdLst>
  <p:sldIdLst>
    <p:sldId id="390" r:id="rId6"/>
    <p:sldId id="341" r:id="rId7"/>
    <p:sldId id="256" r:id="rId8"/>
    <p:sldId id="314" r:id="rId9"/>
    <p:sldId id="391" r:id="rId10"/>
    <p:sldId id="392" r:id="rId11"/>
    <p:sldId id="307" r:id="rId12"/>
  </p:sldIdLst>
  <p:sldSz cx="12192000" cy="6858000"/>
  <p:notesSz cx="6858000" cy="9144000"/>
  <p:embeddedFontLst>
    <p:embeddedFont>
      <p:font typeface="굴림" panose="020B0604020202020204" charset="-127"/>
      <p:regular r:id="rId15"/>
    </p:embeddedFont>
    <p:embeddedFont>
      <p:font typeface="华文行楷" panose="02010800040101010101" pitchFamily="2" charset="-122"/>
      <p:regular r:id="rId16"/>
    </p:embeddedFont>
    <p:embeddedFont>
      <p:font typeface="等线 Light" panose="02010600030101010101" pitchFamily="2" charset="-122"/>
      <p:regular r:id="rId17"/>
    </p:embeddedFont>
    <p:embeddedFont>
      <p:font typeface="等线" panose="02010600030101010101" pitchFamily="2" charset="-122"/>
      <p:regular r:id="rId18"/>
      <p:bold r:id="rId19"/>
    </p:embeddedFont>
    <p:embeddedFont>
      <p:font typeface="微软雅黑" panose="020B0503020204020204" pitchFamily="34" charset="-122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Impact" panose="020B0806030902050204" pitchFamily="34" charset="0"/>
      <p:regular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黑体" panose="02010609060101010101" pitchFamily="49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78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第五章 直线的投影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两直线交叉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803411" y="880466"/>
            <a:ext cx="1922877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03412" y="91140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三、两直线交叉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78450" y="1379357"/>
            <a:ext cx="8696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既不满足两直线平行的投影特性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也不满足两直线相交的投影特性，均属于两直线交叉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交点只不过是两条直线重影点的投影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6888162" y="2343866"/>
            <a:ext cx="3779838" cy="3960813"/>
            <a:chOff x="3355" y="731"/>
            <a:chExt cx="2381" cy="2495"/>
          </a:xfrm>
        </p:grpSpPr>
        <p:sp>
          <p:nvSpPr>
            <p:cNvPr id="136" name="Line 4"/>
            <p:cNvSpPr>
              <a:spLocks noChangeShapeType="1"/>
            </p:cNvSpPr>
            <p:nvPr/>
          </p:nvSpPr>
          <p:spPr bwMode="auto">
            <a:xfrm>
              <a:off x="4530" y="1371"/>
              <a:ext cx="0" cy="15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" name="Text Box 5"/>
            <p:cNvSpPr txBox="1">
              <a:spLocks noChangeArrowheads="1"/>
            </p:cNvSpPr>
            <p:nvPr/>
          </p:nvSpPr>
          <p:spPr bwMode="auto">
            <a:xfrm>
              <a:off x="5325" y="1709"/>
              <a:ext cx="4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</a:p>
          </p:txBody>
        </p:sp>
        <p:sp>
          <p:nvSpPr>
            <p:cNvPr id="138" name="Line 6"/>
            <p:cNvSpPr>
              <a:spLocks noChangeShapeType="1"/>
            </p:cNvSpPr>
            <p:nvPr/>
          </p:nvSpPr>
          <p:spPr bwMode="auto">
            <a:xfrm flipV="1">
              <a:off x="4295" y="2742"/>
              <a:ext cx="548" cy="35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" name="Line 7"/>
            <p:cNvSpPr>
              <a:spLocks noChangeShapeType="1"/>
            </p:cNvSpPr>
            <p:nvPr/>
          </p:nvSpPr>
          <p:spPr bwMode="auto">
            <a:xfrm flipV="1">
              <a:off x="3903" y="2193"/>
              <a:ext cx="1293" cy="6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" name="Text Box 8"/>
            <p:cNvSpPr txBox="1">
              <a:spLocks noChangeArrowheads="1"/>
            </p:cNvSpPr>
            <p:nvPr/>
          </p:nvSpPr>
          <p:spPr bwMode="auto">
            <a:xfrm>
              <a:off x="5195" y="940"/>
              <a:ext cx="2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b’</a:t>
              </a:r>
            </a:p>
          </p:txBody>
        </p:sp>
        <p:sp>
          <p:nvSpPr>
            <p:cNvPr id="141" name="Line 9"/>
            <p:cNvSpPr>
              <a:spLocks noChangeShapeType="1"/>
            </p:cNvSpPr>
            <p:nvPr/>
          </p:nvSpPr>
          <p:spPr bwMode="auto">
            <a:xfrm flipV="1">
              <a:off x="3913" y="1620"/>
              <a:ext cx="0" cy="12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" name="Line 10"/>
            <p:cNvSpPr>
              <a:spLocks noChangeShapeType="1"/>
            </p:cNvSpPr>
            <p:nvPr/>
          </p:nvSpPr>
          <p:spPr bwMode="auto">
            <a:xfrm flipH="1">
              <a:off x="3583" y="1880"/>
              <a:ext cx="177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" name="Text Box 11"/>
            <p:cNvSpPr txBox="1">
              <a:spLocks noChangeArrowheads="1"/>
            </p:cNvSpPr>
            <p:nvPr/>
          </p:nvSpPr>
          <p:spPr bwMode="auto">
            <a:xfrm>
              <a:off x="3355" y="1703"/>
              <a:ext cx="40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</a:p>
          </p:txBody>
        </p:sp>
        <p:sp>
          <p:nvSpPr>
            <p:cNvPr id="144" name="Text Box 12"/>
            <p:cNvSpPr txBox="1">
              <a:spLocks noChangeArrowheads="1"/>
            </p:cNvSpPr>
            <p:nvPr/>
          </p:nvSpPr>
          <p:spPr bwMode="auto">
            <a:xfrm>
              <a:off x="3681" y="1384"/>
              <a:ext cx="2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a’</a:t>
              </a:r>
            </a:p>
          </p:txBody>
        </p:sp>
        <p:sp>
          <p:nvSpPr>
            <p:cNvPr id="145" name="Text Box 13"/>
            <p:cNvSpPr txBox="1">
              <a:spLocks noChangeArrowheads="1"/>
            </p:cNvSpPr>
            <p:nvPr/>
          </p:nvSpPr>
          <p:spPr bwMode="auto">
            <a:xfrm>
              <a:off x="3694" y="2676"/>
              <a:ext cx="3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146" name="Line 14"/>
            <p:cNvSpPr>
              <a:spLocks noChangeShapeType="1"/>
            </p:cNvSpPr>
            <p:nvPr/>
          </p:nvSpPr>
          <p:spPr bwMode="auto">
            <a:xfrm flipH="1">
              <a:off x="3908" y="1175"/>
              <a:ext cx="1288" cy="44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7" name="Text Box 15"/>
            <p:cNvSpPr txBox="1">
              <a:spLocks noChangeArrowheads="1"/>
            </p:cNvSpPr>
            <p:nvPr/>
          </p:nvSpPr>
          <p:spPr bwMode="auto">
            <a:xfrm>
              <a:off x="5175" y="2116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148" name="Line 16"/>
            <p:cNvSpPr>
              <a:spLocks noChangeShapeType="1"/>
            </p:cNvSpPr>
            <p:nvPr/>
          </p:nvSpPr>
          <p:spPr bwMode="auto">
            <a:xfrm>
              <a:off x="5196" y="1175"/>
              <a:ext cx="0" cy="10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9" name="Line 17"/>
            <p:cNvSpPr>
              <a:spLocks noChangeShapeType="1"/>
            </p:cNvSpPr>
            <p:nvPr/>
          </p:nvSpPr>
          <p:spPr bwMode="auto">
            <a:xfrm flipH="1">
              <a:off x="4295" y="901"/>
              <a:ext cx="548" cy="90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0" name="Line 18"/>
            <p:cNvSpPr>
              <a:spLocks noChangeShapeType="1"/>
            </p:cNvSpPr>
            <p:nvPr/>
          </p:nvSpPr>
          <p:spPr bwMode="auto">
            <a:xfrm>
              <a:off x="4295" y="1802"/>
              <a:ext cx="0" cy="12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1" name="Line 19"/>
            <p:cNvSpPr>
              <a:spLocks noChangeShapeType="1"/>
            </p:cNvSpPr>
            <p:nvPr/>
          </p:nvSpPr>
          <p:spPr bwMode="auto">
            <a:xfrm>
              <a:off x="4843" y="901"/>
              <a:ext cx="0" cy="18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" name="Text Box 20"/>
            <p:cNvSpPr txBox="1">
              <a:spLocks noChangeArrowheads="1"/>
            </p:cNvSpPr>
            <p:nvPr/>
          </p:nvSpPr>
          <p:spPr bwMode="auto">
            <a:xfrm>
              <a:off x="4046" y="1618"/>
              <a:ext cx="2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c’</a:t>
              </a:r>
            </a:p>
          </p:txBody>
        </p:sp>
        <p:sp>
          <p:nvSpPr>
            <p:cNvPr id="153" name="Text Box 21"/>
            <p:cNvSpPr txBox="1">
              <a:spLocks noChangeArrowheads="1"/>
            </p:cNvSpPr>
            <p:nvPr/>
          </p:nvSpPr>
          <p:spPr bwMode="auto">
            <a:xfrm>
              <a:off x="4868" y="731"/>
              <a:ext cx="3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d’</a:t>
              </a:r>
            </a:p>
          </p:txBody>
        </p:sp>
        <p:sp>
          <p:nvSpPr>
            <p:cNvPr id="154" name="Text Box 22"/>
            <p:cNvSpPr txBox="1">
              <a:spLocks noChangeArrowheads="1"/>
            </p:cNvSpPr>
            <p:nvPr/>
          </p:nvSpPr>
          <p:spPr bwMode="auto">
            <a:xfrm>
              <a:off x="4842" y="2624"/>
              <a:ext cx="3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</a:p>
          </p:txBody>
        </p:sp>
        <p:sp>
          <p:nvSpPr>
            <p:cNvPr id="155" name="Text Box 23"/>
            <p:cNvSpPr txBox="1">
              <a:spLocks noChangeArrowheads="1"/>
            </p:cNvSpPr>
            <p:nvPr/>
          </p:nvSpPr>
          <p:spPr bwMode="auto">
            <a:xfrm>
              <a:off x="4099" y="2938"/>
              <a:ext cx="3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156" name="Oval 24"/>
            <p:cNvSpPr>
              <a:spLocks noChangeArrowheads="1"/>
            </p:cNvSpPr>
            <p:nvPr/>
          </p:nvSpPr>
          <p:spPr bwMode="auto">
            <a:xfrm>
              <a:off x="4491" y="2507"/>
              <a:ext cx="78" cy="7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7" name="Oval 25"/>
            <p:cNvSpPr>
              <a:spLocks noChangeArrowheads="1"/>
            </p:cNvSpPr>
            <p:nvPr/>
          </p:nvSpPr>
          <p:spPr bwMode="auto">
            <a:xfrm>
              <a:off x="4491" y="2899"/>
              <a:ext cx="78" cy="7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8" name="Oval 26"/>
            <p:cNvSpPr>
              <a:spLocks noChangeArrowheads="1"/>
            </p:cNvSpPr>
            <p:nvPr/>
          </p:nvSpPr>
          <p:spPr bwMode="auto">
            <a:xfrm>
              <a:off x="4491" y="1371"/>
              <a:ext cx="78" cy="7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9" name="Text Box 27"/>
            <p:cNvSpPr txBox="1">
              <a:spLocks noChangeArrowheads="1"/>
            </p:cNvSpPr>
            <p:nvPr/>
          </p:nvSpPr>
          <p:spPr bwMode="auto">
            <a:xfrm>
              <a:off x="4308" y="2677"/>
              <a:ext cx="1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160" name="Text Box 28"/>
            <p:cNvSpPr txBox="1">
              <a:spLocks noChangeArrowheads="1"/>
            </p:cNvSpPr>
            <p:nvPr/>
          </p:nvSpPr>
          <p:spPr bwMode="auto">
            <a:xfrm>
              <a:off x="3994" y="1057"/>
              <a:ext cx="7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1’(2’)</a:t>
              </a:r>
            </a:p>
          </p:txBody>
        </p:sp>
        <p:sp>
          <p:nvSpPr>
            <p:cNvPr id="161" name="Text Box 29"/>
            <p:cNvSpPr txBox="1">
              <a:spLocks noChangeArrowheads="1"/>
            </p:cNvSpPr>
            <p:nvPr/>
          </p:nvSpPr>
          <p:spPr bwMode="auto">
            <a:xfrm>
              <a:off x="4333" y="2259"/>
              <a:ext cx="1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</a:p>
          </p:txBody>
        </p:sp>
      </p:grpSp>
      <p:grpSp>
        <p:nvGrpSpPr>
          <p:cNvPr id="4" name="Group 30"/>
          <p:cNvGrpSpPr/>
          <p:nvPr/>
        </p:nvGrpSpPr>
        <p:grpSpPr bwMode="auto">
          <a:xfrm>
            <a:off x="2025651" y="2447054"/>
            <a:ext cx="5119687" cy="3250611"/>
            <a:chOff x="143" y="837"/>
            <a:chExt cx="3456" cy="2257"/>
          </a:xfrm>
        </p:grpSpPr>
        <p:sp>
          <p:nvSpPr>
            <p:cNvPr id="163" name="Freeform 31"/>
            <p:cNvSpPr/>
            <p:nvPr/>
          </p:nvSpPr>
          <p:spPr bwMode="auto">
            <a:xfrm>
              <a:off x="160" y="2167"/>
              <a:ext cx="3439" cy="873"/>
            </a:xfrm>
            <a:custGeom>
              <a:avLst/>
              <a:gdLst>
                <a:gd name="T0" fmla="*/ 0 w 2928"/>
                <a:gd name="T1" fmla="*/ 0 h 960"/>
                <a:gd name="T2" fmla="*/ 960 w 2928"/>
                <a:gd name="T3" fmla="*/ 960 h 960"/>
                <a:gd name="T4" fmla="*/ 2928 w 2928"/>
                <a:gd name="T5" fmla="*/ 960 h 960"/>
                <a:gd name="T6" fmla="*/ 1968 w 2928"/>
                <a:gd name="T7" fmla="*/ 0 h 960"/>
                <a:gd name="T8" fmla="*/ 0 w 2928"/>
                <a:gd name="T9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8" h="960">
                  <a:moveTo>
                    <a:pt x="0" y="0"/>
                  </a:moveTo>
                  <a:lnTo>
                    <a:pt x="960" y="960"/>
                  </a:lnTo>
                  <a:lnTo>
                    <a:pt x="2928" y="960"/>
                  </a:lnTo>
                  <a:lnTo>
                    <a:pt x="19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" name="Rectangle 32"/>
            <p:cNvSpPr>
              <a:spLocks noChangeArrowheads="1"/>
            </p:cNvSpPr>
            <p:nvPr/>
          </p:nvSpPr>
          <p:spPr bwMode="auto">
            <a:xfrm>
              <a:off x="160" y="859"/>
              <a:ext cx="2312" cy="130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" name="Text Box 33"/>
            <p:cNvSpPr txBox="1">
              <a:spLocks noChangeArrowheads="1"/>
            </p:cNvSpPr>
            <p:nvPr/>
          </p:nvSpPr>
          <p:spPr bwMode="auto">
            <a:xfrm>
              <a:off x="143" y="1878"/>
              <a:ext cx="261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</a:p>
          </p:txBody>
        </p:sp>
        <p:sp>
          <p:nvSpPr>
            <p:cNvPr id="166" name="Text Box 34"/>
            <p:cNvSpPr txBox="1">
              <a:spLocks noChangeArrowheads="1"/>
            </p:cNvSpPr>
            <p:nvPr/>
          </p:nvSpPr>
          <p:spPr bwMode="auto">
            <a:xfrm>
              <a:off x="2463" y="1929"/>
              <a:ext cx="434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</a:p>
          </p:txBody>
        </p:sp>
        <p:sp>
          <p:nvSpPr>
            <p:cNvPr id="167" name="Text Box 35"/>
            <p:cNvSpPr txBox="1">
              <a:spLocks noChangeArrowheads="1"/>
            </p:cNvSpPr>
            <p:nvPr/>
          </p:nvSpPr>
          <p:spPr bwMode="auto">
            <a:xfrm>
              <a:off x="2428" y="1340"/>
              <a:ext cx="464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kumimoji="1" lang="en-US" altLang="zh-CN" sz="36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68" name="Line 36"/>
            <p:cNvSpPr>
              <a:spLocks noChangeShapeType="1"/>
            </p:cNvSpPr>
            <p:nvPr/>
          </p:nvSpPr>
          <p:spPr bwMode="auto">
            <a:xfrm flipV="1">
              <a:off x="934" y="1564"/>
              <a:ext cx="1485" cy="65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9" name="Text Box 37"/>
            <p:cNvSpPr txBox="1">
              <a:spLocks noChangeArrowheads="1"/>
            </p:cNvSpPr>
            <p:nvPr/>
          </p:nvSpPr>
          <p:spPr bwMode="auto">
            <a:xfrm>
              <a:off x="2369" y="1646"/>
              <a:ext cx="464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</a:p>
          </p:txBody>
        </p:sp>
        <p:sp>
          <p:nvSpPr>
            <p:cNvPr id="170" name="Text Box 38"/>
            <p:cNvSpPr txBox="1">
              <a:spLocks noChangeArrowheads="1"/>
            </p:cNvSpPr>
            <p:nvPr/>
          </p:nvSpPr>
          <p:spPr bwMode="auto">
            <a:xfrm>
              <a:off x="716" y="2083"/>
              <a:ext cx="464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kumimoji="1" lang="en-US" altLang="zh-CN" sz="36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71" name="Text Box 39"/>
            <p:cNvSpPr txBox="1">
              <a:spLocks noChangeArrowheads="1"/>
            </p:cNvSpPr>
            <p:nvPr/>
          </p:nvSpPr>
          <p:spPr bwMode="auto">
            <a:xfrm>
              <a:off x="1589" y="2519"/>
              <a:ext cx="465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endParaRPr kumimoji="1" lang="en-US" altLang="zh-CN" sz="36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72" name="Text Box 40"/>
            <p:cNvSpPr txBox="1">
              <a:spLocks noChangeArrowheads="1"/>
            </p:cNvSpPr>
            <p:nvPr/>
          </p:nvSpPr>
          <p:spPr bwMode="auto">
            <a:xfrm>
              <a:off x="2415" y="2428"/>
              <a:ext cx="212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173" name="Text Box 41"/>
            <p:cNvSpPr txBox="1">
              <a:spLocks noChangeArrowheads="1"/>
            </p:cNvSpPr>
            <p:nvPr/>
          </p:nvSpPr>
          <p:spPr bwMode="auto">
            <a:xfrm>
              <a:off x="1852" y="964"/>
              <a:ext cx="332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b’</a:t>
              </a:r>
            </a:p>
          </p:txBody>
        </p:sp>
        <p:sp>
          <p:nvSpPr>
            <p:cNvPr id="174" name="Text Box 42"/>
            <p:cNvSpPr txBox="1">
              <a:spLocks noChangeArrowheads="1"/>
            </p:cNvSpPr>
            <p:nvPr/>
          </p:nvSpPr>
          <p:spPr bwMode="auto">
            <a:xfrm>
              <a:off x="916" y="2602"/>
              <a:ext cx="212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175" name="Text Box 43"/>
            <p:cNvSpPr txBox="1">
              <a:spLocks noChangeArrowheads="1"/>
            </p:cNvSpPr>
            <p:nvPr/>
          </p:nvSpPr>
          <p:spPr bwMode="auto">
            <a:xfrm>
              <a:off x="143" y="1515"/>
              <a:ext cx="381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a’</a:t>
              </a:r>
            </a:p>
          </p:txBody>
        </p:sp>
        <p:sp>
          <p:nvSpPr>
            <p:cNvPr id="176" name="Text Box 44"/>
            <p:cNvSpPr txBox="1">
              <a:spLocks noChangeArrowheads="1"/>
            </p:cNvSpPr>
            <p:nvPr/>
          </p:nvSpPr>
          <p:spPr bwMode="auto">
            <a:xfrm>
              <a:off x="690" y="1689"/>
              <a:ext cx="332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c’</a:t>
              </a:r>
            </a:p>
          </p:txBody>
        </p:sp>
        <p:sp>
          <p:nvSpPr>
            <p:cNvPr id="177" name="Text Box 45"/>
            <p:cNvSpPr txBox="1">
              <a:spLocks noChangeArrowheads="1"/>
            </p:cNvSpPr>
            <p:nvPr/>
          </p:nvSpPr>
          <p:spPr bwMode="auto">
            <a:xfrm>
              <a:off x="1594" y="2773"/>
              <a:ext cx="332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178" name="Line 46"/>
            <p:cNvSpPr>
              <a:spLocks noChangeShapeType="1"/>
            </p:cNvSpPr>
            <p:nvPr/>
          </p:nvSpPr>
          <p:spPr bwMode="auto">
            <a:xfrm flipH="1">
              <a:off x="322" y="1253"/>
              <a:ext cx="1661" cy="4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9" name="Line 47"/>
            <p:cNvSpPr>
              <a:spLocks noChangeShapeType="1"/>
            </p:cNvSpPr>
            <p:nvPr/>
          </p:nvSpPr>
          <p:spPr bwMode="auto">
            <a:xfrm flipH="1">
              <a:off x="934" y="1034"/>
              <a:ext cx="481" cy="83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0" name="Line 48"/>
            <p:cNvSpPr>
              <a:spLocks noChangeShapeType="1"/>
            </p:cNvSpPr>
            <p:nvPr/>
          </p:nvSpPr>
          <p:spPr bwMode="auto">
            <a:xfrm>
              <a:off x="934" y="1864"/>
              <a:ext cx="0" cy="3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1" name="Line 49"/>
            <p:cNvSpPr>
              <a:spLocks noChangeShapeType="1"/>
            </p:cNvSpPr>
            <p:nvPr/>
          </p:nvSpPr>
          <p:spPr bwMode="auto">
            <a:xfrm>
              <a:off x="934" y="2214"/>
              <a:ext cx="0" cy="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2" name="Line 50"/>
            <p:cNvSpPr>
              <a:spLocks noChangeShapeType="1"/>
            </p:cNvSpPr>
            <p:nvPr/>
          </p:nvSpPr>
          <p:spPr bwMode="auto">
            <a:xfrm>
              <a:off x="322" y="1733"/>
              <a:ext cx="612" cy="4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3" name="Line 51"/>
            <p:cNvSpPr>
              <a:spLocks noChangeShapeType="1"/>
            </p:cNvSpPr>
            <p:nvPr/>
          </p:nvSpPr>
          <p:spPr bwMode="auto">
            <a:xfrm>
              <a:off x="2419" y="1558"/>
              <a:ext cx="0" cy="9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" name="Line 52"/>
            <p:cNvSpPr>
              <a:spLocks noChangeShapeType="1"/>
            </p:cNvSpPr>
            <p:nvPr/>
          </p:nvSpPr>
          <p:spPr bwMode="auto">
            <a:xfrm flipV="1">
              <a:off x="934" y="2468"/>
              <a:ext cx="1485" cy="18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5" name="Line 53"/>
            <p:cNvSpPr>
              <a:spLocks noChangeShapeType="1"/>
            </p:cNvSpPr>
            <p:nvPr/>
          </p:nvSpPr>
          <p:spPr bwMode="auto">
            <a:xfrm rot="19491764">
              <a:off x="1834" y="2823"/>
              <a:ext cx="494" cy="2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6" name="Line 54"/>
            <p:cNvSpPr>
              <a:spLocks noChangeShapeType="1"/>
            </p:cNvSpPr>
            <p:nvPr/>
          </p:nvSpPr>
          <p:spPr bwMode="auto">
            <a:xfrm>
              <a:off x="1415" y="1034"/>
              <a:ext cx="917" cy="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7" name="Line 55"/>
            <p:cNvSpPr>
              <a:spLocks noChangeShapeType="1"/>
            </p:cNvSpPr>
            <p:nvPr/>
          </p:nvSpPr>
          <p:spPr bwMode="auto">
            <a:xfrm>
              <a:off x="1983" y="1253"/>
              <a:ext cx="436" cy="3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8" name="Line 56"/>
            <p:cNvSpPr>
              <a:spLocks noChangeShapeType="1"/>
            </p:cNvSpPr>
            <p:nvPr/>
          </p:nvSpPr>
          <p:spPr bwMode="auto">
            <a:xfrm>
              <a:off x="2332" y="1777"/>
              <a:ext cx="0" cy="1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9" name="Text Box 57"/>
            <p:cNvSpPr txBox="1">
              <a:spLocks noChangeArrowheads="1"/>
            </p:cNvSpPr>
            <p:nvPr/>
          </p:nvSpPr>
          <p:spPr bwMode="auto">
            <a:xfrm>
              <a:off x="2337" y="2759"/>
              <a:ext cx="349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</a:p>
          </p:txBody>
        </p:sp>
        <p:sp>
          <p:nvSpPr>
            <p:cNvPr id="190" name="Text Box 58"/>
            <p:cNvSpPr txBox="1">
              <a:spLocks noChangeArrowheads="1"/>
            </p:cNvSpPr>
            <p:nvPr/>
          </p:nvSpPr>
          <p:spPr bwMode="auto">
            <a:xfrm>
              <a:off x="1379" y="837"/>
              <a:ext cx="35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d’</a:t>
              </a:r>
            </a:p>
          </p:txBody>
        </p:sp>
        <p:sp>
          <p:nvSpPr>
            <p:cNvPr id="191" name="Line 59"/>
            <p:cNvSpPr>
              <a:spLocks noChangeShapeType="1"/>
            </p:cNvSpPr>
            <p:nvPr/>
          </p:nvSpPr>
          <p:spPr bwMode="auto">
            <a:xfrm flipV="1">
              <a:off x="1808" y="2651"/>
              <a:ext cx="0" cy="3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2" name="Line 60"/>
            <p:cNvSpPr>
              <a:spLocks noChangeShapeType="1"/>
            </p:cNvSpPr>
            <p:nvPr/>
          </p:nvSpPr>
          <p:spPr bwMode="auto">
            <a:xfrm flipV="1">
              <a:off x="1808" y="1777"/>
              <a:ext cx="524" cy="8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3" name="Line 61"/>
            <p:cNvSpPr>
              <a:spLocks noChangeShapeType="1"/>
            </p:cNvSpPr>
            <p:nvPr/>
          </p:nvSpPr>
          <p:spPr bwMode="auto">
            <a:xfrm>
              <a:off x="1153" y="1471"/>
              <a:ext cx="873" cy="7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" name="Line 62"/>
            <p:cNvSpPr>
              <a:spLocks noChangeShapeType="1"/>
            </p:cNvSpPr>
            <p:nvPr/>
          </p:nvSpPr>
          <p:spPr bwMode="auto">
            <a:xfrm>
              <a:off x="2026" y="2257"/>
              <a:ext cx="0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" name="Oval 63"/>
            <p:cNvSpPr>
              <a:spLocks noChangeArrowheads="1"/>
            </p:cNvSpPr>
            <p:nvPr/>
          </p:nvSpPr>
          <p:spPr bwMode="auto">
            <a:xfrm>
              <a:off x="1122" y="1440"/>
              <a:ext cx="87" cy="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6" name="Oval 64"/>
            <p:cNvSpPr>
              <a:spLocks noChangeArrowheads="1"/>
            </p:cNvSpPr>
            <p:nvPr/>
          </p:nvSpPr>
          <p:spPr bwMode="auto">
            <a:xfrm>
              <a:off x="1996" y="2887"/>
              <a:ext cx="87" cy="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7" name="Oval 65"/>
            <p:cNvSpPr>
              <a:spLocks noChangeArrowheads="1"/>
            </p:cNvSpPr>
            <p:nvPr/>
          </p:nvSpPr>
          <p:spPr bwMode="auto">
            <a:xfrm>
              <a:off x="1983" y="2227"/>
              <a:ext cx="87" cy="87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8" name="Text Box 66"/>
            <p:cNvSpPr txBox="1">
              <a:spLocks noChangeArrowheads="1"/>
            </p:cNvSpPr>
            <p:nvPr/>
          </p:nvSpPr>
          <p:spPr bwMode="auto">
            <a:xfrm>
              <a:off x="1502" y="1602"/>
              <a:ext cx="211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199" name="Text Box 67"/>
            <p:cNvSpPr txBox="1">
              <a:spLocks noChangeArrowheads="1"/>
            </p:cNvSpPr>
            <p:nvPr/>
          </p:nvSpPr>
          <p:spPr bwMode="auto">
            <a:xfrm>
              <a:off x="1769" y="2113"/>
              <a:ext cx="211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200" name="Line 68"/>
            <p:cNvSpPr>
              <a:spLocks noChangeShapeType="1"/>
            </p:cNvSpPr>
            <p:nvPr/>
          </p:nvSpPr>
          <p:spPr bwMode="auto">
            <a:xfrm>
              <a:off x="1633" y="1908"/>
              <a:ext cx="0" cy="6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1" name="Text Box 69"/>
            <p:cNvSpPr txBox="1">
              <a:spLocks noChangeArrowheads="1"/>
            </p:cNvSpPr>
            <p:nvPr/>
          </p:nvSpPr>
          <p:spPr bwMode="auto">
            <a:xfrm>
              <a:off x="672" y="1152"/>
              <a:ext cx="83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1’(2’)</a:t>
              </a:r>
            </a:p>
          </p:txBody>
        </p:sp>
        <p:sp>
          <p:nvSpPr>
            <p:cNvPr id="202" name="Oval 70"/>
            <p:cNvSpPr>
              <a:spLocks noChangeArrowheads="1"/>
            </p:cNvSpPr>
            <p:nvPr/>
          </p:nvSpPr>
          <p:spPr bwMode="auto">
            <a:xfrm>
              <a:off x="1589" y="1864"/>
              <a:ext cx="88" cy="8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3" name="Oval 71"/>
            <p:cNvSpPr>
              <a:spLocks noChangeArrowheads="1"/>
            </p:cNvSpPr>
            <p:nvPr/>
          </p:nvSpPr>
          <p:spPr bwMode="auto">
            <a:xfrm>
              <a:off x="1589" y="2519"/>
              <a:ext cx="88" cy="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" name="Text Box 72"/>
            <p:cNvSpPr txBox="1">
              <a:spLocks noChangeArrowheads="1"/>
            </p:cNvSpPr>
            <p:nvPr/>
          </p:nvSpPr>
          <p:spPr bwMode="auto">
            <a:xfrm>
              <a:off x="1432" y="2275"/>
              <a:ext cx="211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205" name="Text Box 73"/>
            <p:cNvSpPr txBox="1">
              <a:spLocks noChangeArrowheads="1"/>
            </p:cNvSpPr>
            <p:nvPr/>
          </p:nvSpPr>
          <p:spPr bwMode="auto">
            <a:xfrm>
              <a:off x="1857" y="2642"/>
              <a:ext cx="21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</p:grpSp>
      <p:sp>
        <p:nvSpPr>
          <p:cNvPr id="79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80" name="直接连接符 79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5.5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直线的相对位置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10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19"/>
          <p:cNvSpPr txBox="1">
            <a:spLocks noChangeArrowheads="1"/>
          </p:cNvSpPr>
          <p:nvPr/>
        </p:nvSpPr>
        <p:spPr bwMode="auto">
          <a:xfrm>
            <a:off x="8614242" y="341704"/>
            <a:ext cx="184722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60769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76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76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76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76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76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76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76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76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zh-CN" altLang="en-US" sz="1200" dirty="0"/>
          </a:p>
        </p:txBody>
      </p:sp>
      <p:sp>
        <p:nvSpPr>
          <p:cNvPr id="13" name="矩形 12"/>
          <p:cNvSpPr/>
          <p:nvPr/>
        </p:nvSpPr>
        <p:spPr>
          <a:xfrm>
            <a:off x="1803411" y="880466"/>
            <a:ext cx="1922877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03412" y="91140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三、两直线交叉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1774826" y="3613800"/>
            <a:ext cx="2695575" cy="2808287"/>
            <a:chOff x="703" y="2149"/>
            <a:chExt cx="1698" cy="1769"/>
          </a:xfrm>
        </p:grpSpPr>
        <p:sp>
          <p:nvSpPr>
            <p:cNvPr id="81" name="Freeform 4"/>
            <p:cNvSpPr/>
            <p:nvPr/>
          </p:nvSpPr>
          <p:spPr bwMode="auto">
            <a:xfrm>
              <a:off x="2095" y="3136"/>
              <a:ext cx="48" cy="67"/>
            </a:xfrm>
            <a:custGeom>
              <a:avLst/>
              <a:gdLst>
                <a:gd name="T0" fmla="*/ 211 w 211"/>
                <a:gd name="T1" fmla="*/ 0 h 318"/>
                <a:gd name="T2" fmla="*/ 132 w 211"/>
                <a:gd name="T3" fmla="*/ 318 h 318"/>
                <a:gd name="T4" fmla="*/ 44 w 211"/>
                <a:gd name="T5" fmla="*/ 318 h 318"/>
                <a:gd name="T6" fmla="*/ 17 w 211"/>
                <a:gd name="T7" fmla="*/ 310 h 318"/>
                <a:gd name="T8" fmla="*/ 8 w 211"/>
                <a:gd name="T9" fmla="*/ 301 h 318"/>
                <a:gd name="T10" fmla="*/ 0 w 211"/>
                <a:gd name="T11" fmla="*/ 283 h 318"/>
                <a:gd name="T12" fmla="*/ 0 w 211"/>
                <a:gd name="T13" fmla="*/ 266 h 318"/>
                <a:gd name="T14" fmla="*/ 25 w 211"/>
                <a:gd name="T15" fmla="*/ 159 h 318"/>
                <a:gd name="T16" fmla="*/ 44 w 211"/>
                <a:gd name="T17" fmla="*/ 132 h 318"/>
                <a:gd name="T18" fmla="*/ 61 w 211"/>
                <a:gd name="T19" fmla="*/ 115 h 318"/>
                <a:gd name="T20" fmla="*/ 88 w 211"/>
                <a:gd name="T21" fmla="*/ 105 h 318"/>
                <a:gd name="T22" fmla="*/ 185 w 211"/>
                <a:gd name="T23" fmla="*/ 10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318">
                  <a:moveTo>
                    <a:pt x="211" y="0"/>
                  </a:moveTo>
                  <a:lnTo>
                    <a:pt x="132" y="318"/>
                  </a:lnTo>
                  <a:lnTo>
                    <a:pt x="44" y="318"/>
                  </a:lnTo>
                  <a:lnTo>
                    <a:pt x="17" y="310"/>
                  </a:lnTo>
                  <a:lnTo>
                    <a:pt x="8" y="301"/>
                  </a:lnTo>
                  <a:lnTo>
                    <a:pt x="0" y="283"/>
                  </a:lnTo>
                  <a:lnTo>
                    <a:pt x="0" y="266"/>
                  </a:lnTo>
                  <a:lnTo>
                    <a:pt x="25" y="159"/>
                  </a:lnTo>
                  <a:lnTo>
                    <a:pt x="44" y="132"/>
                  </a:lnTo>
                  <a:lnTo>
                    <a:pt x="61" y="115"/>
                  </a:lnTo>
                  <a:lnTo>
                    <a:pt x="88" y="105"/>
                  </a:lnTo>
                  <a:lnTo>
                    <a:pt x="185" y="10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5"/>
            <p:cNvSpPr/>
            <p:nvPr/>
          </p:nvSpPr>
          <p:spPr bwMode="auto">
            <a:xfrm>
              <a:off x="2103" y="2566"/>
              <a:ext cx="48" cy="67"/>
            </a:xfrm>
            <a:custGeom>
              <a:avLst/>
              <a:gdLst>
                <a:gd name="T0" fmla="*/ 213 w 213"/>
                <a:gd name="T1" fmla="*/ 0 h 319"/>
                <a:gd name="T2" fmla="*/ 134 w 213"/>
                <a:gd name="T3" fmla="*/ 319 h 319"/>
                <a:gd name="T4" fmla="*/ 44 w 213"/>
                <a:gd name="T5" fmla="*/ 319 h 319"/>
                <a:gd name="T6" fmla="*/ 19 w 213"/>
                <a:gd name="T7" fmla="*/ 311 h 319"/>
                <a:gd name="T8" fmla="*/ 10 w 213"/>
                <a:gd name="T9" fmla="*/ 301 h 319"/>
                <a:gd name="T10" fmla="*/ 0 w 213"/>
                <a:gd name="T11" fmla="*/ 284 h 319"/>
                <a:gd name="T12" fmla="*/ 0 w 213"/>
                <a:gd name="T13" fmla="*/ 266 h 319"/>
                <a:gd name="T14" fmla="*/ 27 w 213"/>
                <a:gd name="T15" fmla="*/ 160 h 319"/>
                <a:gd name="T16" fmla="*/ 44 w 213"/>
                <a:gd name="T17" fmla="*/ 133 h 319"/>
                <a:gd name="T18" fmla="*/ 63 w 213"/>
                <a:gd name="T19" fmla="*/ 115 h 319"/>
                <a:gd name="T20" fmla="*/ 90 w 213"/>
                <a:gd name="T21" fmla="*/ 107 h 319"/>
                <a:gd name="T22" fmla="*/ 186 w 213"/>
                <a:gd name="T23" fmla="*/ 107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3" h="319">
                  <a:moveTo>
                    <a:pt x="213" y="0"/>
                  </a:moveTo>
                  <a:lnTo>
                    <a:pt x="134" y="319"/>
                  </a:lnTo>
                  <a:lnTo>
                    <a:pt x="44" y="319"/>
                  </a:lnTo>
                  <a:lnTo>
                    <a:pt x="19" y="311"/>
                  </a:lnTo>
                  <a:lnTo>
                    <a:pt x="10" y="301"/>
                  </a:lnTo>
                  <a:lnTo>
                    <a:pt x="0" y="284"/>
                  </a:lnTo>
                  <a:lnTo>
                    <a:pt x="0" y="266"/>
                  </a:lnTo>
                  <a:lnTo>
                    <a:pt x="27" y="160"/>
                  </a:lnTo>
                  <a:lnTo>
                    <a:pt x="44" y="133"/>
                  </a:lnTo>
                  <a:lnTo>
                    <a:pt x="63" y="115"/>
                  </a:lnTo>
                  <a:lnTo>
                    <a:pt x="90" y="107"/>
                  </a:lnTo>
                  <a:lnTo>
                    <a:pt x="186" y="10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Line 6"/>
            <p:cNvSpPr>
              <a:spLocks noChangeShapeType="1"/>
            </p:cNvSpPr>
            <p:nvPr/>
          </p:nvSpPr>
          <p:spPr bwMode="auto">
            <a:xfrm flipV="1">
              <a:off x="2171" y="2566"/>
              <a:ext cx="5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796" y="3013"/>
              <a:ext cx="151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8"/>
            <p:cNvSpPr/>
            <p:nvPr/>
          </p:nvSpPr>
          <p:spPr bwMode="auto">
            <a:xfrm>
              <a:off x="1009" y="3194"/>
              <a:ext cx="12" cy="9"/>
            </a:xfrm>
            <a:custGeom>
              <a:avLst/>
              <a:gdLst>
                <a:gd name="T0" fmla="*/ 28 w 46"/>
                <a:gd name="T1" fmla="*/ 28 h 50"/>
                <a:gd name="T2" fmla="*/ 9 w 46"/>
                <a:gd name="T3" fmla="*/ 50 h 50"/>
                <a:gd name="T4" fmla="*/ 4 w 46"/>
                <a:gd name="T5" fmla="*/ 43 h 50"/>
                <a:gd name="T6" fmla="*/ 0 w 46"/>
                <a:gd name="T7" fmla="*/ 36 h 50"/>
                <a:gd name="T8" fmla="*/ 0 w 46"/>
                <a:gd name="T9" fmla="*/ 26 h 50"/>
                <a:gd name="T10" fmla="*/ 1 w 46"/>
                <a:gd name="T11" fmla="*/ 18 h 50"/>
                <a:gd name="T12" fmla="*/ 6 w 46"/>
                <a:gd name="T13" fmla="*/ 10 h 50"/>
                <a:gd name="T14" fmla="*/ 13 w 46"/>
                <a:gd name="T15" fmla="*/ 5 h 50"/>
                <a:gd name="T16" fmla="*/ 20 w 46"/>
                <a:gd name="T17" fmla="*/ 0 h 50"/>
                <a:gd name="T18" fmla="*/ 30 w 46"/>
                <a:gd name="T19" fmla="*/ 0 h 50"/>
                <a:gd name="T20" fmla="*/ 38 w 46"/>
                <a:gd name="T21" fmla="*/ 1 h 50"/>
                <a:gd name="T22" fmla="*/ 46 w 46"/>
                <a:gd name="T23" fmla="*/ 7 h 50"/>
                <a:gd name="T24" fmla="*/ 28 w 46"/>
                <a:gd name="T25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50">
                  <a:moveTo>
                    <a:pt x="28" y="28"/>
                  </a:moveTo>
                  <a:lnTo>
                    <a:pt x="9" y="50"/>
                  </a:lnTo>
                  <a:lnTo>
                    <a:pt x="4" y="43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1" y="18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8" y="1"/>
                  </a:lnTo>
                  <a:lnTo>
                    <a:pt x="46" y="7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9"/>
            <p:cNvSpPr/>
            <p:nvPr/>
          </p:nvSpPr>
          <p:spPr bwMode="auto">
            <a:xfrm>
              <a:off x="1009" y="3194"/>
              <a:ext cx="12" cy="9"/>
            </a:xfrm>
            <a:custGeom>
              <a:avLst/>
              <a:gdLst>
                <a:gd name="T0" fmla="*/ 9 w 46"/>
                <a:gd name="T1" fmla="*/ 50 h 50"/>
                <a:gd name="T2" fmla="*/ 4 w 46"/>
                <a:gd name="T3" fmla="*/ 43 h 50"/>
                <a:gd name="T4" fmla="*/ 0 w 46"/>
                <a:gd name="T5" fmla="*/ 36 h 50"/>
                <a:gd name="T6" fmla="*/ 0 w 46"/>
                <a:gd name="T7" fmla="*/ 26 h 50"/>
                <a:gd name="T8" fmla="*/ 1 w 46"/>
                <a:gd name="T9" fmla="*/ 18 h 50"/>
                <a:gd name="T10" fmla="*/ 6 w 46"/>
                <a:gd name="T11" fmla="*/ 10 h 50"/>
                <a:gd name="T12" fmla="*/ 13 w 46"/>
                <a:gd name="T13" fmla="*/ 5 h 50"/>
                <a:gd name="T14" fmla="*/ 20 w 46"/>
                <a:gd name="T15" fmla="*/ 0 h 50"/>
                <a:gd name="T16" fmla="*/ 30 w 46"/>
                <a:gd name="T17" fmla="*/ 0 h 50"/>
                <a:gd name="T18" fmla="*/ 38 w 46"/>
                <a:gd name="T19" fmla="*/ 1 h 50"/>
                <a:gd name="T20" fmla="*/ 46 w 46"/>
                <a:gd name="T21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0">
                  <a:moveTo>
                    <a:pt x="9" y="50"/>
                  </a:moveTo>
                  <a:lnTo>
                    <a:pt x="4" y="43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1" y="18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8" y="1"/>
                  </a:lnTo>
                  <a:lnTo>
                    <a:pt x="46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10"/>
            <p:cNvSpPr/>
            <p:nvPr/>
          </p:nvSpPr>
          <p:spPr bwMode="auto">
            <a:xfrm>
              <a:off x="1013" y="3184"/>
              <a:ext cx="392" cy="316"/>
            </a:xfrm>
            <a:custGeom>
              <a:avLst/>
              <a:gdLst>
                <a:gd name="T0" fmla="*/ 37 w 1839"/>
                <a:gd name="T1" fmla="*/ 0 h 1523"/>
                <a:gd name="T2" fmla="*/ 19 w 1839"/>
                <a:gd name="T3" fmla="*/ 21 h 1523"/>
                <a:gd name="T4" fmla="*/ 0 w 1839"/>
                <a:gd name="T5" fmla="*/ 43 h 1523"/>
                <a:gd name="T6" fmla="*/ 1802 w 1839"/>
                <a:gd name="T7" fmla="*/ 1523 h 1523"/>
                <a:gd name="T8" fmla="*/ 1821 w 1839"/>
                <a:gd name="T9" fmla="*/ 1502 h 1523"/>
                <a:gd name="T10" fmla="*/ 1839 w 1839"/>
                <a:gd name="T11" fmla="*/ 1480 h 1523"/>
                <a:gd name="T12" fmla="*/ 37 w 1839"/>
                <a:gd name="T13" fmla="*/ 0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9" h="1523">
                  <a:moveTo>
                    <a:pt x="37" y="0"/>
                  </a:moveTo>
                  <a:lnTo>
                    <a:pt x="19" y="21"/>
                  </a:lnTo>
                  <a:lnTo>
                    <a:pt x="0" y="43"/>
                  </a:lnTo>
                  <a:lnTo>
                    <a:pt x="1802" y="1523"/>
                  </a:lnTo>
                  <a:lnTo>
                    <a:pt x="1821" y="1502"/>
                  </a:lnTo>
                  <a:lnTo>
                    <a:pt x="1839" y="148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11"/>
            <p:cNvSpPr/>
            <p:nvPr/>
          </p:nvSpPr>
          <p:spPr bwMode="auto">
            <a:xfrm>
              <a:off x="1397" y="3503"/>
              <a:ext cx="11" cy="11"/>
            </a:xfrm>
            <a:custGeom>
              <a:avLst/>
              <a:gdLst>
                <a:gd name="T0" fmla="*/ 19 w 47"/>
                <a:gd name="T1" fmla="*/ 22 h 50"/>
                <a:gd name="T2" fmla="*/ 37 w 47"/>
                <a:gd name="T3" fmla="*/ 0 h 50"/>
                <a:gd name="T4" fmla="*/ 42 w 47"/>
                <a:gd name="T5" fmla="*/ 7 h 50"/>
                <a:gd name="T6" fmla="*/ 47 w 47"/>
                <a:gd name="T7" fmla="*/ 14 h 50"/>
                <a:gd name="T8" fmla="*/ 47 w 47"/>
                <a:gd name="T9" fmla="*/ 24 h 50"/>
                <a:gd name="T10" fmla="*/ 45 w 47"/>
                <a:gd name="T11" fmla="*/ 33 h 50"/>
                <a:gd name="T12" fmla="*/ 40 w 47"/>
                <a:gd name="T13" fmla="*/ 40 h 50"/>
                <a:gd name="T14" fmla="*/ 34 w 47"/>
                <a:gd name="T15" fmla="*/ 46 h 50"/>
                <a:gd name="T16" fmla="*/ 26 w 47"/>
                <a:gd name="T17" fmla="*/ 50 h 50"/>
                <a:gd name="T18" fmla="*/ 16 w 47"/>
                <a:gd name="T19" fmla="*/ 50 h 50"/>
                <a:gd name="T20" fmla="*/ 8 w 47"/>
                <a:gd name="T21" fmla="*/ 49 h 50"/>
                <a:gd name="T22" fmla="*/ 0 w 47"/>
                <a:gd name="T23" fmla="*/ 43 h 50"/>
                <a:gd name="T24" fmla="*/ 19 w 47"/>
                <a:gd name="T25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0">
                  <a:moveTo>
                    <a:pt x="19" y="22"/>
                  </a:moveTo>
                  <a:lnTo>
                    <a:pt x="37" y="0"/>
                  </a:lnTo>
                  <a:lnTo>
                    <a:pt x="42" y="7"/>
                  </a:lnTo>
                  <a:lnTo>
                    <a:pt x="47" y="14"/>
                  </a:lnTo>
                  <a:lnTo>
                    <a:pt x="47" y="24"/>
                  </a:lnTo>
                  <a:lnTo>
                    <a:pt x="45" y="33"/>
                  </a:lnTo>
                  <a:lnTo>
                    <a:pt x="40" y="40"/>
                  </a:lnTo>
                  <a:lnTo>
                    <a:pt x="34" y="46"/>
                  </a:lnTo>
                  <a:lnTo>
                    <a:pt x="26" y="50"/>
                  </a:lnTo>
                  <a:lnTo>
                    <a:pt x="16" y="50"/>
                  </a:lnTo>
                  <a:lnTo>
                    <a:pt x="8" y="49"/>
                  </a:lnTo>
                  <a:lnTo>
                    <a:pt x="0" y="43"/>
                  </a:lnTo>
                  <a:lnTo>
                    <a:pt x="1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12"/>
            <p:cNvSpPr/>
            <p:nvPr/>
          </p:nvSpPr>
          <p:spPr bwMode="auto">
            <a:xfrm>
              <a:off x="1397" y="3503"/>
              <a:ext cx="11" cy="11"/>
            </a:xfrm>
            <a:custGeom>
              <a:avLst/>
              <a:gdLst>
                <a:gd name="T0" fmla="*/ 37 w 47"/>
                <a:gd name="T1" fmla="*/ 0 h 50"/>
                <a:gd name="T2" fmla="*/ 42 w 47"/>
                <a:gd name="T3" fmla="*/ 7 h 50"/>
                <a:gd name="T4" fmla="*/ 47 w 47"/>
                <a:gd name="T5" fmla="*/ 14 h 50"/>
                <a:gd name="T6" fmla="*/ 47 w 47"/>
                <a:gd name="T7" fmla="*/ 24 h 50"/>
                <a:gd name="T8" fmla="*/ 45 w 47"/>
                <a:gd name="T9" fmla="*/ 33 h 50"/>
                <a:gd name="T10" fmla="*/ 40 w 47"/>
                <a:gd name="T11" fmla="*/ 40 h 50"/>
                <a:gd name="T12" fmla="*/ 34 w 47"/>
                <a:gd name="T13" fmla="*/ 46 h 50"/>
                <a:gd name="T14" fmla="*/ 26 w 47"/>
                <a:gd name="T15" fmla="*/ 50 h 50"/>
                <a:gd name="T16" fmla="*/ 16 w 47"/>
                <a:gd name="T17" fmla="*/ 50 h 50"/>
                <a:gd name="T18" fmla="*/ 8 w 47"/>
                <a:gd name="T19" fmla="*/ 49 h 50"/>
                <a:gd name="T20" fmla="*/ 0 w 47"/>
                <a:gd name="T21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50">
                  <a:moveTo>
                    <a:pt x="37" y="0"/>
                  </a:moveTo>
                  <a:lnTo>
                    <a:pt x="42" y="7"/>
                  </a:lnTo>
                  <a:lnTo>
                    <a:pt x="47" y="14"/>
                  </a:lnTo>
                  <a:lnTo>
                    <a:pt x="47" y="24"/>
                  </a:lnTo>
                  <a:lnTo>
                    <a:pt x="45" y="33"/>
                  </a:lnTo>
                  <a:lnTo>
                    <a:pt x="40" y="40"/>
                  </a:lnTo>
                  <a:lnTo>
                    <a:pt x="34" y="46"/>
                  </a:lnTo>
                  <a:lnTo>
                    <a:pt x="26" y="50"/>
                  </a:lnTo>
                  <a:lnTo>
                    <a:pt x="16" y="50"/>
                  </a:lnTo>
                  <a:lnTo>
                    <a:pt x="8" y="49"/>
                  </a:lnTo>
                  <a:lnTo>
                    <a:pt x="0" y="4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13"/>
            <p:cNvSpPr/>
            <p:nvPr/>
          </p:nvSpPr>
          <p:spPr bwMode="auto">
            <a:xfrm>
              <a:off x="1013" y="2835"/>
              <a:ext cx="8" cy="11"/>
            </a:xfrm>
            <a:custGeom>
              <a:avLst/>
              <a:gdLst>
                <a:gd name="T0" fmla="*/ 28 w 42"/>
                <a:gd name="T1" fmla="*/ 25 h 53"/>
                <a:gd name="T2" fmla="*/ 42 w 42"/>
                <a:gd name="T3" fmla="*/ 49 h 53"/>
                <a:gd name="T4" fmla="*/ 34 w 42"/>
                <a:gd name="T5" fmla="*/ 53 h 53"/>
                <a:gd name="T6" fmla="*/ 25 w 42"/>
                <a:gd name="T7" fmla="*/ 53 h 53"/>
                <a:gd name="T8" fmla="*/ 16 w 42"/>
                <a:gd name="T9" fmla="*/ 50 h 53"/>
                <a:gd name="T10" fmla="*/ 9 w 42"/>
                <a:gd name="T11" fmla="*/ 46 h 53"/>
                <a:gd name="T12" fmla="*/ 3 w 42"/>
                <a:gd name="T13" fmla="*/ 39 h 53"/>
                <a:gd name="T14" fmla="*/ 0 w 42"/>
                <a:gd name="T15" fmla="*/ 31 h 53"/>
                <a:gd name="T16" fmla="*/ 0 w 42"/>
                <a:gd name="T17" fmla="*/ 21 h 53"/>
                <a:gd name="T18" fmla="*/ 2 w 42"/>
                <a:gd name="T19" fmla="*/ 13 h 53"/>
                <a:gd name="T20" fmla="*/ 7 w 42"/>
                <a:gd name="T21" fmla="*/ 5 h 53"/>
                <a:gd name="T22" fmla="*/ 14 w 42"/>
                <a:gd name="T23" fmla="*/ 0 h 53"/>
                <a:gd name="T24" fmla="*/ 28 w 42"/>
                <a:gd name="T25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53">
                  <a:moveTo>
                    <a:pt x="28" y="25"/>
                  </a:moveTo>
                  <a:lnTo>
                    <a:pt x="42" y="49"/>
                  </a:lnTo>
                  <a:lnTo>
                    <a:pt x="34" y="53"/>
                  </a:lnTo>
                  <a:lnTo>
                    <a:pt x="25" y="53"/>
                  </a:lnTo>
                  <a:lnTo>
                    <a:pt x="16" y="50"/>
                  </a:lnTo>
                  <a:lnTo>
                    <a:pt x="9" y="46"/>
                  </a:lnTo>
                  <a:lnTo>
                    <a:pt x="3" y="39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7" y="5"/>
                  </a:lnTo>
                  <a:lnTo>
                    <a:pt x="14" y="0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14"/>
            <p:cNvSpPr/>
            <p:nvPr/>
          </p:nvSpPr>
          <p:spPr bwMode="auto">
            <a:xfrm>
              <a:off x="1013" y="2835"/>
              <a:ext cx="8" cy="11"/>
            </a:xfrm>
            <a:custGeom>
              <a:avLst/>
              <a:gdLst>
                <a:gd name="T0" fmla="*/ 42 w 42"/>
                <a:gd name="T1" fmla="*/ 49 h 53"/>
                <a:gd name="T2" fmla="*/ 34 w 42"/>
                <a:gd name="T3" fmla="*/ 53 h 53"/>
                <a:gd name="T4" fmla="*/ 25 w 42"/>
                <a:gd name="T5" fmla="*/ 53 h 53"/>
                <a:gd name="T6" fmla="*/ 16 w 42"/>
                <a:gd name="T7" fmla="*/ 50 h 53"/>
                <a:gd name="T8" fmla="*/ 9 w 42"/>
                <a:gd name="T9" fmla="*/ 46 h 53"/>
                <a:gd name="T10" fmla="*/ 3 w 42"/>
                <a:gd name="T11" fmla="*/ 39 h 53"/>
                <a:gd name="T12" fmla="*/ 0 w 42"/>
                <a:gd name="T13" fmla="*/ 31 h 53"/>
                <a:gd name="T14" fmla="*/ 0 w 42"/>
                <a:gd name="T15" fmla="*/ 21 h 53"/>
                <a:gd name="T16" fmla="*/ 2 w 42"/>
                <a:gd name="T17" fmla="*/ 13 h 53"/>
                <a:gd name="T18" fmla="*/ 7 w 42"/>
                <a:gd name="T19" fmla="*/ 5 h 53"/>
                <a:gd name="T20" fmla="*/ 14 w 42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53">
                  <a:moveTo>
                    <a:pt x="42" y="49"/>
                  </a:moveTo>
                  <a:lnTo>
                    <a:pt x="34" y="53"/>
                  </a:lnTo>
                  <a:lnTo>
                    <a:pt x="25" y="53"/>
                  </a:lnTo>
                  <a:lnTo>
                    <a:pt x="16" y="50"/>
                  </a:lnTo>
                  <a:lnTo>
                    <a:pt x="9" y="46"/>
                  </a:lnTo>
                  <a:lnTo>
                    <a:pt x="3" y="39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7" y="5"/>
                  </a:lnTo>
                  <a:lnTo>
                    <a:pt x="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15"/>
            <p:cNvSpPr/>
            <p:nvPr/>
          </p:nvSpPr>
          <p:spPr bwMode="auto">
            <a:xfrm>
              <a:off x="1016" y="2585"/>
              <a:ext cx="414" cy="237"/>
            </a:xfrm>
            <a:custGeom>
              <a:avLst/>
              <a:gdLst>
                <a:gd name="T0" fmla="*/ 0 w 1935"/>
                <a:gd name="T1" fmla="*/ 1106 h 1155"/>
                <a:gd name="T2" fmla="*/ 14 w 1935"/>
                <a:gd name="T3" fmla="*/ 1131 h 1155"/>
                <a:gd name="T4" fmla="*/ 28 w 1935"/>
                <a:gd name="T5" fmla="*/ 1155 h 1155"/>
                <a:gd name="T6" fmla="*/ 1935 w 1935"/>
                <a:gd name="T7" fmla="*/ 50 h 1155"/>
                <a:gd name="T8" fmla="*/ 1921 w 1935"/>
                <a:gd name="T9" fmla="*/ 25 h 1155"/>
                <a:gd name="T10" fmla="*/ 1907 w 1935"/>
                <a:gd name="T11" fmla="*/ 0 h 1155"/>
                <a:gd name="T12" fmla="*/ 0 w 1935"/>
                <a:gd name="T13" fmla="*/ 1106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5" h="1155">
                  <a:moveTo>
                    <a:pt x="0" y="1106"/>
                  </a:moveTo>
                  <a:lnTo>
                    <a:pt x="14" y="1131"/>
                  </a:lnTo>
                  <a:lnTo>
                    <a:pt x="28" y="1155"/>
                  </a:lnTo>
                  <a:lnTo>
                    <a:pt x="1935" y="50"/>
                  </a:lnTo>
                  <a:lnTo>
                    <a:pt x="1921" y="25"/>
                  </a:lnTo>
                  <a:lnTo>
                    <a:pt x="1907" y="0"/>
                  </a:lnTo>
                  <a:lnTo>
                    <a:pt x="0" y="110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16"/>
            <p:cNvSpPr/>
            <p:nvPr/>
          </p:nvSpPr>
          <p:spPr bwMode="auto">
            <a:xfrm>
              <a:off x="936" y="3226"/>
              <a:ext cx="35" cy="43"/>
            </a:xfrm>
            <a:custGeom>
              <a:avLst/>
              <a:gdLst>
                <a:gd name="T0" fmla="*/ 142 w 160"/>
                <a:gd name="T1" fmla="*/ 212 h 212"/>
                <a:gd name="T2" fmla="*/ 115 w 160"/>
                <a:gd name="T3" fmla="*/ 167 h 212"/>
                <a:gd name="T4" fmla="*/ 160 w 160"/>
                <a:gd name="T5" fmla="*/ 0 h 212"/>
                <a:gd name="T6" fmla="*/ 89 w 160"/>
                <a:gd name="T7" fmla="*/ 0 h 212"/>
                <a:gd name="T8" fmla="*/ 54 w 160"/>
                <a:gd name="T9" fmla="*/ 8 h 212"/>
                <a:gd name="T10" fmla="*/ 36 w 160"/>
                <a:gd name="T11" fmla="*/ 26 h 212"/>
                <a:gd name="T12" fmla="*/ 27 w 160"/>
                <a:gd name="T13" fmla="*/ 44 h 212"/>
                <a:gd name="T14" fmla="*/ 0 w 160"/>
                <a:gd name="T15" fmla="*/ 159 h 212"/>
                <a:gd name="T16" fmla="*/ 0 w 160"/>
                <a:gd name="T17" fmla="*/ 177 h 212"/>
                <a:gd name="T18" fmla="*/ 10 w 160"/>
                <a:gd name="T19" fmla="*/ 203 h 212"/>
                <a:gd name="T20" fmla="*/ 27 w 160"/>
                <a:gd name="T21" fmla="*/ 212 h 212"/>
                <a:gd name="T22" fmla="*/ 54 w 160"/>
                <a:gd name="T23" fmla="*/ 212 h 212"/>
                <a:gd name="T24" fmla="*/ 80 w 160"/>
                <a:gd name="T25" fmla="*/ 203 h 212"/>
                <a:gd name="T26" fmla="*/ 98 w 160"/>
                <a:gd name="T27" fmla="*/ 194 h 212"/>
                <a:gd name="T28" fmla="*/ 115 w 160"/>
                <a:gd name="T29" fmla="*/ 167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212">
                  <a:moveTo>
                    <a:pt x="142" y="212"/>
                  </a:moveTo>
                  <a:lnTo>
                    <a:pt x="115" y="167"/>
                  </a:lnTo>
                  <a:lnTo>
                    <a:pt x="160" y="0"/>
                  </a:lnTo>
                  <a:lnTo>
                    <a:pt x="89" y="0"/>
                  </a:lnTo>
                  <a:lnTo>
                    <a:pt x="54" y="8"/>
                  </a:lnTo>
                  <a:lnTo>
                    <a:pt x="36" y="26"/>
                  </a:lnTo>
                  <a:lnTo>
                    <a:pt x="27" y="44"/>
                  </a:lnTo>
                  <a:lnTo>
                    <a:pt x="0" y="159"/>
                  </a:lnTo>
                  <a:lnTo>
                    <a:pt x="0" y="177"/>
                  </a:lnTo>
                  <a:lnTo>
                    <a:pt x="10" y="203"/>
                  </a:lnTo>
                  <a:lnTo>
                    <a:pt x="27" y="212"/>
                  </a:lnTo>
                  <a:lnTo>
                    <a:pt x="54" y="212"/>
                  </a:lnTo>
                  <a:lnTo>
                    <a:pt x="80" y="203"/>
                  </a:lnTo>
                  <a:lnTo>
                    <a:pt x="98" y="194"/>
                  </a:lnTo>
                  <a:lnTo>
                    <a:pt x="115" y="16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Line 17"/>
            <p:cNvSpPr>
              <a:spLocks noChangeShapeType="1"/>
            </p:cNvSpPr>
            <p:nvPr/>
          </p:nvSpPr>
          <p:spPr bwMode="auto">
            <a:xfrm>
              <a:off x="723" y="3005"/>
              <a:ext cx="28" cy="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flipH="1">
              <a:off x="703" y="3005"/>
              <a:ext cx="65" cy="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>
              <a:off x="1004" y="2859"/>
              <a:ext cx="4" cy="3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20"/>
            <p:cNvSpPr/>
            <p:nvPr/>
          </p:nvSpPr>
          <p:spPr bwMode="auto">
            <a:xfrm>
              <a:off x="989" y="3178"/>
              <a:ext cx="32" cy="25"/>
            </a:xfrm>
            <a:custGeom>
              <a:avLst/>
              <a:gdLst>
                <a:gd name="T0" fmla="*/ 137 w 137"/>
                <a:gd name="T1" fmla="*/ 68 h 136"/>
                <a:gd name="T2" fmla="*/ 116 w 137"/>
                <a:gd name="T3" fmla="*/ 20 h 136"/>
                <a:gd name="T4" fmla="*/ 68 w 137"/>
                <a:gd name="T5" fmla="*/ 0 h 136"/>
                <a:gd name="T6" fmla="*/ 21 w 137"/>
                <a:gd name="T7" fmla="*/ 20 h 136"/>
                <a:gd name="T8" fmla="*/ 0 w 137"/>
                <a:gd name="T9" fmla="*/ 68 h 136"/>
                <a:gd name="T10" fmla="*/ 21 w 137"/>
                <a:gd name="T11" fmla="*/ 116 h 136"/>
                <a:gd name="T12" fmla="*/ 68 w 137"/>
                <a:gd name="T13" fmla="*/ 136 h 136"/>
                <a:gd name="T14" fmla="*/ 116 w 137"/>
                <a:gd name="T15" fmla="*/ 116 h 136"/>
                <a:gd name="T16" fmla="*/ 137 w 137"/>
                <a:gd name="T17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6">
                  <a:moveTo>
                    <a:pt x="137" y="68"/>
                  </a:moveTo>
                  <a:lnTo>
                    <a:pt x="116" y="20"/>
                  </a:lnTo>
                  <a:lnTo>
                    <a:pt x="68" y="0"/>
                  </a:lnTo>
                  <a:lnTo>
                    <a:pt x="21" y="20"/>
                  </a:lnTo>
                  <a:lnTo>
                    <a:pt x="0" y="68"/>
                  </a:lnTo>
                  <a:lnTo>
                    <a:pt x="21" y="116"/>
                  </a:lnTo>
                  <a:lnTo>
                    <a:pt x="68" y="136"/>
                  </a:lnTo>
                  <a:lnTo>
                    <a:pt x="116" y="116"/>
                  </a:lnTo>
                  <a:lnTo>
                    <a:pt x="137" y="6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21"/>
            <p:cNvSpPr/>
            <p:nvPr/>
          </p:nvSpPr>
          <p:spPr bwMode="auto">
            <a:xfrm>
              <a:off x="976" y="2771"/>
              <a:ext cx="37" cy="41"/>
            </a:xfrm>
            <a:custGeom>
              <a:avLst/>
              <a:gdLst>
                <a:gd name="T0" fmla="*/ 141 w 159"/>
                <a:gd name="T1" fmla="*/ 212 h 212"/>
                <a:gd name="T2" fmla="*/ 115 w 159"/>
                <a:gd name="T3" fmla="*/ 168 h 212"/>
                <a:gd name="T4" fmla="*/ 159 w 159"/>
                <a:gd name="T5" fmla="*/ 0 h 212"/>
                <a:gd name="T6" fmla="*/ 88 w 159"/>
                <a:gd name="T7" fmla="*/ 0 h 212"/>
                <a:gd name="T8" fmla="*/ 53 w 159"/>
                <a:gd name="T9" fmla="*/ 9 h 212"/>
                <a:gd name="T10" fmla="*/ 36 w 159"/>
                <a:gd name="T11" fmla="*/ 26 h 212"/>
                <a:gd name="T12" fmla="*/ 26 w 159"/>
                <a:gd name="T13" fmla="*/ 44 h 212"/>
                <a:gd name="T14" fmla="*/ 0 w 159"/>
                <a:gd name="T15" fmla="*/ 159 h 212"/>
                <a:gd name="T16" fmla="*/ 0 w 159"/>
                <a:gd name="T17" fmla="*/ 176 h 212"/>
                <a:gd name="T18" fmla="*/ 9 w 159"/>
                <a:gd name="T19" fmla="*/ 203 h 212"/>
                <a:gd name="T20" fmla="*/ 26 w 159"/>
                <a:gd name="T21" fmla="*/ 212 h 212"/>
                <a:gd name="T22" fmla="*/ 53 w 159"/>
                <a:gd name="T23" fmla="*/ 212 h 212"/>
                <a:gd name="T24" fmla="*/ 80 w 159"/>
                <a:gd name="T25" fmla="*/ 203 h 212"/>
                <a:gd name="T26" fmla="*/ 97 w 159"/>
                <a:gd name="T27" fmla="*/ 195 h 212"/>
                <a:gd name="T28" fmla="*/ 115 w 159"/>
                <a:gd name="T29" fmla="*/ 16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9" h="212">
                  <a:moveTo>
                    <a:pt x="141" y="212"/>
                  </a:moveTo>
                  <a:lnTo>
                    <a:pt x="115" y="168"/>
                  </a:lnTo>
                  <a:lnTo>
                    <a:pt x="159" y="0"/>
                  </a:lnTo>
                  <a:lnTo>
                    <a:pt x="88" y="0"/>
                  </a:lnTo>
                  <a:lnTo>
                    <a:pt x="53" y="9"/>
                  </a:lnTo>
                  <a:lnTo>
                    <a:pt x="36" y="26"/>
                  </a:lnTo>
                  <a:lnTo>
                    <a:pt x="26" y="44"/>
                  </a:lnTo>
                  <a:lnTo>
                    <a:pt x="0" y="159"/>
                  </a:lnTo>
                  <a:lnTo>
                    <a:pt x="0" y="176"/>
                  </a:lnTo>
                  <a:lnTo>
                    <a:pt x="9" y="203"/>
                  </a:lnTo>
                  <a:lnTo>
                    <a:pt x="26" y="212"/>
                  </a:lnTo>
                  <a:lnTo>
                    <a:pt x="53" y="212"/>
                  </a:lnTo>
                  <a:lnTo>
                    <a:pt x="80" y="203"/>
                  </a:lnTo>
                  <a:lnTo>
                    <a:pt x="97" y="195"/>
                  </a:lnTo>
                  <a:lnTo>
                    <a:pt x="115" y="16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 flipV="1">
              <a:off x="1042" y="2745"/>
              <a:ext cx="7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23"/>
            <p:cNvSpPr/>
            <p:nvPr/>
          </p:nvSpPr>
          <p:spPr bwMode="auto">
            <a:xfrm>
              <a:off x="989" y="2832"/>
              <a:ext cx="32" cy="27"/>
            </a:xfrm>
            <a:custGeom>
              <a:avLst/>
              <a:gdLst>
                <a:gd name="T0" fmla="*/ 137 w 137"/>
                <a:gd name="T1" fmla="*/ 69 h 137"/>
                <a:gd name="T2" fmla="*/ 116 w 137"/>
                <a:gd name="T3" fmla="*/ 21 h 137"/>
                <a:gd name="T4" fmla="*/ 68 w 137"/>
                <a:gd name="T5" fmla="*/ 0 h 137"/>
                <a:gd name="T6" fmla="*/ 21 w 137"/>
                <a:gd name="T7" fmla="*/ 21 h 137"/>
                <a:gd name="T8" fmla="*/ 0 w 137"/>
                <a:gd name="T9" fmla="*/ 69 h 137"/>
                <a:gd name="T10" fmla="*/ 21 w 137"/>
                <a:gd name="T11" fmla="*/ 116 h 137"/>
                <a:gd name="T12" fmla="*/ 68 w 137"/>
                <a:gd name="T13" fmla="*/ 137 h 137"/>
                <a:gd name="T14" fmla="*/ 116 w 137"/>
                <a:gd name="T15" fmla="*/ 116 h 137"/>
                <a:gd name="T16" fmla="*/ 137 w 137"/>
                <a:gd name="T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137" y="69"/>
                  </a:moveTo>
                  <a:lnTo>
                    <a:pt x="116" y="21"/>
                  </a:lnTo>
                  <a:lnTo>
                    <a:pt x="68" y="0"/>
                  </a:lnTo>
                  <a:lnTo>
                    <a:pt x="21" y="21"/>
                  </a:lnTo>
                  <a:lnTo>
                    <a:pt x="0" y="69"/>
                  </a:lnTo>
                  <a:lnTo>
                    <a:pt x="21" y="116"/>
                  </a:lnTo>
                  <a:lnTo>
                    <a:pt x="68" y="137"/>
                  </a:lnTo>
                  <a:lnTo>
                    <a:pt x="116" y="116"/>
                  </a:lnTo>
                  <a:lnTo>
                    <a:pt x="137" y="6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Line 24"/>
            <p:cNvSpPr>
              <a:spLocks noChangeShapeType="1"/>
            </p:cNvSpPr>
            <p:nvPr/>
          </p:nvSpPr>
          <p:spPr bwMode="auto">
            <a:xfrm>
              <a:off x="1840" y="2393"/>
              <a:ext cx="2" cy="3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Line 25"/>
            <p:cNvSpPr>
              <a:spLocks noChangeShapeType="1"/>
            </p:cNvSpPr>
            <p:nvPr/>
          </p:nvSpPr>
          <p:spPr bwMode="auto">
            <a:xfrm>
              <a:off x="1665" y="2491"/>
              <a:ext cx="1" cy="5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26"/>
            <p:cNvSpPr/>
            <p:nvPr/>
          </p:nvSpPr>
          <p:spPr bwMode="auto">
            <a:xfrm>
              <a:off x="1421" y="2455"/>
              <a:ext cx="235" cy="138"/>
            </a:xfrm>
            <a:custGeom>
              <a:avLst/>
              <a:gdLst>
                <a:gd name="T0" fmla="*/ 0 w 1085"/>
                <a:gd name="T1" fmla="*/ 613 h 663"/>
                <a:gd name="T2" fmla="*/ 14 w 1085"/>
                <a:gd name="T3" fmla="*/ 638 h 663"/>
                <a:gd name="T4" fmla="*/ 28 w 1085"/>
                <a:gd name="T5" fmla="*/ 663 h 663"/>
                <a:gd name="T6" fmla="*/ 1085 w 1085"/>
                <a:gd name="T7" fmla="*/ 49 h 663"/>
                <a:gd name="T8" fmla="*/ 1071 w 1085"/>
                <a:gd name="T9" fmla="*/ 24 h 663"/>
                <a:gd name="T10" fmla="*/ 1057 w 1085"/>
                <a:gd name="T11" fmla="*/ 0 h 663"/>
                <a:gd name="T12" fmla="*/ 0 w 1085"/>
                <a:gd name="T13" fmla="*/ 61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5" h="663">
                  <a:moveTo>
                    <a:pt x="0" y="613"/>
                  </a:moveTo>
                  <a:lnTo>
                    <a:pt x="14" y="638"/>
                  </a:lnTo>
                  <a:lnTo>
                    <a:pt x="28" y="663"/>
                  </a:lnTo>
                  <a:lnTo>
                    <a:pt x="1085" y="49"/>
                  </a:lnTo>
                  <a:lnTo>
                    <a:pt x="1071" y="24"/>
                  </a:lnTo>
                  <a:lnTo>
                    <a:pt x="1057" y="0"/>
                  </a:lnTo>
                  <a:lnTo>
                    <a:pt x="0" y="61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27"/>
            <p:cNvSpPr/>
            <p:nvPr/>
          </p:nvSpPr>
          <p:spPr bwMode="auto">
            <a:xfrm>
              <a:off x="1650" y="2476"/>
              <a:ext cx="8" cy="11"/>
            </a:xfrm>
            <a:custGeom>
              <a:avLst/>
              <a:gdLst>
                <a:gd name="T0" fmla="*/ 14 w 42"/>
                <a:gd name="T1" fmla="*/ 27 h 52"/>
                <a:gd name="T2" fmla="*/ 0 w 42"/>
                <a:gd name="T3" fmla="*/ 3 h 52"/>
                <a:gd name="T4" fmla="*/ 7 w 42"/>
                <a:gd name="T5" fmla="*/ 0 h 52"/>
                <a:gd name="T6" fmla="*/ 17 w 42"/>
                <a:gd name="T7" fmla="*/ 0 h 52"/>
                <a:gd name="T8" fmla="*/ 25 w 42"/>
                <a:gd name="T9" fmla="*/ 2 h 52"/>
                <a:gd name="T10" fmla="*/ 33 w 42"/>
                <a:gd name="T11" fmla="*/ 6 h 52"/>
                <a:gd name="T12" fmla="*/ 38 w 42"/>
                <a:gd name="T13" fmla="*/ 13 h 52"/>
                <a:gd name="T14" fmla="*/ 42 w 42"/>
                <a:gd name="T15" fmla="*/ 21 h 52"/>
                <a:gd name="T16" fmla="*/ 42 w 42"/>
                <a:gd name="T17" fmla="*/ 31 h 52"/>
                <a:gd name="T18" fmla="*/ 39 w 42"/>
                <a:gd name="T19" fmla="*/ 39 h 52"/>
                <a:gd name="T20" fmla="*/ 35 w 42"/>
                <a:gd name="T21" fmla="*/ 47 h 52"/>
                <a:gd name="T22" fmla="*/ 28 w 42"/>
                <a:gd name="T23" fmla="*/ 52 h 52"/>
                <a:gd name="T24" fmla="*/ 14 w 42"/>
                <a:gd name="T25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52">
                  <a:moveTo>
                    <a:pt x="14" y="27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42" y="21"/>
                  </a:lnTo>
                  <a:lnTo>
                    <a:pt x="42" y="31"/>
                  </a:lnTo>
                  <a:lnTo>
                    <a:pt x="39" y="39"/>
                  </a:lnTo>
                  <a:lnTo>
                    <a:pt x="35" y="47"/>
                  </a:lnTo>
                  <a:lnTo>
                    <a:pt x="28" y="52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28"/>
            <p:cNvSpPr/>
            <p:nvPr/>
          </p:nvSpPr>
          <p:spPr bwMode="auto">
            <a:xfrm>
              <a:off x="1650" y="2476"/>
              <a:ext cx="8" cy="11"/>
            </a:xfrm>
            <a:custGeom>
              <a:avLst/>
              <a:gdLst>
                <a:gd name="T0" fmla="*/ 0 w 42"/>
                <a:gd name="T1" fmla="*/ 3 h 52"/>
                <a:gd name="T2" fmla="*/ 7 w 42"/>
                <a:gd name="T3" fmla="*/ 0 h 52"/>
                <a:gd name="T4" fmla="*/ 17 w 42"/>
                <a:gd name="T5" fmla="*/ 0 h 52"/>
                <a:gd name="T6" fmla="*/ 25 w 42"/>
                <a:gd name="T7" fmla="*/ 2 h 52"/>
                <a:gd name="T8" fmla="*/ 33 w 42"/>
                <a:gd name="T9" fmla="*/ 6 h 52"/>
                <a:gd name="T10" fmla="*/ 38 w 42"/>
                <a:gd name="T11" fmla="*/ 13 h 52"/>
                <a:gd name="T12" fmla="*/ 42 w 42"/>
                <a:gd name="T13" fmla="*/ 21 h 52"/>
                <a:gd name="T14" fmla="*/ 42 w 42"/>
                <a:gd name="T15" fmla="*/ 31 h 52"/>
                <a:gd name="T16" fmla="*/ 39 w 42"/>
                <a:gd name="T17" fmla="*/ 39 h 52"/>
                <a:gd name="T18" fmla="*/ 35 w 42"/>
                <a:gd name="T19" fmla="*/ 47 h 52"/>
                <a:gd name="T20" fmla="*/ 28 w 42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52">
                  <a:moveTo>
                    <a:pt x="0" y="3"/>
                  </a:moveTo>
                  <a:lnTo>
                    <a:pt x="7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42" y="21"/>
                  </a:lnTo>
                  <a:lnTo>
                    <a:pt x="42" y="31"/>
                  </a:lnTo>
                  <a:lnTo>
                    <a:pt x="39" y="39"/>
                  </a:lnTo>
                  <a:lnTo>
                    <a:pt x="35" y="47"/>
                  </a:lnTo>
                  <a:lnTo>
                    <a:pt x="28" y="5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Freeform 29"/>
            <p:cNvSpPr/>
            <p:nvPr/>
          </p:nvSpPr>
          <p:spPr bwMode="auto">
            <a:xfrm>
              <a:off x="1673" y="2476"/>
              <a:ext cx="8" cy="11"/>
            </a:xfrm>
            <a:custGeom>
              <a:avLst/>
              <a:gdLst>
                <a:gd name="T0" fmla="*/ 28 w 40"/>
                <a:gd name="T1" fmla="*/ 28 h 54"/>
                <a:gd name="T2" fmla="*/ 16 w 40"/>
                <a:gd name="T3" fmla="*/ 54 h 54"/>
                <a:gd name="T4" fmla="*/ 9 w 40"/>
                <a:gd name="T5" fmla="*/ 49 h 54"/>
                <a:gd name="T6" fmla="*/ 3 w 40"/>
                <a:gd name="T7" fmla="*/ 42 h 54"/>
                <a:gd name="T8" fmla="*/ 0 w 40"/>
                <a:gd name="T9" fmla="*/ 34 h 54"/>
                <a:gd name="T10" fmla="*/ 0 w 40"/>
                <a:gd name="T11" fmla="*/ 25 h 54"/>
                <a:gd name="T12" fmla="*/ 2 w 40"/>
                <a:gd name="T13" fmla="*/ 16 h 54"/>
                <a:gd name="T14" fmla="*/ 7 w 40"/>
                <a:gd name="T15" fmla="*/ 9 h 54"/>
                <a:gd name="T16" fmla="*/ 14 w 40"/>
                <a:gd name="T17" fmla="*/ 3 h 54"/>
                <a:gd name="T18" fmla="*/ 22 w 40"/>
                <a:gd name="T19" fmla="*/ 0 h 54"/>
                <a:gd name="T20" fmla="*/ 31 w 40"/>
                <a:gd name="T21" fmla="*/ 0 h 54"/>
                <a:gd name="T22" fmla="*/ 40 w 40"/>
                <a:gd name="T23" fmla="*/ 2 h 54"/>
                <a:gd name="T24" fmla="*/ 28 w 40"/>
                <a:gd name="T25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54">
                  <a:moveTo>
                    <a:pt x="28" y="28"/>
                  </a:moveTo>
                  <a:lnTo>
                    <a:pt x="16" y="54"/>
                  </a:lnTo>
                  <a:lnTo>
                    <a:pt x="9" y="49"/>
                  </a:lnTo>
                  <a:lnTo>
                    <a:pt x="3" y="42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7" y="9"/>
                  </a:lnTo>
                  <a:lnTo>
                    <a:pt x="14" y="3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Freeform 30"/>
            <p:cNvSpPr/>
            <p:nvPr/>
          </p:nvSpPr>
          <p:spPr bwMode="auto">
            <a:xfrm>
              <a:off x="1673" y="2476"/>
              <a:ext cx="8" cy="11"/>
            </a:xfrm>
            <a:custGeom>
              <a:avLst/>
              <a:gdLst>
                <a:gd name="T0" fmla="*/ 16 w 40"/>
                <a:gd name="T1" fmla="*/ 54 h 54"/>
                <a:gd name="T2" fmla="*/ 9 w 40"/>
                <a:gd name="T3" fmla="*/ 49 h 54"/>
                <a:gd name="T4" fmla="*/ 3 w 40"/>
                <a:gd name="T5" fmla="*/ 42 h 54"/>
                <a:gd name="T6" fmla="*/ 0 w 40"/>
                <a:gd name="T7" fmla="*/ 34 h 54"/>
                <a:gd name="T8" fmla="*/ 0 w 40"/>
                <a:gd name="T9" fmla="*/ 25 h 54"/>
                <a:gd name="T10" fmla="*/ 2 w 40"/>
                <a:gd name="T11" fmla="*/ 16 h 54"/>
                <a:gd name="T12" fmla="*/ 7 w 40"/>
                <a:gd name="T13" fmla="*/ 9 h 54"/>
                <a:gd name="T14" fmla="*/ 14 w 40"/>
                <a:gd name="T15" fmla="*/ 3 h 54"/>
                <a:gd name="T16" fmla="*/ 22 w 40"/>
                <a:gd name="T17" fmla="*/ 0 h 54"/>
                <a:gd name="T18" fmla="*/ 31 w 40"/>
                <a:gd name="T19" fmla="*/ 0 h 54"/>
                <a:gd name="T20" fmla="*/ 40 w 40"/>
                <a:gd name="T21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54">
                  <a:moveTo>
                    <a:pt x="16" y="54"/>
                  </a:moveTo>
                  <a:lnTo>
                    <a:pt x="9" y="49"/>
                  </a:lnTo>
                  <a:lnTo>
                    <a:pt x="3" y="42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7" y="9"/>
                  </a:lnTo>
                  <a:lnTo>
                    <a:pt x="14" y="3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4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31"/>
            <p:cNvSpPr/>
            <p:nvPr/>
          </p:nvSpPr>
          <p:spPr bwMode="auto">
            <a:xfrm>
              <a:off x="1675" y="2455"/>
              <a:ext cx="415" cy="185"/>
            </a:xfrm>
            <a:custGeom>
              <a:avLst/>
              <a:gdLst>
                <a:gd name="T0" fmla="*/ 24 w 1932"/>
                <a:gd name="T1" fmla="*/ 0 h 892"/>
                <a:gd name="T2" fmla="*/ 12 w 1932"/>
                <a:gd name="T3" fmla="*/ 26 h 892"/>
                <a:gd name="T4" fmla="*/ 0 w 1932"/>
                <a:gd name="T5" fmla="*/ 52 h 892"/>
                <a:gd name="T6" fmla="*/ 1909 w 1932"/>
                <a:gd name="T7" fmla="*/ 892 h 892"/>
                <a:gd name="T8" fmla="*/ 1921 w 1932"/>
                <a:gd name="T9" fmla="*/ 866 h 892"/>
                <a:gd name="T10" fmla="*/ 1932 w 1932"/>
                <a:gd name="T11" fmla="*/ 840 h 892"/>
                <a:gd name="T12" fmla="*/ 24 w 1932"/>
                <a:gd name="T13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2" h="892">
                  <a:moveTo>
                    <a:pt x="24" y="0"/>
                  </a:moveTo>
                  <a:lnTo>
                    <a:pt x="12" y="26"/>
                  </a:lnTo>
                  <a:lnTo>
                    <a:pt x="0" y="52"/>
                  </a:lnTo>
                  <a:lnTo>
                    <a:pt x="1909" y="892"/>
                  </a:lnTo>
                  <a:lnTo>
                    <a:pt x="1921" y="866"/>
                  </a:lnTo>
                  <a:lnTo>
                    <a:pt x="1932" y="84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Freeform 32"/>
            <p:cNvSpPr/>
            <p:nvPr/>
          </p:nvSpPr>
          <p:spPr bwMode="auto">
            <a:xfrm>
              <a:off x="2085" y="2649"/>
              <a:ext cx="8" cy="13"/>
            </a:xfrm>
            <a:custGeom>
              <a:avLst/>
              <a:gdLst>
                <a:gd name="T0" fmla="*/ 12 w 39"/>
                <a:gd name="T1" fmla="*/ 26 h 54"/>
                <a:gd name="T2" fmla="*/ 23 w 39"/>
                <a:gd name="T3" fmla="*/ 0 h 54"/>
                <a:gd name="T4" fmla="*/ 31 w 39"/>
                <a:gd name="T5" fmla="*/ 5 h 54"/>
                <a:gd name="T6" fmla="*/ 36 w 39"/>
                <a:gd name="T7" fmla="*/ 12 h 54"/>
                <a:gd name="T8" fmla="*/ 39 w 39"/>
                <a:gd name="T9" fmla="*/ 20 h 54"/>
                <a:gd name="T10" fmla="*/ 39 w 39"/>
                <a:gd name="T11" fmla="*/ 29 h 54"/>
                <a:gd name="T12" fmla="*/ 37 w 39"/>
                <a:gd name="T13" fmla="*/ 38 h 54"/>
                <a:gd name="T14" fmla="*/ 33 w 39"/>
                <a:gd name="T15" fmla="*/ 46 h 54"/>
                <a:gd name="T16" fmla="*/ 25 w 39"/>
                <a:gd name="T17" fmla="*/ 51 h 54"/>
                <a:gd name="T18" fmla="*/ 18 w 39"/>
                <a:gd name="T19" fmla="*/ 54 h 54"/>
                <a:gd name="T20" fmla="*/ 8 w 39"/>
                <a:gd name="T21" fmla="*/ 54 h 54"/>
                <a:gd name="T22" fmla="*/ 0 w 39"/>
                <a:gd name="T23" fmla="*/ 52 h 54"/>
                <a:gd name="T24" fmla="*/ 12 w 39"/>
                <a:gd name="T2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4">
                  <a:moveTo>
                    <a:pt x="12" y="26"/>
                  </a:moveTo>
                  <a:lnTo>
                    <a:pt x="23" y="0"/>
                  </a:lnTo>
                  <a:lnTo>
                    <a:pt x="31" y="5"/>
                  </a:lnTo>
                  <a:lnTo>
                    <a:pt x="36" y="12"/>
                  </a:lnTo>
                  <a:lnTo>
                    <a:pt x="39" y="20"/>
                  </a:lnTo>
                  <a:lnTo>
                    <a:pt x="39" y="29"/>
                  </a:lnTo>
                  <a:lnTo>
                    <a:pt x="37" y="38"/>
                  </a:lnTo>
                  <a:lnTo>
                    <a:pt x="33" y="46"/>
                  </a:lnTo>
                  <a:lnTo>
                    <a:pt x="25" y="51"/>
                  </a:lnTo>
                  <a:lnTo>
                    <a:pt x="18" y="54"/>
                  </a:lnTo>
                  <a:lnTo>
                    <a:pt x="8" y="54"/>
                  </a:lnTo>
                  <a:lnTo>
                    <a:pt x="0" y="52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Freeform 33"/>
            <p:cNvSpPr/>
            <p:nvPr/>
          </p:nvSpPr>
          <p:spPr bwMode="auto">
            <a:xfrm>
              <a:off x="2085" y="2649"/>
              <a:ext cx="8" cy="13"/>
            </a:xfrm>
            <a:custGeom>
              <a:avLst/>
              <a:gdLst>
                <a:gd name="T0" fmla="*/ 23 w 39"/>
                <a:gd name="T1" fmla="*/ 0 h 54"/>
                <a:gd name="T2" fmla="*/ 31 w 39"/>
                <a:gd name="T3" fmla="*/ 5 h 54"/>
                <a:gd name="T4" fmla="*/ 36 w 39"/>
                <a:gd name="T5" fmla="*/ 12 h 54"/>
                <a:gd name="T6" fmla="*/ 39 w 39"/>
                <a:gd name="T7" fmla="*/ 20 h 54"/>
                <a:gd name="T8" fmla="*/ 39 w 39"/>
                <a:gd name="T9" fmla="*/ 29 h 54"/>
                <a:gd name="T10" fmla="*/ 37 w 39"/>
                <a:gd name="T11" fmla="*/ 38 h 54"/>
                <a:gd name="T12" fmla="*/ 33 w 39"/>
                <a:gd name="T13" fmla="*/ 46 h 54"/>
                <a:gd name="T14" fmla="*/ 25 w 39"/>
                <a:gd name="T15" fmla="*/ 51 h 54"/>
                <a:gd name="T16" fmla="*/ 18 w 39"/>
                <a:gd name="T17" fmla="*/ 54 h 54"/>
                <a:gd name="T18" fmla="*/ 8 w 39"/>
                <a:gd name="T19" fmla="*/ 54 h 54"/>
                <a:gd name="T20" fmla="*/ 0 w 39"/>
                <a:gd name="T21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54">
                  <a:moveTo>
                    <a:pt x="23" y="0"/>
                  </a:moveTo>
                  <a:lnTo>
                    <a:pt x="31" y="5"/>
                  </a:lnTo>
                  <a:lnTo>
                    <a:pt x="36" y="12"/>
                  </a:lnTo>
                  <a:lnTo>
                    <a:pt x="39" y="20"/>
                  </a:lnTo>
                  <a:lnTo>
                    <a:pt x="39" y="29"/>
                  </a:lnTo>
                  <a:lnTo>
                    <a:pt x="37" y="38"/>
                  </a:lnTo>
                  <a:lnTo>
                    <a:pt x="33" y="46"/>
                  </a:lnTo>
                  <a:lnTo>
                    <a:pt x="25" y="51"/>
                  </a:lnTo>
                  <a:lnTo>
                    <a:pt x="18" y="54"/>
                  </a:lnTo>
                  <a:lnTo>
                    <a:pt x="8" y="54"/>
                  </a:lnTo>
                  <a:lnTo>
                    <a:pt x="0" y="5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Freeform 34"/>
            <p:cNvSpPr/>
            <p:nvPr/>
          </p:nvSpPr>
          <p:spPr bwMode="auto">
            <a:xfrm>
              <a:off x="1420" y="3519"/>
              <a:ext cx="8" cy="11"/>
            </a:xfrm>
            <a:custGeom>
              <a:avLst/>
              <a:gdLst>
                <a:gd name="T0" fmla="*/ 28 w 46"/>
                <a:gd name="T1" fmla="*/ 28 h 49"/>
                <a:gd name="T2" fmla="*/ 10 w 46"/>
                <a:gd name="T3" fmla="*/ 49 h 49"/>
                <a:gd name="T4" fmla="*/ 4 w 46"/>
                <a:gd name="T5" fmla="*/ 43 h 49"/>
                <a:gd name="T6" fmla="*/ 0 w 46"/>
                <a:gd name="T7" fmla="*/ 35 h 49"/>
                <a:gd name="T8" fmla="*/ 0 w 46"/>
                <a:gd name="T9" fmla="*/ 26 h 49"/>
                <a:gd name="T10" fmla="*/ 1 w 46"/>
                <a:gd name="T11" fmla="*/ 17 h 49"/>
                <a:gd name="T12" fmla="*/ 6 w 46"/>
                <a:gd name="T13" fmla="*/ 10 h 49"/>
                <a:gd name="T14" fmla="*/ 13 w 46"/>
                <a:gd name="T15" fmla="*/ 4 h 49"/>
                <a:gd name="T16" fmla="*/ 20 w 46"/>
                <a:gd name="T17" fmla="*/ 0 h 49"/>
                <a:gd name="T18" fmla="*/ 30 w 46"/>
                <a:gd name="T19" fmla="*/ 0 h 49"/>
                <a:gd name="T20" fmla="*/ 39 w 46"/>
                <a:gd name="T21" fmla="*/ 1 h 49"/>
                <a:gd name="T22" fmla="*/ 46 w 46"/>
                <a:gd name="T23" fmla="*/ 6 h 49"/>
                <a:gd name="T24" fmla="*/ 28 w 46"/>
                <a:gd name="T25" fmla="*/ 2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9">
                  <a:moveTo>
                    <a:pt x="28" y="28"/>
                  </a:moveTo>
                  <a:lnTo>
                    <a:pt x="10" y="49"/>
                  </a:lnTo>
                  <a:lnTo>
                    <a:pt x="4" y="43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1" y="17"/>
                  </a:lnTo>
                  <a:lnTo>
                    <a:pt x="6" y="10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9" y="1"/>
                  </a:lnTo>
                  <a:lnTo>
                    <a:pt x="46" y="6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Freeform 35"/>
            <p:cNvSpPr/>
            <p:nvPr/>
          </p:nvSpPr>
          <p:spPr bwMode="auto">
            <a:xfrm>
              <a:off x="1420" y="3519"/>
              <a:ext cx="8" cy="11"/>
            </a:xfrm>
            <a:custGeom>
              <a:avLst/>
              <a:gdLst>
                <a:gd name="T0" fmla="*/ 10 w 46"/>
                <a:gd name="T1" fmla="*/ 49 h 49"/>
                <a:gd name="T2" fmla="*/ 4 w 46"/>
                <a:gd name="T3" fmla="*/ 43 h 49"/>
                <a:gd name="T4" fmla="*/ 0 w 46"/>
                <a:gd name="T5" fmla="*/ 35 h 49"/>
                <a:gd name="T6" fmla="*/ 0 w 46"/>
                <a:gd name="T7" fmla="*/ 26 h 49"/>
                <a:gd name="T8" fmla="*/ 1 w 46"/>
                <a:gd name="T9" fmla="*/ 17 h 49"/>
                <a:gd name="T10" fmla="*/ 6 w 46"/>
                <a:gd name="T11" fmla="*/ 10 h 49"/>
                <a:gd name="T12" fmla="*/ 13 w 46"/>
                <a:gd name="T13" fmla="*/ 4 h 49"/>
                <a:gd name="T14" fmla="*/ 20 w 46"/>
                <a:gd name="T15" fmla="*/ 0 h 49"/>
                <a:gd name="T16" fmla="*/ 30 w 46"/>
                <a:gd name="T17" fmla="*/ 0 h 49"/>
                <a:gd name="T18" fmla="*/ 39 w 46"/>
                <a:gd name="T19" fmla="*/ 1 h 49"/>
                <a:gd name="T20" fmla="*/ 46 w 46"/>
                <a:gd name="T21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10" y="49"/>
                  </a:moveTo>
                  <a:lnTo>
                    <a:pt x="4" y="43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1" y="17"/>
                  </a:lnTo>
                  <a:lnTo>
                    <a:pt x="6" y="10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9" y="1"/>
                  </a:lnTo>
                  <a:lnTo>
                    <a:pt x="46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Freeform 36"/>
            <p:cNvSpPr/>
            <p:nvPr/>
          </p:nvSpPr>
          <p:spPr bwMode="auto">
            <a:xfrm>
              <a:off x="1378" y="3476"/>
              <a:ext cx="313" cy="253"/>
            </a:xfrm>
            <a:custGeom>
              <a:avLst/>
              <a:gdLst>
                <a:gd name="T0" fmla="*/ 36 w 1105"/>
                <a:gd name="T1" fmla="*/ 0 h 922"/>
                <a:gd name="T2" fmla="*/ 18 w 1105"/>
                <a:gd name="T3" fmla="*/ 22 h 922"/>
                <a:gd name="T4" fmla="*/ 0 w 1105"/>
                <a:gd name="T5" fmla="*/ 43 h 922"/>
                <a:gd name="T6" fmla="*/ 1069 w 1105"/>
                <a:gd name="T7" fmla="*/ 922 h 922"/>
                <a:gd name="T8" fmla="*/ 1087 w 1105"/>
                <a:gd name="T9" fmla="*/ 901 h 922"/>
                <a:gd name="T10" fmla="*/ 1105 w 1105"/>
                <a:gd name="T11" fmla="*/ 879 h 922"/>
                <a:gd name="T12" fmla="*/ 36 w 1105"/>
                <a:gd name="T13" fmla="*/ 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5" h="922">
                  <a:moveTo>
                    <a:pt x="36" y="0"/>
                  </a:moveTo>
                  <a:lnTo>
                    <a:pt x="18" y="22"/>
                  </a:lnTo>
                  <a:lnTo>
                    <a:pt x="0" y="43"/>
                  </a:lnTo>
                  <a:lnTo>
                    <a:pt x="1069" y="922"/>
                  </a:lnTo>
                  <a:lnTo>
                    <a:pt x="1087" y="901"/>
                  </a:lnTo>
                  <a:lnTo>
                    <a:pt x="1105" y="87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Freeform 37"/>
            <p:cNvSpPr/>
            <p:nvPr/>
          </p:nvSpPr>
          <p:spPr bwMode="auto">
            <a:xfrm>
              <a:off x="1420" y="3503"/>
              <a:ext cx="10" cy="11"/>
            </a:xfrm>
            <a:custGeom>
              <a:avLst/>
              <a:gdLst>
                <a:gd name="T0" fmla="*/ 28 w 43"/>
                <a:gd name="T1" fmla="*/ 24 h 52"/>
                <a:gd name="T2" fmla="*/ 43 w 43"/>
                <a:gd name="T3" fmla="*/ 49 h 52"/>
                <a:gd name="T4" fmla="*/ 35 w 43"/>
                <a:gd name="T5" fmla="*/ 52 h 52"/>
                <a:gd name="T6" fmla="*/ 26 w 43"/>
                <a:gd name="T7" fmla="*/ 52 h 52"/>
                <a:gd name="T8" fmla="*/ 18 w 43"/>
                <a:gd name="T9" fmla="*/ 50 h 52"/>
                <a:gd name="T10" fmla="*/ 10 w 43"/>
                <a:gd name="T11" fmla="*/ 46 h 52"/>
                <a:gd name="T12" fmla="*/ 4 w 43"/>
                <a:gd name="T13" fmla="*/ 39 h 52"/>
                <a:gd name="T14" fmla="*/ 0 w 43"/>
                <a:gd name="T15" fmla="*/ 31 h 52"/>
                <a:gd name="T16" fmla="*/ 0 w 43"/>
                <a:gd name="T17" fmla="*/ 22 h 52"/>
                <a:gd name="T18" fmla="*/ 3 w 43"/>
                <a:gd name="T19" fmla="*/ 14 h 52"/>
                <a:gd name="T20" fmla="*/ 7 w 43"/>
                <a:gd name="T21" fmla="*/ 6 h 52"/>
                <a:gd name="T22" fmla="*/ 13 w 43"/>
                <a:gd name="T23" fmla="*/ 0 h 52"/>
                <a:gd name="T24" fmla="*/ 28 w 43"/>
                <a:gd name="T2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52">
                  <a:moveTo>
                    <a:pt x="28" y="24"/>
                  </a:moveTo>
                  <a:lnTo>
                    <a:pt x="43" y="49"/>
                  </a:lnTo>
                  <a:lnTo>
                    <a:pt x="35" y="52"/>
                  </a:lnTo>
                  <a:lnTo>
                    <a:pt x="26" y="52"/>
                  </a:lnTo>
                  <a:lnTo>
                    <a:pt x="18" y="50"/>
                  </a:lnTo>
                  <a:lnTo>
                    <a:pt x="10" y="46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3" y="14"/>
                  </a:lnTo>
                  <a:lnTo>
                    <a:pt x="7" y="6"/>
                  </a:lnTo>
                  <a:lnTo>
                    <a:pt x="13" y="0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38"/>
            <p:cNvSpPr/>
            <p:nvPr/>
          </p:nvSpPr>
          <p:spPr bwMode="auto">
            <a:xfrm>
              <a:off x="1420" y="3503"/>
              <a:ext cx="10" cy="11"/>
            </a:xfrm>
            <a:custGeom>
              <a:avLst/>
              <a:gdLst>
                <a:gd name="T0" fmla="*/ 43 w 43"/>
                <a:gd name="T1" fmla="*/ 49 h 52"/>
                <a:gd name="T2" fmla="*/ 35 w 43"/>
                <a:gd name="T3" fmla="*/ 52 h 52"/>
                <a:gd name="T4" fmla="*/ 26 w 43"/>
                <a:gd name="T5" fmla="*/ 52 h 52"/>
                <a:gd name="T6" fmla="*/ 18 w 43"/>
                <a:gd name="T7" fmla="*/ 50 h 52"/>
                <a:gd name="T8" fmla="*/ 10 w 43"/>
                <a:gd name="T9" fmla="*/ 46 h 52"/>
                <a:gd name="T10" fmla="*/ 4 w 43"/>
                <a:gd name="T11" fmla="*/ 39 h 52"/>
                <a:gd name="T12" fmla="*/ 0 w 43"/>
                <a:gd name="T13" fmla="*/ 31 h 52"/>
                <a:gd name="T14" fmla="*/ 0 w 43"/>
                <a:gd name="T15" fmla="*/ 22 h 52"/>
                <a:gd name="T16" fmla="*/ 3 w 43"/>
                <a:gd name="T17" fmla="*/ 14 h 52"/>
                <a:gd name="T18" fmla="*/ 7 w 43"/>
                <a:gd name="T19" fmla="*/ 6 h 52"/>
                <a:gd name="T20" fmla="*/ 13 w 43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52">
                  <a:moveTo>
                    <a:pt x="43" y="49"/>
                  </a:moveTo>
                  <a:lnTo>
                    <a:pt x="35" y="52"/>
                  </a:lnTo>
                  <a:lnTo>
                    <a:pt x="26" y="52"/>
                  </a:lnTo>
                  <a:lnTo>
                    <a:pt x="18" y="50"/>
                  </a:lnTo>
                  <a:lnTo>
                    <a:pt x="10" y="46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3" y="14"/>
                  </a:lnTo>
                  <a:lnTo>
                    <a:pt x="7" y="6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Line 39"/>
            <p:cNvSpPr>
              <a:spLocks noChangeShapeType="1"/>
            </p:cNvSpPr>
            <p:nvPr/>
          </p:nvSpPr>
          <p:spPr bwMode="auto">
            <a:xfrm flipV="1">
              <a:off x="1413" y="3013"/>
              <a:ext cx="3" cy="4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Freeform 40"/>
            <p:cNvSpPr/>
            <p:nvPr/>
          </p:nvSpPr>
          <p:spPr bwMode="auto">
            <a:xfrm>
              <a:off x="1138" y="3668"/>
              <a:ext cx="10" cy="12"/>
            </a:xfrm>
            <a:custGeom>
              <a:avLst/>
              <a:gdLst>
                <a:gd name="T0" fmla="*/ 28 w 43"/>
                <a:gd name="T1" fmla="*/ 25 h 53"/>
                <a:gd name="T2" fmla="*/ 43 w 43"/>
                <a:gd name="T3" fmla="*/ 49 h 53"/>
                <a:gd name="T4" fmla="*/ 35 w 43"/>
                <a:gd name="T5" fmla="*/ 53 h 53"/>
                <a:gd name="T6" fmla="*/ 26 w 43"/>
                <a:gd name="T7" fmla="*/ 53 h 53"/>
                <a:gd name="T8" fmla="*/ 18 w 43"/>
                <a:gd name="T9" fmla="*/ 51 h 53"/>
                <a:gd name="T10" fmla="*/ 10 w 43"/>
                <a:gd name="T11" fmla="*/ 46 h 53"/>
                <a:gd name="T12" fmla="*/ 4 w 43"/>
                <a:gd name="T13" fmla="*/ 40 h 53"/>
                <a:gd name="T14" fmla="*/ 0 w 43"/>
                <a:gd name="T15" fmla="*/ 31 h 53"/>
                <a:gd name="T16" fmla="*/ 0 w 43"/>
                <a:gd name="T17" fmla="*/ 23 h 53"/>
                <a:gd name="T18" fmla="*/ 2 w 43"/>
                <a:gd name="T19" fmla="*/ 14 h 53"/>
                <a:gd name="T20" fmla="*/ 7 w 43"/>
                <a:gd name="T21" fmla="*/ 6 h 53"/>
                <a:gd name="T22" fmla="*/ 13 w 43"/>
                <a:gd name="T23" fmla="*/ 0 h 53"/>
                <a:gd name="T24" fmla="*/ 28 w 43"/>
                <a:gd name="T25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53">
                  <a:moveTo>
                    <a:pt x="28" y="25"/>
                  </a:moveTo>
                  <a:lnTo>
                    <a:pt x="43" y="49"/>
                  </a:lnTo>
                  <a:lnTo>
                    <a:pt x="35" y="53"/>
                  </a:lnTo>
                  <a:lnTo>
                    <a:pt x="26" y="53"/>
                  </a:lnTo>
                  <a:lnTo>
                    <a:pt x="18" y="51"/>
                  </a:lnTo>
                  <a:lnTo>
                    <a:pt x="10" y="46"/>
                  </a:lnTo>
                  <a:lnTo>
                    <a:pt x="4" y="40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7" y="6"/>
                  </a:lnTo>
                  <a:lnTo>
                    <a:pt x="13" y="0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41"/>
            <p:cNvSpPr/>
            <p:nvPr/>
          </p:nvSpPr>
          <p:spPr bwMode="auto">
            <a:xfrm>
              <a:off x="1138" y="3668"/>
              <a:ext cx="10" cy="12"/>
            </a:xfrm>
            <a:custGeom>
              <a:avLst/>
              <a:gdLst>
                <a:gd name="T0" fmla="*/ 43 w 43"/>
                <a:gd name="T1" fmla="*/ 49 h 53"/>
                <a:gd name="T2" fmla="*/ 35 w 43"/>
                <a:gd name="T3" fmla="*/ 53 h 53"/>
                <a:gd name="T4" fmla="*/ 26 w 43"/>
                <a:gd name="T5" fmla="*/ 53 h 53"/>
                <a:gd name="T6" fmla="*/ 18 w 43"/>
                <a:gd name="T7" fmla="*/ 51 h 53"/>
                <a:gd name="T8" fmla="*/ 10 w 43"/>
                <a:gd name="T9" fmla="*/ 46 h 53"/>
                <a:gd name="T10" fmla="*/ 4 w 43"/>
                <a:gd name="T11" fmla="*/ 40 h 53"/>
                <a:gd name="T12" fmla="*/ 0 w 43"/>
                <a:gd name="T13" fmla="*/ 31 h 53"/>
                <a:gd name="T14" fmla="*/ 0 w 43"/>
                <a:gd name="T15" fmla="*/ 23 h 53"/>
                <a:gd name="T16" fmla="*/ 2 w 43"/>
                <a:gd name="T17" fmla="*/ 14 h 53"/>
                <a:gd name="T18" fmla="*/ 7 w 43"/>
                <a:gd name="T19" fmla="*/ 6 h 53"/>
                <a:gd name="T20" fmla="*/ 13 w 43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53">
                  <a:moveTo>
                    <a:pt x="43" y="49"/>
                  </a:moveTo>
                  <a:lnTo>
                    <a:pt x="35" y="53"/>
                  </a:lnTo>
                  <a:lnTo>
                    <a:pt x="26" y="53"/>
                  </a:lnTo>
                  <a:lnTo>
                    <a:pt x="18" y="51"/>
                  </a:lnTo>
                  <a:lnTo>
                    <a:pt x="10" y="46"/>
                  </a:lnTo>
                  <a:lnTo>
                    <a:pt x="4" y="40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7" y="6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Freeform 42"/>
            <p:cNvSpPr/>
            <p:nvPr/>
          </p:nvSpPr>
          <p:spPr bwMode="auto">
            <a:xfrm>
              <a:off x="1140" y="3508"/>
              <a:ext cx="265" cy="160"/>
            </a:xfrm>
            <a:custGeom>
              <a:avLst/>
              <a:gdLst>
                <a:gd name="T0" fmla="*/ 0 w 1226"/>
                <a:gd name="T1" fmla="*/ 727 h 776"/>
                <a:gd name="T2" fmla="*/ 15 w 1226"/>
                <a:gd name="T3" fmla="*/ 752 h 776"/>
                <a:gd name="T4" fmla="*/ 30 w 1226"/>
                <a:gd name="T5" fmla="*/ 776 h 776"/>
                <a:gd name="T6" fmla="*/ 1226 w 1226"/>
                <a:gd name="T7" fmla="*/ 49 h 776"/>
                <a:gd name="T8" fmla="*/ 1211 w 1226"/>
                <a:gd name="T9" fmla="*/ 24 h 776"/>
                <a:gd name="T10" fmla="*/ 1196 w 1226"/>
                <a:gd name="T11" fmla="*/ 0 h 776"/>
                <a:gd name="T12" fmla="*/ 0 w 1226"/>
                <a:gd name="T13" fmla="*/ 727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6" h="776">
                  <a:moveTo>
                    <a:pt x="0" y="727"/>
                  </a:moveTo>
                  <a:lnTo>
                    <a:pt x="15" y="752"/>
                  </a:lnTo>
                  <a:lnTo>
                    <a:pt x="30" y="776"/>
                  </a:lnTo>
                  <a:lnTo>
                    <a:pt x="1226" y="49"/>
                  </a:lnTo>
                  <a:lnTo>
                    <a:pt x="1211" y="24"/>
                  </a:lnTo>
                  <a:lnTo>
                    <a:pt x="1196" y="0"/>
                  </a:lnTo>
                  <a:lnTo>
                    <a:pt x="0" y="727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Freeform 43"/>
            <p:cNvSpPr/>
            <p:nvPr/>
          </p:nvSpPr>
          <p:spPr bwMode="auto">
            <a:xfrm>
              <a:off x="1397" y="3517"/>
              <a:ext cx="11" cy="10"/>
            </a:xfrm>
            <a:custGeom>
              <a:avLst/>
              <a:gdLst>
                <a:gd name="T0" fmla="*/ 15 w 43"/>
                <a:gd name="T1" fmla="*/ 28 h 53"/>
                <a:gd name="T2" fmla="*/ 0 w 43"/>
                <a:gd name="T3" fmla="*/ 4 h 53"/>
                <a:gd name="T4" fmla="*/ 9 w 43"/>
                <a:gd name="T5" fmla="*/ 0 h 53"/>
                <a:gd name="T6" fmla="*/ 17 w 43"/>
                <a:gd name="T7" fmla="*/ 0 h 53"/>
                <a:gd name="T8" fmla="*/ 26 w 43"/>
                <a:gd name="T9" fmla="*/ 3 h 53"/>
                <a:gd name="T10" fmla="*/ 34 w 43"/>
                <a:gd name="T11" fmla="*/ 7 h 53"/>
                <a:gd name="T12" fmla="*/ 40 w 43"/>
                <a:gd name="T13" fmla="*/ 13 h 53"/>
                <a:gd name="T14" fmla="*/ 43 w 43"/>
                <a:gd name="T15" fmla="*/ 22 h 53"/>
                <a:gd name="T16" fmla="*/ 43 w 43"/>
                <a:gd name="T17" fmla="*/ 30 h 53"/>
                <a:gd name="T18" fmla="*/ 41 w 43"/>
                <a:gd name="T19" fmla="*/ 39 h 53"/>
                <a:gd name="T20" fmla="*/ 37 w 43"/>
                <a:gd name="T21" fmla="*/ 47 h 53"/>
                <a:gd name="T22" fmla="*/ 30 w 43"/>
                <a:gd name="T23" fmla="*/ 53 h 53"/>
                <a:gd name="T24" fmla="*/ 15 w 43"/>
                <a:gd name="T25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53">
                  <a:moveTo>
                    <a:pt x="15" y="28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6" y="3"/>
                  </a:lnTo>
                  <a:lnTo>
                    <a:pt x="34" y="7"/>
                  </a:lnTo>
                  <a:lnTo>
                    <a:pt x="40" y="13"/>
                  </a:lnTo>
                  <a:lnTo>
                    <a:pt x="43" y="22"/>
                  </a:lnTo>
                  <a:lnTo>
                    <a:pt x="43" y="30"/>
                  </a:lnTo>
                  <a:lnTo>
                    <a:pt x="41" y="39"/>
                  </a:lnTo>
                  <a:lnTo>
                    <a:pt x="37" y="47"/>
                  </a:lnTo>
                  <a:lnTo>
                    <a:pt x="30" y="53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Freeform 44"/>
            <p:cNvSpPr/>
            <p:nvPr/>
          </p:nvSpPr>
          <p:spPr bwMode="auto">
            <a:xfrm>
              <a:off x="1397" y="3517"/>
              <a:ext cx="11" cy="10"/>
            </a:xfrm>
            <a:custGeom>
              <a:avLst/>
              <a:gdLst>
                <a:gd name="T0" fmla="*/ 0 w 43"/>
                <a:gd name="T1" fmla="*/ 4 h 53"/>
                <a:gd name="T2" fmla="*/ 9 w 43"/>
                <a:gd name="T3" fmla="*/ 0 h 53"/>
                <a:gd name="T4" fmla="*/ 17 w 43"/>
                <a:gd name="T5" fmla="*/ 0 h 53"/>
                <a:gd name="T6" fmla="*/ 26 w 43"/>
                <a:gd name="T7" fmla="*/ 3 h 53"/>
                <a:gd name="T8" fmla="*/ 34 w 43"/>
                <a:gd name="T9" fmla="*/ 7 h 53"/>
                <a:gd name="T10" fmla="*/ 40 w 43"/>
                <a:gd name="T11" fmla="*/ 13 h 53"/>
                <a:gd name="T12" fmla="*/ 43 w 43"/>
                <a:gd name="T13" fmla="*/ 22 h 53"/>
                <a:gd name="T14" fmla="*/ 43 w 43"/>
                <a:gd name="T15" fmla="*/ 30 h 53"/>
                <a:gd name="T16" fmla="*/ 41 w 43"/>
                <a:gd name="T17" fmla="*/ 39 h 53"/>
                <a:gd name="T18" fmla="*/ 37 w 43"/>
                <a:gd name="T19" fmla="*/ 47 h 53"/>
                <a:gd name="T20" fmla="*/ 30 w 43"/>
                <a:gd name="T2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53">
                  <a:moveTo>
                    <a:pt x="0" y="4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3"/>
                  </a:lnTo>
                  <a:lnTo>
                    <a:pt x="34" y="7"/>
                  </a:lnTo>
                  <a:lnTo>
                    <a:pt x="40" y="13"/>
                  </a:lnTo>
                  <a:lnTo>
                    <a:pt x="43" y="22"/>
                  </a:lnTo>
                  <a:lnTo>
                    <a:pt x="43" y="30"/>
                  </a:lnTo>
                  <a:lnTo>
                    <a:pt x="41" y="39"/>
                  </a:lnTo>
                  <a:lnTo>
                    <a:pt x="37" y="47"/>
                  </a:lnTo>
                  <a:lnTo>
                    <a:pt x="30" y="5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Line 45"/>
            <p:cNvSpPr>
              <a:spLocks noChangeShapeType="1"/>
            </p:cNvSpPr>
            <p:nvPr/>
          </p:nvSpPr>
          <p:spPr bwMode="auto">
            <a:xfrm>
              <a:off x="1132" y="3391"/>
              <a:ext cx="3" cy="2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Freeform 46"/>
            <p:cNvSpPr/>
            <p:nvPr/>
          </p:nvSpPr>
          <p:spPr bwMode="auto">
            <a:xfrm>
              <a:off x="1148" y="3716"/>
              <a:ext cx="35" cy="43"/>
            </a:xfrm>
            <a:custGeom>
              <a:avLst/>
              <a:gdLst>
                <a:gd name="T0" fmla="*/ 150 w 150"/>
                <a:gd name="T1" fmla="*/ 0 h 212"/>
                <a:gd name="T2" fmla="*/ 97 w 150"/>
                <a:gd name="T3" fmla="*/ 0 h 212"/>
                <a:gd name="T4" fmla="*/ 71 w 150"/>
                <a:gd name="T5" fmla="*/ 8 h 212"/>
                <a:gd name="T6" fmla="*/ 45 w 150"/>
                <a:gd name="T7" fmla="*/ 26 h 212"/>
                <a:gd name="T8" fmla="*/ 27 w 150"/>
                <a:gd name="T9" fmla="*/ 53 h 212"/>
                <a:gd name="T10" fmla="*/ 0 w 150"/>
                <a:gd name="T11" fmla="*/ 159 h 212"/>
                <a:gd name="T12" fmla="*/ 0 w 150"/>
                <a:gd name="T13" fmla="*/ 176 h 212"/>
                <a:gd name="T14" fmla="*/ 9 w 150"/>
                <a:gd name="T15" fmla="*/ 194 h 212"/>
                <a:gd name="T16" fmla="*/ 27 w 150"/>
                <a:gd name="T17" fmla="*/ 212 h 212"/>
                <a:gd name="T18" fmla="*/ 89 w 150"/>
                <a:gd name="T1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212">
                  <a:moveTo>
                    <a:pt x="150" y="0"/>
                  </a:moveTo>
                  <a:lnTo>
                    <a:pt x="97" y="0"/>
                  </a:lnTo>
                  <a:lnTo>
                    <a:pt x="71" y="8"/>
                  </a:lnTo>
                  <a:lnTo>
                    <a:pt x="45" y="26"/>
                  </a:lnTo>
                  <a:lnTo>
                    <a:pt x="27" y="53"/>
                  </a:lnTo>
                  <a:lnTo>
                    <a:pt x="0" y="159"/>
                  </a:lnTo>
                  <a:lnTo>
                    <a:pt x="0" y="176"/>
                  </a:lnTo>
                  <a:lnTo>
                    <a:pt x="9" y="194"/>
                  </a:lnTo>
                  <a:lnTo>
                    <a:pt x="27" y="212"/>
                  </a:lnTo>
                  <a:lnTo>
                    <a:pt x="89" y="2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Freeform 47"/>
            <p:cNvSpPr/>
            <p:nvPr/>
          </p:nvSpPr>
          <p:spPr bwMode="auto">
            <a:xfrm>
              <a:off x="1118" y="3668"/>
              <a:ext cx="29" cy="27"/>
            </a:xfrm>
            <a:custGeom>
              <a:avLst/>
              <a:gdLst>
                <a:gd name="T0" fmla="*/ 135 w 135"/>
                <a:gd name="T1" fmla="*/ 67 h 136"/>
                <a:gd name="T2" fmla="*/ 115 w 135"/>
                <a:gd name="T3" fmla="*/ 20 h 136"/>
                <a:gd name="T4" fmla="*/ 67 w 135"/>
                <a:gd name="T5" fmla="*/ 0 h 136"/>
                <a:gd name="T6" fmla="*/ 19 w 135"/>
                <a:gd name="T7" fmla="*/ 20 h 136"/>
                <a:gd name="T8" fmla="*/ 0 w 135"/>
                <a:gd name="T9" fmla="*/ 67 h 136"/>
                <a:gd name="T10" fmla="*/ 19 w 135"/>
                <a:gd name="T11" fmla="*/ 116 h 136"/>
                <a:gd name="T12" fmla="*/ 67 w 135"/>
                <a:gd name="T13" fmla="*/ 136 h 136"/>
                <a:gd name="T14" fmla="*/ 115 w 135"/>
                <a:gd name="T15" fmla="*/ 116 h 136"/>
                <a:gd name="T16" fmla="*/ 135 w 135"/>
                <a:gd name="T17" fmla="*/ 6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6">
                  <a:moveTo>
                    <a:pt x="135" y="67"/>
                  </a:moveTo>
                  <a:lnTo>
                    <a:pt x="115" y="20"/>
                  </a:lnTo>
                  <a:lnTo>
                    <a:pt x="67" y="0"/>
                  </a:lnTo>
                  <a:lnTo>
                    <a:pt x="19" y="20"/>
                  </a:lnTo>
                  <a:lnTo>
                    <a:pt x="0" y="67"/>
                  </a:lnTo>
                  <a:lnTo>
                    <a:pt x="19" y="116"/>
                  </a:lnTo>
                  <a:lnTo>
                    <a:pt x="67" y="136"/>
                  </a:lnTo>
                  <a:lnTo>
                    <a:pt x="115" y="116"/>
                  </a:lnTo>
                  <a:lnTo>
                    <a:pt x="135" y="6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Freeform 48"/>
            <p:cNvSpPr/>
            <p:nvPr/>
          </p:nvSpPr>
          <p:spPr bwMode="auto">
            <a:xfrm>
              <a:off x="1400" y="3501"/>
              <a:ext cx="28" cy="29"/>
            </a:xfrm>
            <a:custGeom>
              <a:avLst/>
              <a:gdLst>
                <a:gd name="T0" fmla="*/ 135 w 135"/>
                <a:gd name="T1" fmla="*/ 68 h 136"/>
                <a:gd name="T2" fmla="*/ 116 w 135"/>
                <a:gd name="T3" fmla="*/ 20 h 136"/>
                <a:gd name="T4" fmla="*/ 67 w 135"/>
                <a:gd name="T5" fmla="*/ 0 h 136"/>
                <a:gd name="T6" fmla="*/ 19 w 135"/>
                <a:gd name="T7" fmla="*/ 20 h 136"/>
                <a:gd name="T8" fmla="*/ 0 w 135"/>
                <a:gd name="T9" fmla="*/ 68 h 136"/>
                <a:gd name="T10" fmla="*/ 19 w 135"/>
                <a:gd name="T11" fmla="*/ 116 h 136"/>
                <a:gd name="T12" fmla="*/ 67 w 135"/>
                <a:gd name="T13" fmla="*/ 136 h 136"/>
                <a:gd name="T14" fmla="*/ 116 w 135"/>
                <a:gd name="T15" fmla="*/ 116 h 136"/>
                <a:gd name="T16" fmla="*/ 135 w 135"/>
                <a:gd name="T17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6">
                  <a:moveTo>
                    <a:pt x="135" y="68"/>
                  </a:moveTo>
                  <a:lnTo>
                    <a:pt x="116" y="20"/>
                  </a:lnTo>
                  <a:lnTo>
                    <a:pt x="67" y="0"/>
                  </a:lnTo>
                  <a:lnTo>
                    <a:pt x="19" y="20"/>
                  </a:lnTo>
                  <a:lnTo>
                    <a:pt x="0" y="68"/>
                  </a:lnTo>
                  <a:lnTo>
                    <a:pt x="19" y="116"/>
                  </a:lnTo>
                  <a:lnTo>
                    <a:pt x="67" y="136"/>
                  </a:lnTo>
                  <a:lnTo>
                    <a:pt x="116" y="116"/>
                  </a:lnTo>
                  <a:lnTo>
                    <a:pt x="135" y="6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Freeform 49"/>
            <p:cNvSpPr/>
            <p:nvPr/>
          </p:nvSpPr>
          <p:spPr bwMode="auto">
            <a:xfrm>
              <a:off x="1378" y="3101"/>
              <a:ext cx="712" cy="447"/>
            </a:xfrm>
            <a:custGeom>
              <a:avLst/>
              <a:gdLst>
                <a:gd name="T0" fmla="*/ 0 w 2062"/>
                <a:gd name="T1" fmla="*/ 1238 h 1287"/>
                <a:gd name="T2" fmla="*/ 15 w 2062"/>
                <a:gd name="T3" fmla="*/ 1263 h 1287"/>
                <a:gd name="T4" fmla="*/ 30 w 2062"/>
                <a:gd name="T5" fmla="*/ 1287 h 1287"/>
                <a:gd name="T6" fmla="*/ 2062 w 2062"/>
                <a:gd name="T7" fmla="*/ 50 h 1287"/>
                <a:gd name="T8" fmla="*/ 2047 w 2062"/>
                <a:gd name="T9" fmla="*/ 25 h 1287"/>
                <a:gd name="T10" fmla="*/ 2032 w 2062"/>
                <a:gd name="T11" fmla="*/ 0 h 1287"/>
                <a:gd name="T12" fmla="*/ 0 w 2062"/>
                <a:gd name="T13" fmla="*/ 1238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2" h="1287">
                  <a:moveTo>
                    <a:pt x="0" y="1238"/>
                  </a:moveTo>
                  <a:lnTo>
                    <a:pt x="15" y="1263"/>
                  </a:lnTo>
                  <a:lnTo>
                    <a:pt x="30" y="1287"/>
                  </a:lnTo>
                  <a:lnTo>
                    <a:pt x="2062" y="50"/>
                  </a:lnTo>
                  <a:lnTo>
                    <a:pt x="2047" y="25"/>
                  </a:lnTo>
                  <a:lnTo>
                    <a:pt x="2032" y="0"/>
                  </a:lnTo>
                  <a:lnTo>
                    <a:pt x="0" y="1238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Freeform 50"/>
            <p:cNvSpPr/>
            <p:nvPr/>
          </p:nvSpPr>
          <p:spPr bwMode="auto">
            <a:xfrm>
              <a:off x="2085" y="3112"/>
              <a:ext cx="8" cy="11"/>
            </a:xfrm>
            <a:custGeom>
              <a:avLst/>
              <a:gdLst>
                <a:gd name="T0" fmla="*/ 15 w 43"/>
                <a:gd name="T1" fmla="*/ 28 h 53"/>
                <a:gd name="T2" fmla="*/ 0 w 43"/>
                <a:gd name="T3" fmla="*/ 3 h 53"/>
                <a:gd name="T4" fmla="*/ 8 w 43"/>
                <a:gd name="T5" fmla="*/ 0 h 53"/>
                <a:gd name="T6" fmla="*/ 17 w 43"/>
                <a:gd name="T7" fmla="*/ 0 h 53"/>
                <a:gd name="T8" fmla="*/ 25 w 43"/>
                <a:gd name="T9" fmla="*/ 2 h 53"/>
                <a:gd name="T10" fmla="*/ 33 w 43"/>
                <a:gd name="T11" fmla="*/ 6 h 53"/>
                <a:gd name="T12" fmla="*/ 39 w 43"/>
                <a:gd name="T13" fmla="*/ 13 h 53"/>
                <a:gd name="T14" fmla="*/ 43 w 43"/>
                <a:gd name="T15" fmla="*/ 21 h 53"/>
                <a:gd name="T16" fmla="*/ 43 w 43"/>
                <a:gd name="T17" fmla="*/ 30 h 53"/>
                <a:gd name="T18" fmla="*/ 41 w 43"/>
                <a:gd name="T19" fmla="*/ 39 h 53"/>
                <a:gd name="T20" fmla="*/ 36 w 43"/>
                <a:gd name="T21" fmla="*/ 46 h 53"/>
                <a:gd name="T22" fmla="*/ 30 w 43"/>
                <a:gd name="T23" fmla="*/ 53 h 53"/>
                <a:gd name="T24" fmla="*/ 15 w 43"/>
                <a:gd name="T25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53">
                  <a:moveTo>
                    <a:pt x="15" y="28"/>
                  </a:moveTo>
                  <a:lnTo>
                    <a:pt x="0" y="3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3" y="6"/>
                  </a:lnTo>
                  <a:lnTo>
                    <a:pt x="39" y="13"/>
                  </a:lnTo>
                  <a:lnTo>
                    <a:pt x="43" y="21"/>
                  </a:lnTo>
                  <a:lnTo>
                    <a:pt x="43" y="30"/>
                  </a:lnTo>
                  <a:lnTo>
                    <a:pt x="41" y="39"/>
                  </a:lnTo>
                  <a:lnTo>
                    <a:pt x="36" y="46"/>
                  </a:lnTo>
                  <a:lnTo>
                    <a:pt x="30" y="53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Freeform 51"/>
            <p:cNvSpPr/>
            <p:nvPr/>
          </p:nvSpPr>
          <p:spPr bwMode="auto">
            <a:xfrm>
              <a:off x="2085" y="3112"/>
              <a:ext cx="8" cy="11"/>
            </a:xfrm>
            <a:custGeom>
              <a:avLst/>
              <a:gdLst>
                <a:gd name="T0" fmla="*/ 0 w 43"/>
                <a:gd name="T1" fmla="*/ 3 h 53"/>
                <a:gd name="T2" fmla="*/ 8 w 43"/>
                <a:gd name="T3" fmla="*/ 0 h 53"/>
                <a:gd name="T4" fmla="*/ 17 w 43"/>
                <a:gd name="T5" fmla="*/ 0 h 53"/>
                <a:gd name="T6" fmla="*/ 25 w 43"/>
                <a:gd name="T7" fmla="*/ 2 h 53"/>
                <a:gd name="T8" fmla="*/ 33 w 43"/>
                <a:gd name="T9" fmla="*/ 6 h 53"/>
                <a:gd name="T10" fmla="*/ 39 w 43"/>
                <a:gd name="T11" fmla="*/ 13 h 53"/>
                <a:gd name="T12" fmla="*/ 43 w 43"/>
                <a:gd name="T13" fmla="*/ 21 h 53"/>
                <a:gd name="T14" fmla="*/ 43 w 43"/>
                <a:gd name="T15" fmla="*/ 30 h 53"/>
                <a:gd name="T16" fmla="*/ 41 w 43"/>
                <a:gd name="T17" fmla="*/ 39 h 53"/>
                <a:gd name="T18" fmla="*/ 36 w 43"/>
                <a:gd name="T19" fmla="*/ 46 h 53"/>
                <a:gd name="T20" fmla="*/ 30 w 43"/>
                <a:gd name="T2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53">
                  <a:moveTo>
                    <a:pt x="0" y="3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3" y="6"/>
                  </a:lnTo>
                  <a:lnTo>
                    <a:pt x="39" y="13"/>
                  </a:lnTo>
                  <a:lnTo>
                    <a:pt x="43" y="21"/>
                  </a:lnTo>
                  <a:lnTo>
                    <a:pt x="43" y="30"/>
                  </a:lnTo>
                  <a:lnTo>
                    <a:pt x="41" y="39"/>
                  </a:lnTo>
                  <a:lnTo>
                    <a:pt x="36" y="46"/>
                  </a:lnTo>
                  <a:lnTo>
                    <a:pt x="30" y="5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Line 52"/>
            <p:cNvSpPr>
              <a:spLocks noChangeShapeType="1"/>
            </p:cNvSpPr>
            <p:nvPr/>
          </p:nvSpPr>
          <p:spPr bwMode="auto">
            <a:xfrm>
              <a:off x="1840" y="3506"/>
              <a:ext cx="2" cy="3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Freeform 53"/>
            <p:cNvSpPr/>
            <p:nvPr/>
          </p:nvSpPr>
          <p:spPr bwMode="auto">
            <a:xfrm>
              <a:off x="1650" y="3692"/>
              <a:ext cx="182" cy="147"/>
            </a:xfrm>
            <a:custGeom>
              <a:avLst/>
              <a:gdLst>
                <a:gd name="T0" fmla="*/ 36 w 850"/>
                <a:gd name="T1" fmla="*/ 0 h 712"/>
                <a:gd name="T2" fmla="*/ 18 w 850"/>
                <a:gd name="T3" fmla="*/ 22 h 712"/>
                <a:gd name="T4" fmla="*/ 0 w 850"/>
                <a:gd name="T5" fmla="*/ 43 h 712"/>
                <a:gd name="T6" fmla="*/ 813 w 850"/>
                <a:gd name="T7" fmla="*/ 712 h 712"/>
                <a:gd name="T8" fmla="*/ 832 w 850"/>
                <a:gd name="T9" fmla="*/ 690 h 712"/>
                <a:gd name="T10" fmla="*/ 850 w 850"/>
                <a:gd name="T11" fmla="*/ 669 h 712"/>
                <a:gd name="T12" fmla="*/ 36 w 850"/>
                <a:gd name="T13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0" h="712">
                  <a:moveTo>
                    <a:pt x="36" y="0"/>
                  </a:moveTo>
                  <a:lnTo>
                    <a:pt x="18" y="22"/>
                  </a:lnTo>
                  <a:lnTo>
                    <a:pt x="0" y="43"/>
                  </a:lnTo>
                  <a:lnTo>
                    <a:pt x="813" y="712"/>
                  </a:lnTo>
                  <a:lnTo>
                    <a:pt x="832" y="690"/>
                  </a:lnTo>
                  <a:lnTo>
                    <a:pt x="850" y="66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Freeform 54"/>
            <p:cNvSpPr/>
            <p:nvPr/>
          </p:nvSpPr>
          <p:spPr bwMode="auto">
            <a:xfrm>
              <a:off x="1824" y="3841"/>
              <a:ext cx="10" cy="9"/>
            </a:xfrm>
            <a:custGeom>
              <a:avLst/>
              <a:gdLst>
                <a:gd name="T0" fmla="*/ 19 w 46"/>
                <a:gd name="T1" fmla="*/ 21 h 49"/>
                <a:gd name="T2" fmla="*/ 37 w 46"/>
                <a:gd name="T3" fmla="*/ 0 h 49"/>
                <a:gd name="T4" fmla="*/ 42 w 46"/>
                <a:gd name="T5" fmla="*/ 6 h 49"/>
                <a:gd name="T6" fmla="*/ 46 w 46"/>
                <a:gd name="T7" fmla="*/ 14 h 49"/>
                <a:gd name="T8" fmla="*/ 46 w 46"/>
                <a:gd name="T9" fmla="*/ 23 h 49"/>
                <a:gd name="T10" fmla="*/ 45 w 46"/>
                <a:gd name="T11" fmla="*/ 32 h 49"/>
                <a:gd name="T12" fmla="*/ 40 w 46"/>
                <a:gd name="T13" fmla="*/ 39 h 49"/>
                <a:gd name="T14" fmla="*/ 34 w 46"/>
                <a:gd name="T15" fmla="*/ 45 h 49"/>
                <a:gd name="T16" fmla="*/ 26 w 46"/>
                <a:gd name="T17" fmla="*/ 49 h 49"/>
                <a:gd name="T18" fmla="*/ 16 w 46"/>
                <a:gd name="T19" fmla="*/ 49 h 49"/>
                <a:gd name="T20" fmla="*/ 8 w 46"/>
                <a:gd name="T21" fmla="*/ 48 h 49"/>
                <a:gd name="T22" fmla="*/ 0 w 46"/>
                <a:gd name="T23" fmla="*/ 43 h 49"/>
                <a:gd name="T24" fmla="*/ 19 w 46"/>
                <a:gd name="T25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9">
                  <a:moveTo>
                    <a:pt x="19" y="21"/>
                  </a:moveTo>
                  <a:lnTo>
                    <a:pt x="37" y="0"/>
                  </a:lnTo>
                  <a:lnTo>
                    <a:pt x="42" y="6"/>
                  </a:lnTo>
                  <a:lnTo>
                    <a:pt x="46" y="14"/>
                  </a:lnTo>
                  <a:lnTo>
                    <a:pt x="46" y="23"/>
                  </a:lnTo>
                  <a:lnTo>
                    <a:pt x="45" y="32"/>
                  </a:lnTo>
                  <a:lnTo>
                    <a:pt x="40" y="39"/>
                  </a:lnTo>
                  <a:lnTo>
                    <a:pt x="34" y="45"/>
                  </a:lnTo>
                  <a:lnTo>
                    <a:pt x="26" y="49"/>
                  </a:lnTo>
                  <a:lnTo>
                    <a:pt x="16" y="49"/>
                  </a:lnTo>
                  <a:lnTo>
                    <a:pt x="8" y="48"/>
                  </a:lnTo>
                  <a:lnTo>
                    <a:pt x="0" y="43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Freeform 55"/>
            <p:cNvSpPr/>
            <p:nvPr/>
          </p:nvSpPr>
          <p:spPr bwMode="auto">
            <a:xfrm>
              <a:off x="1824" y="3841"/>
              <a:ext cx="10" cy="9"/>
            </a:xfrm>
            <a:custGeom>
              <a:avLst/>
              <a:gdLst>
                <a:gd name="T0" fmla="*/ 37 w 46"/>
                <a:gd name="T1" fmla="*/ 0 h 49"/>
                <a:gd name="T2" fmla="*/ 42 w 46"/>
                <a:gd name="T3" fmla="*/ 6 h 49"/>
                <a:gd name="T4" fmla="*/ 46 w 46"/>
                <a:gd name="T5" fmla="*/ 14 h 49"/>
                <a:gd name="T6" fmla="*/ 46 w 46"/>
                <a:gd name="T7" fmla="*/ 23 h 49"/>
                <a:gd name="T8" fmla="*/ 45 w 46"/>
                <a:gd name="T9" fmla="*/ 32 h 49"/>
                <a:gd name="T10" fmla="*/ 40 w 46"/>
                <a:gd name="T11" fmla="*/ 39 h 49"/>
                <a:gd name="T12" fmla="*/ 34 w 46"/>
                <a:gd name="T13" fmla="*/ 45 h 49"/>
                <a:gd name="T14" fmla="*/ 26 w 46"/>
                <a:gd name="T15" fmla="*/ 49 h 49"/>
                <a:gd name="T16" fmla="*/ 16 w 46"/>
                <a:gd name="T17" fmla="*/ 49 h 49"/>
                <a:gd name="T18" fmla="*/ 8 w 46"/>
                <a:gd name="T19" fmla="*/ 48 h 49"/>
                <a:gd name="T20" fmla="*/ 0 w 46"/>
                <a:gd name="T21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7" y="0"/>
                  </a:moveTo>
                  <a:lnTo>
                    <a:pt x="42" y="6"/>
                  </a:lnTo>
                  <a:lnTo>
                    <a:pt x="46" y="14"/>
                  </a:lnTo>
                  <a:lnTo>
                    <a:pt x="46" y="23"/>
                  </a:lnTo>
                  <a:lnTo>
                    <a:pt x="45" y="32"/>
                  </a:lnTo>
                  <a:lnTo>
                    <a:pt x="40" y="39"/>
                  </a:lnTo>
                  <a:lnTo>
                    <a:pt x="34" y="45"/>
                  </a:lnTo>
                  <a:lnTo>
                    <a:pt x="26" y="49"/>
                  </a:lnTo>
                  <a:lnTo>
                    <a:pt x="16" y="49"/>
                  </a:lnTo>
                  <a:lnTo>
                    <a:pt x="8" y="48"/>
                  </a:lnTo>
                  <a:lnTo>
                    <a:pt x="0" y="4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Freeform 56"/>
            <p:cNvSpPr/>
            <p:nvPr/>
          </p:nvSpPr>
          <p:spPr bwMode="auto">
            <a:xfrm>
              <a:off x="1759" y="3853"/>
              <a:ext cx="38" cy="65"/>
            </a:xfrm>
            <a:custGeom>
              <a:avLst/>
              <a:gdLst>
                <a:gd name="T0" fmla="*/ 89 w 186"/>
                <a:gd name="T1" fmla="*/ 0 h 318"/>
                <a:gd name="T2" fmla="*/ 0 w 186"/>
                <a:gd name="T3" fmla="*/ 318 h 318"/>
                <a:gd name="T4" fmla="*/ 80 w 186"/>
                <a:gd name="T5" fmla="*/ 318 h 318"/>
                <a:gd name="T6" fmla="*/ 115 w 186"/>
                <a:gd name="T7" fmla="*/ 309 h 318"/>
                <a:gd name="T8" fmla="*/ 142 w 186"/>
                <a:gd name="T9" fmla="*/ 292 h 318"/>
                <a:gd name="T10" fmla="*/ 159 w 186"/>
                <a:gd name="T11" fmla="*/ 265 h 318"/>
                <a:gd name="T12" fmla="*/ 186 w 186"/>
                <a:gd name="T13" fmla="*/ 167 h 318"/>
                <a:gd name="T14" fmla="*/ 186 w 186"/>
                <a:gd name="T15" fmla="*/ 141 h 318"/>
                <a:gd name="T16" fmla="*/ 178 w 186"/>
                <a:gd name="T17" fmla="*/ 115 h 318"/>
                <a:gd name="T18" fmla="*/ 151 w 186"/>
                <a:gd name="T19" fmla="*/ 106 h 318"/>
                <a:gd name="T20" fmla="*/ 63 w 186"/>
                <a:gd name="T21" fmla="*/ 10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318">
                  <a:moveTo>
                    <a:pt x="89" y="0"/>
                  </a:moveTo>
                  <a:lnTo>
                    <a:pt x="0" y="318"/>
                  </a:lnTo>
                  <a:lnTo>
                    <a:pt x="80" y="318"/>
                  </a:lnTo>
                  <a:lnTo>
                    <a:pt x="115" y="309"/>
                  </a:lnTo>
                  <a:lnTo>
                    <a:pt x="142" y="292"/>
                  </a:lnTo>
                  <a:lnTo>
                    <a:pt x="159" y="265"/>
                  </a:lnTo>
                  <a:lnTo>
                    <a:pt x="186" y="167"/>
                  </a:lnTo>
                  <a:lnTo>
                    <a:pt x="186" y="141"/>
                  </a:lnTo>
                  <a:lnTo>
                    <a:pt x="178" y="115"/>
                  </a:lnTo>
                  <a:lnTo>
                    <a:pt x="151" y="106"/>
                  </a:lnTo>
                  <a:lnTo>
                    <a:pt x="63" y="10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Freeform 57"/>
            <p:cNvSpPr/>
            <p:nvPr/>
          </p:nvSpPr>
          <p:spPr bwMode="auto">
            <a:xfrm>
              <a:off x="1825" y="3841"/>
              <a:ext cx="28" cy="28"/>
            </a:xfrm>
            <a:custGeom>
              <a:avLst/>
              <a:gdLst>
                <a:gd name="T0" fmla="*/ 135 w 135"/>
                <a:gd name="T1" fmla="*/ 68 h 136"/>
                <a:gd name="T2" fmla="*/ 116 w 135"/>
                <a:gd name="T3" fmla="*/ 20 h 136"/>
                <a:gd name="T4" fmla="*/ 67 w 135"/>
                <a:gd name="T5" fmla="*/ 0 h 136"/>
                <a:gd name="T6" fmla="*/ 19 w 135"/>
                <a:gd name="T7" fmla="*/ 20 h 136"/>
                <a:gd name="T8" fmla="*/ 0 w 135"/>
                <a:gd name="T9" fmla="*/ 68 h 136"/>
                <a:gd name="T10" fmla="*/ 19 w 135"/>
                <a:gd name="T11" fmla="*/ 116 h 136"/>
                <a:gd name="T12" fmla="*/ 67 w 135"/>
                <a:gd name="T13" fmla="*/ 136 h 136"/>
                <a:gd name="T14" fmla="*/ 116 w 135"/>
                <a:gd name="T15" fmla="*/ 116 h 136"/>
                <a:gd name="T16" fmla="*/ 135 w 135"/>
                <a:gd name="T17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6">
                  <a:moveTo>
                    <a:pt x="135" y="68"/>
                  </a:moveTo>
                  <a:lnTo>
                    <a:pt x="116" y="20"/>
                  </a:lnTo>
                  <a:lnTo>
                    <a:pt x="67" y="0"/>
                  </a:lnTo>
                  <a:lnTo>
                    <a:pt x="19" y="20"/>
                  </a:lnTo>
                  <a:lnTo>
                    <a:pt x="0" y="68"/>
                  </a:lnTo>
                  <a:lnTo>
                    <a:pt x="19" y="116"/>
                  </a:lnTo>
                  <a:lnTo>
                    <a:pt x="67" y="136"/>
                  </a:lnTo>
                  <a:lnTo>
                    <a:pt x="116" y="116"/>
                  </a:lnTo>
                  <a:lnTo>
                    <a:pt x="135" y="6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" name="Line 58"/>
            <p:cNvSpPr>
              <a:spLocks noChangeShapeType="1"/>
            </p:cNvSpPr>
            <p:nvPr/>
          </p:nvSpPr>
          <p:spPr bwMode="auto">
            <a:xfrm>
              <a:off x="2102" y="2942"/>
              <a:ext cx="1" cy="1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" name="Freeform 59"/>
            <p:cNvSpPr/>
            <p:nvPr/>
          </p:nvSpPr>
          <p:spPr bwMode="auto">
            <a:xfrm>
              <a:off x="2085" y="3096"/>
              <a:ext cx="30" cy="30"/>
            </a:xfrm>
            <a:custGeom>
              <a:avLst/>
              <a:gdLst>
                <a:gd name="T0" fmla="*/ 137 w 137"/>
                <a:gd name="T1" fmla="*/ 67 h 136"/>
                <a:gd name="T2" fmla="*/ 116 w 137"/>
                <a:gd name="T3" fmla="*/ 20 h 136"/>
                <a:gd name="T4" fmla="*/ 68 w 137"/>
                <a:gd name="T5" fmla="*/ 0 h 136"/>
                <a:gd name="T6" fmla="*/ 20 w 137"/>
                <a:gd name="T7" fmla="*/ 20 h 136"/>
                <a:gd name="T8" fmla="*/ 0 w 137"/>
                <a:gd name="T9" fmla="*/ 67 h 136"/>
                <a:gd name="T10" fmla="*/ 20 w 137"/>
                <a:gd name="T11" fmla="*/ 116 h 136"/>
                <a:gd name="T12" fmla="*/ 68 w 137"/>
                <a:gd name="T13" fmla="*/ 136 h 136"/>
                <a:gd name="T14" fmla="*/ 116 w 137"/>
                <a:gd name="T15" fmla="*/ 116 h 136"/>
                <a:gd name="T16" fmla="*/ 137 w 137"/>
                <a:gd name="T17" fmla="*/ 6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6">
                  <a:moveTo>
                    <a:pt x="137" y="67"/>
                  </a:moveTo>
                  <a:lnTo>
                    <a:pt x="116" y="20"/>
                  </a:lnTo>
                  <a:lnTo>
                    <a:pt x="68" y="0"/>
                  </a:lnTo>
                  <a:lnTo>
                    <a:pt x="20" y="20"/>
                  </a:lnTo>
                  <a:lnTo>
                    <a:pt x="0" y="67"/>
                  </a:lnTo>
                  <a:lnTo>
                    <a:pt x="20" y="116"/>
                  </a:lnTo>
                  <a:lnTo>
                    <a:pt x="68" y="136"/>
                  </a:lnTo>
                  <a:lnTo>
                    <a:pt x="116" y="116"/>
                  </a:lnTo>
                  <a:lnTo>
                    <a:pt x="137" y="6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" name="Line 60"/>
            <p:cNvSpPr>
              <a:spLocks noChangeShapeType="1"/>
            </p:cNvSpPr>
            <p:nvPr/>
          </p:nvSpPr>
          <p:spPr bwMode="auto">
            <a:xfrm>
              <a:off x="2102" y="2676"/>
              <a:ext cx="1" cy="1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" name="Freeform 61"/>
            <p:cNvSpPr/>
            <p:nvPr/>
          </p:nvSpPr>
          <p:spPr bwMode="auto">
            <a:xfrm>
              <a:off x="2085" y="2646"/>
              <a:ext cx="30" cy="30"/>
            </a:xfrm>
            <a:custGeom>
              <a:avLst/>
              <a:gdLst>
                <a:gd name="T0" fmla="*/ 137 w 137"/>
                <a:gd name="T1" fmla="*/ 68 h 136"/>
                <a:gd name="T2" fmla="*/ 116 w 137"/>
                <a:gd name="T3" fmla="*/ 20 h 136"/>
                <a:gd name="T4" fmla="*/ 68 w 137"/>
                <a:gd name="T5" fmla="*/ 0 h 136"/>
                <a:gd name="T6" fmla="*/ 20 w 137"/>
                <a:gd name="T7" fmla="*/ 20 h 136"/>
                <a:gd name="T8" fmla="*/ 0 w 137"/>
                <a:gd name="T9" fmla="*/ 68 h 136"/>
                <a:gd name="T10" fmla="*/ 20 w 137"/>
                <a:gd name="T11" fmla="*/ 117 h 136"/>
                <a:gd name="T12" fmla="*/ 68 w 137"/>
                <a:gd name="T13" fmla="*/ 136 h 136"/>
                <a:gd name="T14" fmla="*/ 116 w 137"/>
                <a:gd name="T15" fmla="*/ 117 h 136"/>
                <a:gd name="T16" fmla="*/ 137 w 137"/>
                <a:gd name="T17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6">
                  <a:moveTo>
                    <a:pt x="137" y="68"/>
                  </a:moveTo>
                  <a:lnTo>
                    <a:pt x="116" y="20"/>
                  </a:lnTo>
                  <a:lnTo>
                    <a:pt x="68" y="0"/>
                  </a:lnTo>
                  <a:lnTo>
                    <a:pt x="20" y="20"/>
                  </a:lnTo>
                  <a:lnTo>
                    <a:pt x="0" y="68"/>
                  </a:lnTo>
                  <a:lnTo>
                    <a:pt x="20" y="117"/>
                  </a:lnTo>
                  <a:lnTo>
                    <a:pt x="68" y="136"/>
                  </a:lnTo>
                  <a:lnTo>
                    <a:pt x="116" y="117"/>
                  </a:lnTo>
                  <a:lnTo>
                    <a:pt x="137" y="6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" name="Freeform 62"/>
            <p:cNvSpPr/>
            <p:nvPr/>
          </p:nvSpPr>
          <p:spPr bwMode="auto">
            <a:xfrm>
              <a:off x="1397" y="2337"/>
              <a:ext cx="256" cy="118"/>
            </a:xfrm>
            <a:custGeom>
              <a:avLst/>
              <a:gdLst>
                <a:gd name="T0" fmla="*/ 24 w 1198"/>
                <a:gd name="T1" fmla="*/ 0 h 569"/>
                <a:gd name="T2" fmla="*/ 12 w 1198"/>
                <a:gd name="T3" fmla="*/ 25 h 569"/>
                <a:gd name="T4" fmla="*/ 0 w 1198"/>
                <a:gd name="T5" fmla="*/ 51 h 569"/>
                <a:gd name="T6" fmla="*/ 1175 w 1198"/>
                <a:gd name="T7" fmla="*/ 569 h 569"/>
                <a:gd name="T8" fmla="*/ 1186 w 1198"/>
                <a:gd name="T9" fmla="*/ 543 h 569"/>
                <a:gd name="T10" fmla="*/ 1198 w 1198"/>
                <a:gd name="T11" fmla="*/ 517 h 569"/>
                <a:gd name="T12" fmla="*/ 24 w 1198"/>
                <a:gd name="T13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8" h="569">
                  <a:moveTo>
                    <a:pt x="24" y="0"/>
                  </a:moveTo>
                  <a:lnTo>
                    <a:pt x="12" y="25"/>
                  </a:lnTo>
                  <a:lnTo>
                    <a:pt x="0" y="51"/>
                  </a:lnTo>
                  <a:lnTo>
                    <a:pt x="1175" y="569"/>
                  </a:lnTo>
                  <a:lnTo>
                    <a:pt x="1186" y="543"/>
                  </a:lnTo>
                  <a:lnTo>
                    <a:pt x="1198" y="51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" name="Freeform 63"/>
            <p:cNvSpPr/>
            <p:nvPr/>
          </p:nvSpPr>
          <p:spPr bwMode="auto">
            <a:xfrm>
              <a:off x="1650" y="2465"/>
              <a:ext cx="8" cy="11"/>
            </a:xfrm>
            <a:custGeom>
              <a:avLst/>
              <a:gdLst>
                <a:gd name="T0" fmla="*/ 11 w 39"/>
                <a:gd name="T1" fmla="*/ 26 h 54"/>
                <a:gd name="T2" fmla="*/ 23 w 39"/>
                <a:gd name="T3" fmla="*/ 0 h 54"/>
                <a:gd name="T4" fmla="*/ 31 w 39"/>
                <a:gd name="T5" fmla="*/ 5 h 54"/>
                <a:gd name="T6" fmla="*/ 36 w 39"/>
                <a:gd name="T7" fmla="*/ 12 h 54"/>
                <a:gd name="T8" fmla="*/ 39 w 39"/>
                <a:gd name="T9" fmla="*/ 20 h 54"/>
                <a:gd name="T10" fmla="*/ 39 w 39"/>
                <a:gd name="T11" fmla="*/ 29 h 54"/>
                <a:gd name="T12" fmla="*/ 37 w 39"/>
                <a:gd name="T13" fmla="*/ 38 h 54"/>
                <a:gd name="T14" fmla="*/ 33 w 39"/>
                <a:gd name="T15" fmla="*/ 46 h 54"/>
                <a:gd name="T16" fmla="*/ 25 w 39"/>
                <a:gd name="T17" fmla="*/ 51 h 54"/>
                <a:gd name="T18" fmla="*/ 18 w 39"/>
                <a:gd name="T19" fmla="*/ 54 h 54"/>
                <a:gd name="T20" fmla="*/ 8 w 39"/>
                <a:gd name="T21" fmla="*/ 54 h 54"/>
                <a:gd name="T22" fmla="*/ 0 w 39"/>
                <a:gd name="T23" fmla="*/ 52 h 54"/>
                <a:gd name="T24" fmla="*/ 11 w 39"/>
                <a:gd name="T2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4">
                  <a:moveTo>
                    <a:pt x="11" y="26"/>
                  </a:moveTo>
                  <a:lnTo>
                    <a:pt x="23" y="0"/>
                  </a:lnTo>
                  <a:lnTo>
                    <a:pt x="31" y="5"/>
                  </a:lnTo>
                  <a:lnTo>
                    <a:pt x="36" y="12"/>
                  </a:lnTo>
                  <a:lnTo>
                    <a:pt x="39" y="20"/>
                  </a:lnTo>
                  <a:lnTo>
                    <a:pt x="39" y="29"/>
                  </a:lnTo>
                  <a:lnTo>
                    <a:pt x="37" y="38"/>
                  </a:lnTo>
                  <a:lnTo>
                    <a:pt x="33" y="46"/>
                  </a:lnTo>
                  <a:lnTo>
                    <a:pt x="25" y="51"/>
                  </a:lnTo>
                  <a:lnTo>
                    <a:pt x="18" y="54"/>
                  </a:lnTo>
                  <a:lnTo>
                    <a:pt x="8" y="54"/>
                  </a:lnTo>
                  <a:lnTo>
                    <a:pt x="0" y="52"/>
                  </a:lnTo>
                  <a:lnTo>
                    <a:pt x="1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" name="Freeform 64"/>
            <p:cNvSpPr/>
            <p:nvPr/>
          </p:nvSpPr>
          <p:spPr bwMode="auto">
            <a:xfrm>
              <a:off x="1650" y="2465"/>
              <a:ext cx="8" cy="11"/>
            </a:xfrm>
            <a:custGeom>
              <a:avLst/>
              <a:gdLst>
                <a:gd name="T0" fmla="*/ 23 w 39"/>
                <a:gd name="T1" fmla="*/ 0 h 54"/>
                <a:gd name="T2" fmla="*/ 31 w 39"/>
                <a:gd name="T3" fmla="*/ 5 h 54"/>
                <a:gd name="T4" fmla="*/ 36 w 39"/>
                <a:gd name="T5" fmla="*/ 12 h 54"/>
                <a:gd name="T6" fmla="*/ 39 w 39"/>
                <a:gd name="T7" fmla="*/ 20 h 54"/>
                <a:gd name="T8" fmla="*/ 39 w 39"/>
                <a:gd name="T9" fmla="*/ 29 h 54"/>
                <a:gd name="T10" fmla="*/ 37 w 39"/>
                <a:gd name="T11" fmla="*/ 38 h 54"/>
                <a:gd name="T12" fmla="*/ 33 w 39"/>
                <a:gd name="T13" fmla="*/ 46 h 54"/>
                <a:gd name="T14" fmla="*/ 25 w 39"/>
                <a:gd name="T15" fmla="*/ 51 h 54"/>
                <a:gd name="T16" fmla="*/ 18 w 39"/>
                <a:gd name="T17" fmla="*/ 54 h 54"/>
                <a:gd name="T18" fmla="*/ 8 w 39"/>
                <a:gd name="T19" fmla="*/ 54 h 54"/>
                <a:gd name="T20" fmla="*/ 0 w 39"/>
                <a:gd name="T21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54">
                  <a:moveTo>
                    <a:pt x="23" y="0"/>
                  </a:moveTo>
                  <a:lnTo>
                    <a:pt x="31" y="5"/>
                  </a:lnTo>
                  <a:lnTo>
                    <a:pt x="36" y="12"/>
                  </a:lnTo>
                  <a:lnTo>
                    <a:pt x="39" y="20"/>
                  </a:lnTo>
                  <a:lnTo>
                    <a:pt x="39" y="29"/>
                  </a:lnTo>
                  <a:lnTo>
                    <a:pt x="37" y="38"/>
                  </a:lnTo>
                  <a:lnTo>
                    <a:pt x="33" y="46"/>
                  </a:lnTo>
                  <a:lnTo>
                    <a:pt x="25" y="51"/>
                  </a:lnTo>
                  <a:lnTo>
                    <a:pt x="18" y="54"/>
                  </a:lnTo>
                  <a:lnTo>
                    <a:pt x="8" y="54"/>
                  </a:lnTo>
                  <a:lnTo>
                    <a:pt x="0" y="5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" name="Freeform 65"/>
            <p:cNvSpPr/>
            <p:nvPr/>
          </p:nvSpPr>
          <p:spPr bwMode="auto">
            <a:xfrm>
              <a:off x="1140" y="2247"/>
              <a:ext cx="8" cy="13"/>
            </a:xfrm>
            <a:custGeom>
              <a:avLst/>
              <a:gdLst>
                <a:gd name="T0" fmla="*/ 28 w 39"/>
                <a:gd name="T1" fmla="*/ 28 h 54"/>
                <a:gd name="T2" fmla="*/ 16 w 39"/>
                <a:gd name="T3" fmla="*/ 54 h 54"/>
                <a:gd name="T4" fmla="*/ 8 w 39"/>
                <a:gd name="T5" fmla="*/ 50 h 54"/>
                <a:gd name="T6" fmla="*/ 3 w 39"/>
                <a:gd name="T7" fmla="*/ 42 h 54"/>
                <a:gd name="T8" fmla="*/ 0 w 39"/>
                <a:gd name="T9" fmla="*/ 34 h 54"/>
                <a:gd name="T10" fmla="*/ 0 w 39"/>
                <a:gd name="T11" fmla="*/ 25 h 54"/>
                <a:gd name="T12" fmla="*/ 2 w 39"/>
                <a:gd name="T13" fmla="*/ 16 h 54"/>
                <a:gd name="T14" fmla="*/ 6 w 39"/>
                <a:gd name="T15" fmla="*/ 9 h 54"/>
                <a:gd name="T16" fmla="*/ 14 w 39"/>
                <a:gd name="T17" fmla="*/ 3 h 54"/>
                <a:gd name="T18" fmla="*/ 21 w 39"/>
                <a:gd name="T19" fmla="*/ 0 h 54"/>
                <a:gd name="T20" fmla="*/ 31 w 39"/>
                <a:gd name="T21" fmla="*/ 0 h 54"/>
                <a:gd name="T22" fmla="*/ 39 w 39"/>
                <a:gd name="T23" fmla="*/ 2 h 54"/>
                <a:gd name="T24" fmla="*/ 28 w 39"/>
                <a:gd name="T25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4">
                  <a:moveTo>
                    <a:pt x="28" y="28"/>
                  </a:moveTo>
                  <a:lnTo>
                    <a:pt x="16" y="54"/>
                  </a:lnTo>
                  <a:lnTo>
                    <a:pt x="8" y="50"/>
                  </a:lnTo>
                  <a:lnTo>
                    <a:pt x="3" y="42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6" y="9"/>
                  </a:lnTo>
                  <a:lnTo>
                    <a:pt x="14" y="3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9" y="2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" name="Freeform 66"/>
            <p:cNvSpPr/>
            <p:nvPr/>
          </p:nvSpPr>
          <p:spPr bwMode="auto">
            <a:xfrm>
              <a:off x="1140" y="2247"/>
              <a:ext cx="8" cy="13"/>
            </a:xfrm>
            <a:custGeom>
              <a:avLst/>
              <a:gdLst>
                <a:gd name="T0" fmla="*/ 16 w 39"/>
                <a:gd name="T1" fmla="*/ 54 h 54"/>
                <a:gd name="T2" fmla="*/ 8 w 39"/>
                <a:gd name="T3" fmla="*/ 50 h 54"/>
                <a:gd name="T4" fmla="*/ 3 w 39"/>
                <a:gd name="T5" fmla="*/ 42 h 54"/>
                <a:gd name="T6" fmla="*/ 0 w 39"/>
                <a:gd name="T7" fmla="*/ 34 h 54"/>
                <a:gd name="T8" fmla="*/ 0 w 39"/>
                <a:gd name="T9" fmla="*/ 25 h 54"/>
                <a:gd name="T10" fmla="*/ 2 w 39"/>
                <a:gd name="T11" fmla="*/ 16 h 54"/>
                <a:gd name="T12" fmla="*/ 6 w 39"/>
                <a:gd name="T13" fmla="*/ 9 h 54"/>
                <a:gd name="T14" fmla="*/ 14 w 39"/>
                <a:gd name="T15" fmla="*/ 3 h 54"/>
                <a:gd name="T16" fmla="*/ 21 w 39"/>
                <a:gd name="T17" fmla="*/ 0 h 54"/>
                <a:gd name="T18" fmla="*/ 31 w 39"/>
                <a:gd name="T19" fmla="*/ 0 h 54"/>
                <a:gd name="T20" fmla="*/ 39 w 39"/>
                <a:gd name="T21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54">
                  <a:moveTo>
                    <a:pt x="16" y="54"/>
                  </a:moveTo>
                  <a:lnTo>
                    <a:pt x="8" y="50"/>
                  </a:lnTo>
                  <a:lnTo>
                    <a:pt x="3" y="42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6" y="9"/>
                  </a:lnTo>
                  <a:lnTo>
                    <a:pt x="14" y="3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9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" name="Freeform 67"/>
            <p:cNvSpPr/>
            <p:nvPr/>
          </p:nvSpPr>
          <p:spPr bwMode="auto">
            <a:xfrm>
              <a:off x="1143" y="2230"/>
              <a:ext cx="259" cy="118"/>
            </a:xfrm>
            <a:custGeom>
              <a:avLst/>
              <a:gdLst>
                <a:gd name="T0" fmla="*/ 23 w 1211"/>
                <a:gd name="T1" fmla="*/ 0 h 575"/>
                <a:gd name="T2" fmla="*/ 12 w 1211"/>
                <a:gd name="T3" fmla="*/ 26 h 575"/>
                <a:gd name="T4" fmla="*/ 0 w 1211"/>
                <a:gd name="T5" fmla="*/ 52 h 575"/>
                <a:gd name="T6" fmla="*/ 1187 w 1211"/>
                <a:gd name="T7" fmla="*/ 575 h 575"/>
                <a:gd name="T8" fmla="*/ 1199 w 1211"/>
                <a:gd name="T9" fmla="*/ 549 h 575"/>
                <a:gd name="T10" fmla="*/ 1211 w 1211"/>
                <a:gd name="T11" fmla="*/ 524 h 575"/>
                <a:gd name="T12" fmla="*/ 23 w 1211"/>
                <a:gd name="T1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1" h="575">
                  <a:moveTo>
                    <a:pt x="23" y="0"/>
                  </a:moveTo>
                  <a:lnTo>
                    <a:pt x="12" y="26"/>
                  </a:lnTo>
                  <a:lnTo>
                    <a:pt x="0" y="52"/>
                  </a:lnTo>
                  <a:lnTo>
                    <a:pt x="1187" y="575"/>
                  </a:lnTo>
                  <a:lnTo>
                    <a:pt x="1199" y="549"/>
                  </a:lnTo>
                  <a:lnTo>
                    <a:pt x="1211" y="52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" name="Freeform 68"/>
            <p:cNvSpPr/>
            <p:nvPr/>
          </p:nvSpPr>
          <p:spPr bwMode="auto">
            <a:xfrm>
              <a:off x="1115" y="2172"/>
              <a:ext cx="32" cy="46"/>
            </a:xfrm>
            <a:custGeom>
              <a:avLst/>
              <a:gdLst>
                <a:gd name="T0" fmla="*/ 149 w 149"/>
                <a:gd name="T1" fmla="*/ 0 h 213"/>
                <a:gd name="T2" fmla="*/ 96 w 149"/>
                <a:gd name="T3" fmla="*/ 0 h 213"/>
                <a:gd name="T4" fmla="*/ 70 w 149"/>
                <a:gd name="T5" fmla="*/ 8 h 213"/>
                <a:gd name="T6" fmla="*/ 44 w 149"/>
                <a:gd name="T7" fmla="*/ 27 h 213"/>
                <a:gd name="T8" fmla="*/ 26 w 149"/>
                <a:gd name="T9" fmla="*/ 54 h 213"/>
                <a:gd name="T10" fmla="*/ 0 w 149"/>
                <a:gd name="T11" fmla="*/ 159 h 213"/>
                <a:gd name="T12" fmla="*/ 0 w 149"/>
                <a:gd name="T13" fmla="*/ 177 h 213"/>
                <a:gd name="T14" fmla="*/ 8 w 149"/>
                <a:gd name="T15" fmla="*/ 194 h 213"/>
                <a:gd name="T16" fmla="*/ 26 w 149"/>
                <a:gd name="T17" fmla="*/ 213 h 213"/>
                <a:gd name="T18" fmla="*/ 88 w 149"/>
                <a:gd name="T1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213">
                  <a:moveTo>
                    <a:pt x="149" y="0"/>
                  </a:moveTo>
                  <a:lnTo>
                    <a:pt x="96" y="0"/>
                  </a:lnTo>
                  <a:lnTo>
                    <a:pt x="70" y="8"/>
                  </a:lnTo>
                  <a:lnTo>
                    <a:pt x="44" y="27"/>
                  </a:lnTo>
                  <a:lnTo>
                    <a:pt x="26" y="54"/>
                  </a:lnTo>
                  <a:lnTo>
                    <a:pt x="0" y="159"/>
                  </a:lnTo>
                  <a:lnTo>
                    <a:pt x="0" y="177"/>
                  </a:lnTo>
                  <a:lnTo>
                    <a:pt x="8" y="194"/>
                  </a:lnTo>
                  <a:lnTo>
                    <a:pt x="26" y="213"/>
                  </a:lnTo>
                  <a:lnTo>
                    <a:pt x="88" y="21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" name="Line 69"/>
            <p:cNvSpPr>
              <a:spLocks noChangeShapeType="1"/>
            </p:cNvSpPr>
            <p:nvPr/>
          </p:nvSpPr>
          <p:spPr bwMode="auto">
            <a:xfrm flipV="1">
              <a:off x="1171" y="2149"/>
              <a:ext cx="9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8" name="Freeform 70"/>
            <p:cNvSpPr/>
            <p:nvPr/>
          </p:nvSpPr>
          <p:spPr bwMode="auto">
            <a:xfrm>
              <a:off x="1118" y="2234"/>
              <a:ext cx="29" cy="29"/>
            </a:xfrm>
            <a:custGeom>
              <a:avLst/>
              <a:gdLst>
                <a:gd name="T0" fmla="*/ 135 w 135"/>
                <a:gd name="T1" fmla="*/ 68 h 136"/>
                <a:gd name="T2" fmla="*/ 115 w 135"/>
                <a:gd name="T3" fmla="*/ 20 h 136"/>
                <a:gd name="T4" fmla="*/ 67 w 135"/>
                <a:gd name="T5" fmla="*/ 0 h 136"/>
                <a:gd name="T6" fmla="*/ 19 w 135"/>
                <a:gd name="T7" fmla="*/ 20 h 136"/>
                <a:gd name="T8" fmla="*/ 0 w 135"/>
                <a:gd name="T9" fmla="*/ 68 h 136"/>
                <a:gd name="T10" fmla="*/ 19 w 135"/>
                <a:gd name="T11" fmla="*/ 117 h 136"/>
                <a:gd name="T12" fmla="*/ 67 w 135"/>
                <a:gd name="T13" fmla="*/ 136 h 136"/>
                <a:gd name="T14" fmla="*/ 115 w 135"/>
                <a:gd name="T15" fmla="*/ 117 h 136"/>
                <a:gd name="T16" fmla="*/ 135 w 135"/>
                <a:gd name="T17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6">
                  <a:moveTo>
                    <a:pt x="135" y="68"/>
                  </a:moveTo>
                  <a:lnTo>
                    <a:pt x="115" y="20"/>
                  </a:lnTo>
                  <a:lnTo>
                    <a:pt x="67" y="0"/>
                  </a:lnTo>
                  <a:lnTo>
                    <a:pt x="19" y="20"/>
                  </a:lnTo>
                  <a:lnTo>
                    <a:pt x="0" y="68"/>
                  </a:lnTo>
                  <a:lnTo>
                    <a:pt x="19" y="117"/>
                  </a:lnTo>
                  <a:lnTo>
                    <a:pt x="67" y="136"/>
                  </a:lnTo>
                  <a:lnTo>
                    <a:pt x="115" y="117"/>
                  </a:lnTo>
                  <a:lnTo>
                    <a:pt x="135" y="6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" name="Freeform 71"/>
            <p:cNvSpPr/>
            <p:nvPr/>
          </p:nvSpPr>
          <p:spPr bwMode="auto">
            <a:xfrm>
              <a:off x="1865" y="2290"/>
              <a:ext cx="41" cy="64"/>
            </a:xfrm>
            <a:custGeom>
              <a:avLst/>
              <a:gdLst>
                <a:gd name="T0" fmla="*/ 89 w 186"/>
                <a:gd name="T1" fmla="*/ 0 h 319"/>
                <a:gd name="T2" fmla="*/ 0 w 186"/>
                <a:gd name="T3" fmla="*/ 319 h 319"/>
                <a:gd name="T4" fmla="*/ 80 w 186"/>
                <a:gd name="T5" fmla="*/ 319 h 319"/>
                <a:gd name="T6" fmla="*/ 115 w 186"/>
                <a:gd name="T7" fmla="*/ 310 h 319"/>
                <a:gd name="T8" fmla="*/ 142 w 186"/>
                <a:gd name="T9" fmla="*/ 292 h 319"/>
                <a:gd name="T10" fmla="*/ 160 w 186"/>
                <a:gd name="T11" fmla="*/ 266 h 319"/>
                <a:gd name="T12" fmla="*/ 186 w 186"/>
                <a:gd name="T13" fmla="*/ 168 h 319"/>
                <a:gd name="T14" fmla="*/ 186 w 186"/>
                <a:gd name="T15" fmla="*/ 142 h 319"/>
                <a:gd name="T16" fmla="*/ 177 w 186"/>
                <a:gd name="T17" fmla="*/ 116 h 319"/>
                <a:gd name="T18" fmla="*/ 150 w 186"/>
                <a:gd name="T19" fmla="*/ 106 h 319"/>
                <a:gd name="T20" fmla="*/ 62 w 186"/>
                <a:gd name="T21" fmla="*/ 10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319">
                  <a:moveTo>
                    <a:pt x="89" y="0"/>
                  </a:moveTo>
                  <a:lnTo>
                    <a:pt x="0" y="319"/>
                  </a:lnTo>
                  <a:lnTo>
                    <a:pt x="80" y="319"/>
                  </a:lnTo>
                  <a:lnTo>
                    <a:pt x="115" y="310"/>
                  </a:lnTo>
                  <a:lnTo>
                    <a:pt x="142" y="292"/>
                  </a:lnTo>
                  <a:lnTo>
                    <a:pt x="160" y="266"/>
                  </a:lnTo>
                  <a:lnTo>
                    <a:pt x="186" y="168"/>
                  </a:lnTo>
                  <a:lnTo>
                    <a:pt x="186" y="142"/>
                  </a:lnTo>
                  <a:lnTo>
                    <a:pt x="177" y="116"/>
                  </a:lnTo>
                  <a:lnTo>
                    <a:pt x="150" y="106"/>
                  </a:lnTo>
                  <a:lnTo>
                    <a:pt x="62" y="10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0" name="Line 72"/>
            <p:cNvSpPr>
              <a:spLocks noChangeShapeType="1"/>
            </p:cNvSpPr>
            <p:nvPr/>
          </p:nvSpPr>
          <p:spPr bwMode="auto">
            <a:xfrm flipV="1">
              <a:off x="1935" y="2290"/>
              <a:ext cx="8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1" name="Freeform 73"/>
            <p:cNvSpPr/>
            <p:nvPr/>
          </p:nvSpPr>
          <p:spPr bwMode="auto">
            <a:xfrm>
              <a:off x="1673" y="2463"/>
              <a:ext cx="8" cy="10"/>
            </a:xfrm>
            <a:custGeom>
              <a:avLst/>
              <a:gdLst>
                <a:gd name="T0" fmla="*/ 28 w 42"/>
                <a:gd name="T1" fmla="*/ 25 h 53"/>
                <a:gd name="T2" fmla="*/ 42 w 42"/>
                <a:gd name="T3" fmla="*/ 49 h 53"/>
                <a:gd name="T4" fmla="*/ 34 w 42"/>
                <a:gd name="T5" fmla="*/ 53 h 53"/>
                <a:gd name="T6" fmla="*/ 25 w 42"/>
                <a:gd name="T7" fmla="*/ 53 h 53"/>
                <a:gd name="T8" fmla="*/ 16 w 42"/>
                <a:gd name="T9" fmla="*/ 51 h 53"/>
                <a:gd name="T10" fmla="*/ 9 w 42"/>
                <a:gd name="T11" fmla="*/ 46 h 53"/>
                <a:gd name="T12" fmla="*/ 3 w 42"/>
                <a:gd name="T13" fmla="*/ 39 h 53"/>
                <a:gd name="T14" fmla="*/ 0 w 42"/>
                <a:gd name="T15" fmla="*/ 31 h 53"/>
                <a:gd name="T16" fmla="*/ 0 w 42"/>
                <a:gd name="T17" fmla="*/ 22 h 53"/>
                <a:gd name="T18" fmla="*/ 2 w 42"/>
                <a:gd name="T19" fmla="*/ 13 h 53"/>
                <a:gd name="T20" fmla="*/ 6 w 42"/>
                <a:gd name="T21" fmla="*/ 5 h 53"/>
                <a:gd name="T22" fmla="*/ 14 w 42"/>
                <a:gd name="T23" fmla="*/ 0 h 53"/>
                <a:gd name="T24" fmla="*/ 28 w 42"/>
                <a:gd name="T25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53">
                  <a:moveTo>
                    <a:pt x="28" y="25"/>
                  </a:moveTo>
                  <a:lnTo>
                    <a:pt x="42" y="49"/>
                  </a:lnTo>
                  <a:lnTo>
                    <a:pt x="34" y="53"/>
                  </a:lnTo>
                  <a:lnTo>
                    <a:pt x="25" y="53"/>
                  </a:lnTo>
                  <a:lnTo>
                    <a:pt x="16" y="51"/>
                  </a:lnTo>
                  <a:lnTo>
                    <a:pt x="9" y="46"/>
                  </a:lnTo>
                  <a:lnTo>
                    <a:pt x="3" y="39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2" y="13"/>
                  </a:lnTo>
                  <a:lnTo>
                    <a:pt x="6" y="5"/>
                  </a:lnTo>
                  <a:lnTo>
                    <a:pt x="14" y="0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2" name="Freeform 74"/>
            <p:cNvSpPr/>
            <p:nvPr/>
          </p:nvSpPr>
          <p:spPr bwMode="auto">
            <a:xfrm>
              <a:off x="1673" y="2463"/>
              <a:ext cx="8" cy="10"/>
            </a:xfrm>
            <a:custGeom>
              <a:avLst/>
              <a:gdLst>
                <a:gd name="T0" fmla="*/ 42 w 42"/>
                <a:gd name="T1" fmla="*/ 49 h 53"/>
                <a:gd name="T2" fmla="*/ 34 w 42"/>
                <a:gd name="T3" fmla="*/ 53 h 53"/>
                <a:gd name="T4" fmla="*/ 25 w 42"/>
                <a:gd name="T5" fmla="*/ 53 h 53"/>
                <a:gd name="T6" fmla="*/ 16 w 42"/>
                <a:gd name="T7" fmla="*/ 51 h 53"/>
                <a:gd name="T8" fmla="*/ 9 w 42"/>
                <a:gd name="T9" fmla="*/ 46 h 53"/>
                <a:gd name="T10" fmla="*/ 3 w 42"/>
                <a:gd name="T11" fmla="*/ 39 h 53"/>
                <a:gd name="T12" fmla="*/ 0 w 42"/>
                <a:gd name="T13" fmla="*/ 31 h 53"/>
                <a:gd name="T14" fmla="*/ 0 w 42"/>
                <a:gd name="T15" fmla="*/ 22 h 53"/>
                <a:gd name="T16" fmla="*/ 2 w 42"/>
                <a:gd name="T17" fmla="*/ 13 h 53"/>
                <a:gd name="T18" fmla="*/ 6 w 42"/>
                <a:gd name="T19" fmla="*/ 5 h 53"/>
                <a:gd name="T20" fmla="*/ 14 w 42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53">
                  <a:moveTo>
                    <a:pt x="42" y="49"/>
                  </a:moveTo>
                  <a:lnTo>
                    <a:pt x="34" y="53"/>
                  </a:lnTo>
                  <a:lnTo>
                    <a:pt x="25" y="53"/>
                  </a:lnTo>
                  <a:lnTo>
                    <a:pt x="16" y="51"/>
                  </a:lnTo>
                  <a:lnTo>
                    <a:pt x="9" y="46"/>
                  </a:lnTo>
                  <a:lnTo>
                    <a:pt x="3" y="39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2" y="13"/>
                  </a:lnTo>
                  <a:lnTo>
                    <a:pt x="6" y="5"/>
                  </a:lnTo>
                  <a:lnTo>
                    <a:pt x="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3" name="Freeform 75"/>
            <p:cNvSpPr/>
            <p:nvPr/>
          </p:nvSpPr>
          <p:spPr bwMode="auto">
            <a:xfrm>
              <a:off x="1675" y="2359"/>
              <a:ext cx="154" cy="93"/>
            </a:xfrm>
            <a:custGeom>
              <a:avLst/>
              <a:gdLst>
                <a:gd name="T0" fmla="*/ 0 w 723"/>
                <a:gd name="T1" fmla="*/ 404 h 453"/>
                <a:gd name="T2" fmla="*/ 14 w 723"/>
                <a:gd name="T3" fmla="*/ 429 h 453"/>
                <a:gd name="T4" fmla="*/ 28 w 723"/>
                <a:gd name="T5" fmla="*/ 453 h 453"/>
                <a:gd name="T6" fmla="*/ 723 w 723"/>
                <a:gd name="T7" fmla="*/ 49 h 453"/>
                <a:gd name="T8" fmla="*/ 709 w 723"/>
                <a:gd name="T9" fmla="*/ 25 h 453"/>
                <a:gd name="T10" fmla="*/ 695 w 723"/>
                <a:gd name="T11" fmla="*/ 0 h 453"/>
                <a:gd name="T12" fmla="*/ 0 w 723"/>
                <a:gd name="T13" fmla="*/ 404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3" h="453">
                  <a:moveTo>
                    <a:pt x="0" y="404"/>
                  </a:moveTo>
                  <a:lnTo>
                    <a:pt x="14" y="429"/>
                  </a:lnTo>
                  <a:lnTo>
                    <a:pt x="28" y="453"/>
                  </a:lnTo>
                  <a:lnTo>
                    <a:pt x="723" y="49"/>
                  </a:lnTo>
                  <a:lnTo>
                    <a:pt x="709" y="25"/>
                  </a:lnTo>
                  <a:lnTo>
                    <a:pt x="695" y="0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" name="Freeform 76"/>
            <p:cNvSpPr/>
            <p:nvPr/>
          </p:nvSpPr>
          <p:spPr bwMode="auto">
            <a:xfrm>
              <a:off x="1824" y="2380"/>
              <a:ext cx="8" cy="10"/>
            </a:xfrm>
            <a:custGeom>
              <a:avLst/>
              <a:gdLst>
                <a:gd name="T0" fmla="*/ 14 w 42"/>
                <a:gd name="T1" fmla="*/ 28 h 52"/>
                <a:gd name="T2" fmla="*/ 0 w 42"/>
                <a:gd name="T3" fmla="*/ 3 h 52"/>
                <a:gd name="T4" fmla="*/ 8 w 42"/>
                <a:gd name="T5" fmla="*/ 0 h 52"/>
                <a:gd name="T6" fmla="*/ 17 w 42"/>
                <a:gd name="T7" fmla="*/ 0 h 52"/>
                <a:gd name="T8" fmla="*/ 26 w 42"/>
                <a:gd name="T9" fmla="*/ 2 h 52"/>
                <a:gd name="T10" fmla="*/ 33 w 42"/>
                <a:gd name="T11" fmla="*/ 6 h 52"/>
                <a:gd name="T12" fmla="*/ 39 w 42"/>
                <a:gd name="T13" fmla="*/ 14 h 52"/>
                <a:gd name="T14" fmla="*/ 42 w 42"/>
                <a:gd name="T15" fmla="*/ 21 h 52"/>
                <a:gd name="T16" fmla="*/ 42 w 42"/>
                <a:gd name="T17" fmla="*/ 31 h 52"/>
                <a:gd name="T18" fmla="*/ 40 w 42"/>
                <a:gd name="T19" fmla="*/ 40 h 52"/>
                <a:gd name="T20" fmla="*/ 36 w 42"/>
                <a:gd name="T21" fmla="*/ 47 h 52"/>
                <a:gd name="T22" fmla="*/ 28 w 42"/>
                <a:gd name="T23" fmla="*/ 52 h 52"/>
                <a:gd name="T24" fmla="*/ 14 w 42"/>
                <a:gd name="T25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52">
                  <a:moveTo>
                    <a:pt x="14" y="28"/>
                  </a:moveTo>
                  <a:lnTo>
                    <a:pt x="0" y="3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9" y="14"/>
                  </a:lnTo>
                  <a:lnTo>
                    <a:pt x="42" y="21"/>
                  </a:lnTo>
                  <a:lnTo>
                    <a:pt x="42" y="31"/>
                  </a:lnTo>
                  <a:lnTo>
                    <a:pt x="40" y="40"/>
                  </a:lnTo>
                  <a:lnTo>
                    <a:pt x="36" y="47"/>
                  </a:lnTo>
                  <a:lnTo>
                    <a:pt x="28" y="52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" name="Freeform 77"/>
            <p:cNvSpPr/>
            <p:nvPr/>
          </p:nvSpPr>
          <p:spPr bwMode="auto">
            <a:xfrm>
              <a:off x="1824" y="2380"/>
              <a:ext cx="8" cy="10"/>
            </a:xfrm>
            <a:custGeom>
              <a:avLst/>
              <a:gdLst>
                <a:gd name="T0" fmla="*/ 0 w 42"/>
                <a:gd name="T1" fmla="*/ 3 h 52"/>
                <a:gd name="T2" fmla="*/ 8 w 42"/>
                <a:gd name="T3" fmla="*/ 0 h 52"/>
                <a:gd name="T4" fmla="*/ 17 w 42"/>
                <a:gd name="T5" fmla="*/ 0 h 52"/>
                <a:gd name="T6" fmla="*/ 26 w 42"/>
                <a:gd name="T7" fmla="*/ 2 h 52"/>
                <a:gd name="T8" fmla="*/ 33 w 42"/>
                <a:gd name="T9" fmla="*/ 6 h 52"/>
                <a:gd name="T10" fmla="*/ 39 w 42"/>
                <a:gd name="T11" fmla="*/ 14 h 52"/>
                <a:gd name="T12" fmla="*/ 42 w 42"/>
                <a:gd name="T13" fmla="*/ 21 h 52"/>
                <a:gd name="T14" fmla="*/ 42 w 42"/>
                <a:gd name="T15" fmla="*/ 31 h 52"/>
                <a:gd name="T16" fmla="*/ 40 w 42"/>
                <a:gd name="T17" fmla="*/ 40 h 52"/>
                <a:gd name="T18" fmla="*/ 36 w 42"/>
                <a:gd name="T19" fmla="*/ 47 h 52"/>
                <a:gd name="T20" fmla="*/ 28 w 42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52">
                  <a:moveTo>
                    <a:pt x="0" y="3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9" y="14"/>
                  </a:lnTo>
                  <a:lnTo>
                    <a:pt x="42" y="21"/>
                  </a:lnTo>
                  <a:lnTo>
                    <a:pt x="42" y="31"/>
                  </a:lnTo>
                  <a:lnTo>
                    <a:pt x="40" y="40"/>
                  </a:lnTo>
                  <a:lnTo>
                    <a:pt x="36" y="47"/>
                  </a:lnTo>
                  <a:lnTo>
                    <a:pt x="28" y="5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" name="Freeform 78"/>
            <p:cNvSpPr/>
            <p:nvPr/>
          </p:nvSpPr>
          <p:spPr bwMode="auto">
            <a:xfrm>
              <a:off x="1650" y="2460"/>
              <a:ext cx="28" cy="31"/>
            </a:xfrm>
            <a:custGeom>
              <a:avLst/>
              <a:gdLst>
                <a:gd name="T0" fmla="*/ 135 w 135"/>
                <a:gd name="T1" fmla="*/ 69 h 137"/>
                <a:gd name="T2" fmla="*/ 116 w 135"/>
                <a:gd name="T3" fmla="*/ 21 h 137"/>
                <a:gd name="T4" fmla="*/ 68 w 135"/>
                <a:gd name="T5" fmla="*/ 0 h 137"/>
                <a:gd name="T6" fmla="*/ 19 w 135"/>
                <a:gd name="T7" fmla="*/ 21 h 137"/>
                <a:gd name="T8" fmla="*/ 0 w 135"/>
                <a:gd name="T9" fmla="*/ 69 h 137"/>
                <a:gd name="T10" fmla="*/ 19 w 135"/>
                <a:gd name="T11" fmla="*/ 116 h 137"/>
                <a:gd name="T12" fmla="*/ 68 w 135"/>
                <a:gd name="T13" fmla="*/ 137 h 137"/>
                <a:gd name="T14" fmla="*/ 116 w 135"/>
                <a:gd name="T15" fmla="*/ 116 h 137"/>
                <a:gd name="T16" fmla="*/ 135 w 135"/>
                <a:gd name="T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7">
                  <a:moveTo>
                    <a:pt x="135" y="69"/>
                  </a:moveTo>
                  <a:lnTo>
                    <a:pt x="116" y="21"/>
                  </a:lnTo>
                  <a:lnTo>
                    <a:pt x="68" y="0"/>
                  </a:lnTo>
                  <a:lnTo>
                    <a:pt x="19" y="21"/>
                  </a:lnTo>
                  <a:lnTo>
                    <a:pt x="0" y="69"/>
                  </a:lnTo>
                  <a:lnTo>
                    <a:pt x="19" y="116"/>
                  </a:lnTo>
                  <a:lnTo>
                    <a:pt x="68" y="137"/>
                  </a:lnTo>
                  <a:lnTo>
                    <a:pt x="116" y="116"/>
                  </a:lnTo>
                  <a:lnTo>
                    <a:pt x="135" y="6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" name="Freeform 79"/>
            <p:cNvSpPr/>
            <p:nvPr/>
          </p:nvSpPr>
          <p:spPr bwMode="auto">
            <a:xfrm>
              <a:off x="1825" y="2362"/>
              <a:ext cx="28" cy="31"/>
            </a:xfrm>
            <a:custGeom>
              <a:avLst/>
              <a:gdLst>
                <a:gd name="T0" fmla="*/ 135 w 135"/>
                <a:gd name="T1" fmla="*/ 68 h 136"/>
                <a:gd name="T2" fmla="*/ 116 w 135"/>
                <a:gd name="T3" fmla="*/ 20 h 136"/>
                <a:gd name="T4" fmla="*/ 67 w 135"/>
                <a:gd name="T5" fmla="*/ 0 h 136"/>
                <a:gd name="T6" fmla="*/ 19 w 135"/>
                <a:gd name="T7" fmla="*/ 20 h 136"/>
                <a:gd name="T8" fmla="*/ 0 w 135"/>
                <a:gd name="T9" fmla="*/ 68 h 136"/>
                <a:gd name="T10" fmla="*/ 19 w 135"/>
                <a:gd name="T11" fmla="*/ 116 h 136"/>
                <a:gd name="T12" fmla="*/ 67 w 135"/>
                <a:gd name="T13" fmla="*/ 136 h 136"/>
                <a:gd name="T14" fmla="*/ 116 w 135"/>
                <a:gd name="T15" fmla="*/ 116 h 136"/>
                <a:gd name="T16" fmla="*/ 135 w 135"/>
                <a:gd name="T17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6">
                  <a:moveTo>
                    <a:pt x="135" y="68"/>
                  </a:moveTo>
                  <a:lnTo>
                    <a:pt x="116" y="20"/>
                  </a:lnTo>
                  <a:lnTo>
                    <a:pt x="67" y="0"/>
                  </a:lnTo>
                  <a:lnTo>
                    <a:pt x="19" y="20"/>
                  </a:lnTo>
                  <a:lnTo>
                    <a:pt x="0" y="68"/>
                  </a:lnTo>
                  <a:lnTo>
                    <a:pt x="19" y="116"/>
                  </a:lnTo>
                  <a:lnTo>
                    <a:pt x="67" y="136"/>
                  </a:lnTo>
                  <a:lnTo>
                    <a:pt x="116" y="116"/>
                  </a:lnTo>
                  <a:lnTo>
                    <a:pt x="135" y="6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" name="Freeform 80"/>
            <p:cNvSpPr/>
            <p:nvPr/>
          </p:nvSpPr>
          <p:spPr bwMode="auto">
            <a:xfrm>
              <a:off x="2355" y="2985"/>
              <a:ext cx="46" cy="68"/>
            </a:xfrm>
            <a:custGeom>
              <a:avLst/>
              <a:gdLst>
                <a:gd name="T0" fmla="*/ 71 w 221"/>
                <a:gd name="T1" fmla="*/ 318 h 318"/>
                <a:gd name="T2" fmla="*/ 88 w 221"/>
                <a:gd name="T3" fmla="*/ 318 h 318"/>
                <a:gd name="T4" fmla="*/ 115 w 221"/>
                <a:gd name="T5" fmla="*/ 310 h 318"/>
                <a:gd name="T6" fmla="*/ 142 w 221"/>
                <a:gd name="T7" fmla="*/ 292 h 318"/>
                <a:gd name="T8" fmla="*/ 159 w 221"/>
                <a:gd name="T9" fmla="*/ 274 h 318"/>
                <a:gd name="T10" fmla="*/ 176 w 221"/>
                <a:gd name="T11" fmla="*/ 247 h 318"/>
                <a:gd name="T12" fmla="*/ 221 w 221"/>
                <a:gd name="T13" fmla="*/ 80 h 318"/>
                <a:gd name="T14" fmla="*/ 221 w 221"/>
                <a:gd name="T15" fmla="*/ 53 h 318"/>
                <a:gd name="T16" fmla="*/ 211 w 221"/>
                <a:gd name="T17" fmla="*/ 27 h 318"/>
                <a:gd name="T18" fmla="*/ 194 w 221"/>
                <a:gd name="T19" fmla="*/ 9 h 318"/>
                <a:gd name="T20" fmla="*/ 167 w 221"/>
                <a:gd name="T21" fmla="*/ 0 h 318"/>
                <a:gd name="T22" fmla="*/ 132 w 221"/>
                <a:gd name="T23" fmla="*/ 0 h 318"/>
                <a:gd name="T24" fmla="*/ 96 w 221"/>
                <a:gd name="T25" fmla="*/ 9 h 318"/>
                <a:gd name="T26" fmla="*/ 71 w 221"/>
                <a:gd name="T27" fmla="*/ 27 h 318"/>
                <a:gd name="T28" fmla="*/ 52 w 221"/>
                <a:gd name="T29" fmla="*/ 53 h 318"/>
                <a:gd name="T30" fmla="*/ 44 w 221"/>
                <a:gd name="T31" fmla="*/ 71 h 318"/>
                <a:gd name="T32" fmla="*/ 0 w 221"/>
                <a:gd name="T33" fmla="*/ 221 h 318"/>
                <a:gd name="T34" fmla="*/ 0 w 221"/>
                <a:gd name="T35" fmla="*/ 265 h 318"/>
                <a:gd name="T36" fmla="*/ 8 w 221"/>
                <a:gd name="T37" fmla="*/ 292 h 318"/>
                <a:gd name="T38" fmla="*/ 35 w 221"/>
                <a:gd name="T39" fmla="*/ 310 h 318"/>
                <a:gd name="T40" fmla="*/ 71 w 221"/>
                <a:gd name="T4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1" h="318">
                  <a:moveTo>
                    <a:pt x="71" y="318"/>
                  </a:moveTo>
                  <a:lnTo>
                    <a:pt x="88" y="318"/>
                  </a:lnTo>
                  <a:lnTo>
                    <a:pt x="115" y="310"/>
                  </a:lnTo>
                  <a:lnTo>
                    <a:pt x="142" y="292"/>
                  </a:lnTo>
                  <a:lnTo>
                    <a:pt x="159" y="274"/>
                  </a:lnTo>
                  <a:lnTo>
                    <a:pt x="176" y="247"/>
                  </a:lnTo>
                  <a:lnTo>
                    <a:pt x="221" y="80"/>
                  </a:lnTo>
                  <a:lnTo>
                    <a:pt x="221" y="53"/>
                  </a:lnTo>
                  <a:lnTo>
                    <a:pt x="211" y="27"/>
                  </a:lnTo>
                  <a:lnTo>
                    <a:pt x="194" y="9"/>
                  </a:lnTo>
                  <a:lnTo>
                    <a:pt x="167" y="0"/>
                  </a:lnTo>
                  <a:lnTo>
                    <a:pt x="132" y="0"/>
                  </a:lnTo>
                  <a:lnTo>
                    <a:pt x="96" y="9"/>
                  </a:lnTo>
                  <a:lnTo>
                    <a:pt x="71" y="27"/>
                  </a:lnTo>
                  <a:lnTo>
                    <a:pt x="52" y="53"/>
                  </a:lnTo>
                  <a:lnTo>
                    <a:pt x="44" y="71"/>
                  </a:lnTo>
                  <a:lnTo>
                    <a:pt x="0" y="221"/>
                  </a:lnTo>
                  <a:lnTo>
                    <a:pt x="0" y="265"/>
                  </a:lnTo>
                  <a:lnTo>
                    <a:pt x="8" y="292"/>
                  </a:lnTo>
                  <a:lnTo>
                    <a:pt x="35" y="310"/>
                  </a:lnTo>
                  <a:lnTo>
                    <a:pt x="71" y="31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81"/>
          <p:cNvGrpSpPr/>
          <p:nvPr/>
        </p:nvGrpSpPr>
        <p:grpSpPr bwMode="auto">
          <a:xfrm>
            <a:off x="7175500" y="3180412"/>
            <a:ext cx="3168650" cy="3457575"/>
            <a:chOff x="2646" y="1842"/>
            <a:chExt cx="2412" cy="2178"/>
          </a:xfrm>
        </p:grpSpPr>
        <p:sp>
          <p:nvSpPr>
            <p:cNvPr id="230" name="Freeform 82"/>
            <p:cNvSpPr/>
            <p:nvPr/>
          </p:nvSpPr>
          <p:spPr bwMode="auto">
            <a:xfrm>
              <a:off x="3120" y="2319"/>
              <a:ext cx="11" cy="7"/>
            </a:xfrm>
            <a:custGeom>
              <a:avLst/>
              <a:gdLst>
                <a:gd name="T0" fmla="*/ 28 w 57"/>
                <a:gd name="T1" fmla="*/ 29 h 29"/>
                <a:gd name="T2" fmla="*/ 0 w 57"/>
                <a:gd name="T3" fmla="*/ 29 h 29"/>
                <a:gd name="T4" fmla="*/ 1 w 57"/>
                <a:gd name="T5" fmla="*/ 21 h 29"/>
                <a:gd name="T6" fmla="*/ 5 w 57"/>
                <a:gd name="T7" fmla="*/ 12 h 29"/>
                <a:gd name="T8" fmla="*/ 11 w 57"/>
                <a:gd name="T9" fmla="*/ 7 h 29"/>
                <a:gd name="T10" fmla="*/ 19 w 57"/>
                <a:gd name="T11" fmla="*/ 3 h 29"/>
                <a:gd name="T12" fmla="*/ 28 w 57"/>
                <a:gd name="T13" fmla="*/ 0 h 29"/>
                <a:gd name="T14" fmla="*/ 36 w 57"/>
                <a:gd name="T15" fmla="*/ 3 h 29"/>
                <a:gd name="T16" fmla="*/ 45 w 57"/>
                <a:gd name="T17" fmla="*/ 7 h 29"/>
                <a:gd name="T18" fmla="*/ 50 w 57"/>
                <a:gd name="T19" fmla="*/ 12 h 29"/>
                <a:gd name="T20" fmla="*/ 55 w 57"/>
                <a:gd name="T21" fmla="*/ 21 h 29"/>
                <a:gd name="T22" fmla="*/ 57 w 57"/>
                <a:gd name="T23" fmla="*/ 29 h 29"/>
                <a:gd name="T24" fmla="*/ 28 w 57"/>
                <a:gd name="T2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29">
                  <a:moveTo>
                    <a:pt x="28" y="29"/>
                  </a:moveTo>
                  <a:lnTo>
                    <a:pt x="0" y="29"/>
                  </a:lnTo>
                  <a:lnTo>
                    <a:pt x="1" y="21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19" y="3"/>
                  </a:lnTo>
                  <a:lnTo>
                    <a:pt x="28" y="0"/>
                  </a:lnTo>
                  <a:lnTo>
                    <a:pt x="36" y="3"/>
                  </a:lnTo>
                  <a:lnTo>
                    <a:pt x="45" y="7"/>
                  </a:lnTo>
                  <a:lnTo>
                    <a:pt x="50" y="12"/>
                  </a:lnTo>
                  <a:lnTo>
                    <a:pt x="55" y="21"/>
                  </a:lnTo>
                  <a:lnTo>
                    <a:pt x="57" y="29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1" name="Freeform 83"/>
            <p:cNvSpPr/>
            <p:nvPr/>
          </p:nvSpPr>
          <p:spPr bwMode="auto">
            <a:xfrm>
              <a:off x="3120" y="2319"/>
              <a:ext cx="11" cy="7"/>
            </a:xfrm>
            <a:custGeom>
              <a:avLst/>
              <a:gdLst>
                <a:gd name="T0" fmla="*/ 0 w 57"/>
                <a:gd name="T1" fmla="*/ 29 h 29"/>
                <a:gd name="T2" fmla="*/ 1 w 57"/>
                <a:gd name="T3" fmla="*/ 21 h 29"/>
                <a:gd name="T4" fmla="*/ 5 w 57"/>
                <a:gd name="T5" fmla="*/ 12 h 29"/>
                <a:gd name="T6" fmla="*/ 11 w 57"/>
                <a:gd name="T7" fmla="*/ 7 h 29"/>
                <a:gd name="T8" fmla="*/ 19 w 57"/>
                <a:gd name="T9" fmla="*/ 3 h 29"/>
                <a:gd name="T10" fmla="*/ 28 w 57"/>
                <a:gd name="T11" fmla="*/ 0 h 29"/>
                <a:gd name="T12" fmla="*/ 36 w 57"/>
                <a:gd name="T13" fmla="*/ 3 h 29"/>
                <a:gd name="T14" fmla="*/ 45 w 57"/>
                <a:gd name="T15" fmla="*/ 7 h 29"/>
                <a:gd name="T16" fmla="*/ 50 w 57"/>
                <a:gd name="T17" fmla="*/ 12 h 29"/>
                <a:gd name="T18" fmla="*/ 55 w 57"/>
                <a:gd name="T19" fmla="*/ 21 h 29"/>
                <a:gd name="T20" fmla="*/ 57 w 57"/>
                <a:gd name="T2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29">
                  <a:moveTo>
                    <a:pt x="0" y="29"/>
                  </a:moveTo>
                  <a:lnTo>
                    <a:pt x="1" y="21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19" y="3"/>
                  </a:lnTo>
                  <a:lnTo>
                    <a:pt x="28" y="0"/>
                  </a:lnTo>
                  <a:lnTo>
                    <a:pt x="36" y="3"/>
                  </a:lnTo>
                  <a:lnTo>
                    <a:pt x="45" y="7"/>
                  </a:lnTo>
                  <a:lnTo>
                    <a:pt x="50" y="12"/>
                  </a:lnTo>
                  <a:lnTo>
                    <a:pt x="55" y="21"/>
                  </a:lnTo>
                  <a:lnTo>
                    <a:pt x="57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2" name="Freeform 84"/>
            <p:cNvSpPr/>
            <p:nvPr/>
          </p:nvSpPr>
          <p:spPr bwMode="auto">
            <a:xfrm>
              <a:off x="3120" y="2326"/>
              <a:ext cx="11" cy="568"/>
            </a:xfrm>
            <a:custGeom>
              <a:avLst/>
              <a:gdLst>
                <a:gd name="T0" fmla="*/ 57 w 57"/>
                <a:gd name="T1" fmla="*/ 0 h 2732"/>
                <a:gd name="T2" fmla="*/ 28 w 57"/>
                <a:gd name="T3" fmla="*/ 0 h 2732"/>
                <a:gd name="T4" fmla="*/ 0 w 57"/>
                <a:gd name="T5" fmla="*/ 0 h 2732"/>
                <a:gd name="T6" fmla="*/ 0 w 57"/>
                <a:gd name="T7" fmla="*/ 2732 h 2732"/>
                <a:gd name="T8" fmla="*/ 28 w 57"/>
                <a:gd name="T9" fmla="*/ 2732 h 2732"/>
                <a:gd name="T10" fmla="*/ 57 w 57"/>
                <a:gd name="T11" fmla="*/ 2732 h 2732"/>
                <a:gd name="T12" fmla="*/ 57 w 57"/>
                <a:gd name="T13" fmla="*/ 0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732">
                  <a:moveTo>
                    <a:pt x="57" y="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2732"/>
                  </a:lnTo>
                  <a:lnTo>
                    <a:pt x="28" y="2732"/>
                  </a:lnTo>
                  <a:lnTo>
                    <a:pt x="57" y="273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3" name="Freeform 85"/>
            <p:cNvSpPr/>
            <p:nvPr/>
          </p:nvSpPr>
          <p:spPr bwMode="auto">
            <a:xfrm>
              <a:off x="3120" y="2894"/>
              <a:ext cx="11" cy="5"/>
            </a:xfrm>
            <a:custGeom>
              <a:avLst/>
              <a:gdLst>
                <a:gd name="T0" fmla="*/ 28 w 57"/>
                <a:gd name="T1" fmla="*/ 0 h 28"/>
                <a:gd name="T2" fmla="*/ 57 w 57"/>
                <a:gd name="T3" fmla="*/ 0 h 28"/>
                <a:gd name="T4" fmla="*/ 55 w 57"/>
                <a:gd name="T5" fmla="*/ 8 h 28"/>
                <a:gd name="T6" fmla="*/ 50 w 57"/>
                <a:gd name="T7" fmla="*/ 17 h 28"/>
                <a:gd name="T8" fmla="*/ 45 w 57"/>
                <a:gd name="T9" fmla="*/ 22 h 28"/>
                <a:gd name="T10" fmla="*/ 36 w 57"/>
                <a:gd name="T11" fmla="*/ 27 h 28"/>
                <a:gd name="T12" fmla="*/ 28 w 57"/>
                <a:gd name="T13" fmla="*/ 28 h 28"/>
                <a:gd name="T14" fmla="*/ 19 w 57"/>
                <a:gd name="T15" fmla="*/ 27 h 28"/>
                <a:gd name="T16" fmla="*/ 11 w 57"/>
                <a:gd name="T17" fmla="*/ 22 h 28"/>
                <a:gd name="T18" fmla="*/ 5 w 57"/>
                <a:gd name="T19" fmla="*/ 17 h 28"/>
                <a:gd name="T20" fmla="*/ 1 w 57"/>
                <a:gd name="T21" fmla="*/ 8 h 28"/>
                <a:gd name="T22" fmla="*/ 0 w 57"/>
                <a:gd name="T23" fmla="*/ 0 h 28"/>
                <a:gd name="T24" fmla="*/ 28 w 57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28">
                  <a:moveTo>
                    <a:pt x="28" y="0"/>
                  </a:moveTo>
                  <a:lnTo>
                    <a:pt x="57" y="0"/>
                  </a:lnTo>
                  <a:lnTo>
                    <a:pt x="55" y="8"/>
                  </a:lnTo>
                  <a:lnTo>
                    <a:pt x="50" y="17"/>
                  </a:lnTo>
                  <a:lnTo>
                    <a:pt x="45" y="22"/>
                  </a:lnTo>
                  <a:lnTo>
                    <a:pt x="36" y="27"/>
                  </a:lnTo>
                  <a:lnTo>
                    <a:pt x="28" y="28"/>
                  </a:lnTo>
                  <a:lnTo>
                    <a:pt x="19" y="27"/>
                  </a:lnTo>
                  <a:lnTo>
                    <a:pt x="11" y="22"/>
                  </a:lnTo>
                  <a:lnTo>
                    <a:pt x="5" y="17"/>
                  </a:lnTo>
                  <a:lnTo>
                    <a:pt x="1" y="8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4" name="Freeform 86"/>
            <p:cNvSpPr/>
            <p:nvPr/>
          </p:nvSpPr>
          <p:spPr bwMode="auto">
            <a:xfrm>
              <a:off x="3120" y="2894"/>
              <a:ext cx="11" cy="5"/>
            </a:xfrm>
            <a:custGeom>
              <a:avLst/>
              <a:gdLst>
                <a:gd name="T0" fmla="*/ 57 w 57"/>
                <a:gd name="T1" fmla="*/ 0 h 28"/>
                <a:gd name="T2" fmla="*/ 55 w 57"/>
                <a:gd name="T3" fmla="*/ 8 h 28"/>
                <a:gd name="T4" fmla="*/ 50 w 57"/>
                <a:gd name="T5" fmla="*/ 17 h 28"/>
                <a:gd name="T6" fmla="*/ 45 w 57"/>
                <a:gd name="T7" fmla="*/ 22 h 28"/>
                <a:gd name="T8" fmla="*/ 36 w 57"/>
                <a:gd name="T9" fmla="*/ 27 h 28"/>
                <a:gd name="T10" fmla="*/ 28 w 57"/>
                <a:gd name="T11" fmla="*/ 28 h 28"/>
                <a:gd name="T12" fmla="*/ 19 w 57"/>
                <a:gd name="T13" fmla="*/ 27 h 28"/>
                <a:gd name="T14" fmla="*/ 11 w 57"/>
                <a:gd name="T15" fmla="*/ 22 h 28"/>
                <a:gd name="T16" fmla="*/ 5 w 57"/>
                <a:gd name="T17" fmla="*/ 17 h 28"/>
                <a:gd name="T18" fmla="*/ 1 w 57"/>
                <a:gd name="T19" fmla="*/ 8 h 28"/>
                <a:gd name="T20" fmla="*/ 0 w 57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28">
                  <a:moveTo>
                    <a:pt x="57" y="0"/>
                  </a:moveTo>
                  <a:lnTo>
                    <a:pt x="55" y="8"/>
                  </a:lnTo>
                  <a:lnTo>
                    <a:pt x="50" y="17"/>
                  </a:lnTo>
                  <a:lnTo>
                    <a:pt x="45" y="22"/>
                  </a:lnTo>
                  <a:lnTo>
                    <a:pt x="36" y="27"/>
                  </a:lnTo>
                  <a:lnTo>
                    <a:pt x="28" y="28"/>
                  </a:lnTo>
                  <a:lnTo>
                    <a:pt x="19" y="27"/>
                  </a:lnTo>
                  <a:lnTo>
                    <a:pt x="11" y="22"/>
                  </a:lnTo>
                  <a:lnTo>
                    <a:pt x="5" y="17"/>
                  </a:lnTo>
                  <a:lnTo>
                    <a:pt x="1" y="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" name="Freeform 87"/>
            <p:cNvSpPr/>
            <p:nvPr/>
          </p:nvSpPr>
          <p:spPr bwMode="auto">
            <a:xfrm>
              <a:off x="3661" y="2093"/>
              <a:ext cx="13" cy="5"/>
            </a:xfrm>
            <a:custGeom>
              <a:avLst/>
              <a:gdLst>
                <a:gd name="T0" fmla="*/ 28 w 57"/>
                <a:gd name="T1" fmla="*/ 29 h 29"/>
                <a:gd name="T2" fmla="*/ 0 w 57"/>
                <a:gd name="T3" fmla="*/ 29 h 29"/>
                <a:gd name="T4" fmla="*/ 1 w 57"/>
                <a:gd name="T5" fmla="*/ 20 h 29"/>
                <a:gd name="T6" fmla="*/ 6 w 57"/>
                <a:gd name="T7" fmla="*/ 11 h 29"/>
                <a:gd name="T8" fmla="*/ 11 w 57"/>
                <a:gd name="T9" fmla="*/ 6 h 29"/>
                <a:gd name="T10" fmla="*/ 20 w 57"/>
                <a:gd name="T11" fmla="*/ 2 h 29"/>
                <a:gd name="T12" fmla="*/ 28 w 57"/>
                <a:gd name="T13" fmla="*/ 0 h 29"/>
                <a:gd name="T14" fmla="*/ 37 w 57"/>
                <a:gd name="T15" fmla="*/ 2 h 29"/>
                <a:gd name="T16" fmla="*/ 45 w 57"/>
                <a:gd name="T17" fmla="*/ 6 h 29"/>
                <a:gd name="T18" fmla="*/ 51 w 57"/>
                <a:gd name="T19" fmla="*/ 11 h 29"/>
                <a:gd name="T20" fmla="*/ 55 w 57"/>
                <a:gd name="T21" fmla="*/ 20 h 29"/>
                <a:gd name="T22" fmla="*/ 57 w 57"/>
                <a:gd name="T23" fmla="*/ 29 h 29"/>
                <a:gd name="T24" fmla="*/ 28 w 57"/>
                <a:gd name="T2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29">
                  <a:moveTo>
                    <a:pt x="28" y="29"/>
                  </a:moveTo>
                  <a:lnTo>
                    <a:pt x="0" y="29"/>
                  </a:lnTo>
                  <a:lnTo>
                    <a:pt x="1" y="20"/>
                  </a:lnTo>
                  <a:lnTo>
                    <a:pt x="6" y="11"/>
                  </a:lnTo>
                  <a:lnTo>
                    <a:pt x="11" y="6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7" y="2"/>
                  </a:lnTo>
                  <a:lnTo>
                    <a:pt x="45" y="6"/>
                  </a:lnTo>
                  <a:lnTo>
                    <a:pt x="51" y="11"/>
                  </a:lnTo>
                  <a:lnTo>
                    <a:pt x="55" y="20"/>
                  </a:lnTo>
                  <a:lnTo>
                    <a:pt x="57" y="29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" name="Freeform 88"/>
            <p:cNvSpPr/>
            <p:nvPr/>
          </p:nvSpPr>
          <p:spPr bwMode="auto">
            <a:xfrm>
              <a:off x="3661" y="2093"/>
              <a:ext cx="13" cy="5"/>
            </a:xfrm>
            <a:custGeom>
              <a:avLst/>
              <a:gdLst>
                <a:gd name="T0" fmla="*/ 0 w 57"/>
                <a:gd name="T1" fmla="*/ 29 h 29"/>
                <a:gd name="T2" fmla="*/ 1 w 57"/>
                <a:gd name="T3" fmla="*/ 20 h 29"/>
                <a:gd name="T4" fmla="*/ 6 w 57"/>
                <a:gd name="T5" fmla="*/ 11 h 29"/>
                <a:gd name="T6" fmla="*/ 11 w 57"/>
                <a:gd name="T7" fmla="*/ 6 h 29"/>
                <a:gd name="T8" fmla="*/ 20 w 57"/>
                <a:gd name="T9" fmla="*/ 2 h 29"/>
                <a:gd name="T10" fmla="*/ 28 w 57"/>
                <a:gd name="T11" fmla="*/ 0 h 29"/>
                <a:gd name="T12" fmla="*/ 37 w 57"/>
                <a:gd name="T13" fmla="*/ 2 h 29"/>
                <a:gd name="T14" fmla="*/ 45 w 57"/>
                <a:gd name="T15" fmla="*/ 6 h 29"/>
                <a:gd name="T16" fmla="*/ 51 w 57"/>
                <a:gd name="T17" fmla="*/ 11 h 29"/>
                <a:gd name="T18" fmla="*/ 55 w 57"/>
                <a:gd name="T19" fmla="*/ 20 h 29"/>
                <a:gd name="T20" fmla="*/ 57 w 57"/>
                <a:gd name="T2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29">
                  <a:moveTo>
                    <a:pt x="0" y="29"/>
                  </a:moveTo>
                  <a:lnTo>
                    <a:pt x="1" y="20"/>
                  </a:lnTo>
                  <a:lnTo>
                    <a:pt x="6" y="11"/>
                  </a:lnTo>
                  <a:lnTo>
                    <a:pt x="11" y="6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7" y="2"/>
                  </a:lnTo>
                  <a:lnTo>
                    <a:pt x="45" y="6"/>
                  </a:lnTo>
                  <a:lnTo>
                    <a:pt x="51" y="11"/>
                  </a:lnTo>
                  <a:lnTo>
                    <a:pt x="55" y="20"/>
                  </a:lnTo>
                  <a:lnTo>
                    <a:pt x="57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" name="Freeform 89"/>
            <p:cNvSpPr/>
            <p:nvPr/>
          </p:nvSpPr>
          <p:spPr bwMode="auto">
            <a:xfrm>
              <a:off x="3661" y="2098"/>
              <a:ext cx="13" cy="719"/>
            </a:xfrm>
            <a:custGeom>
              <a:avLst/>
              <a:gdLst>
                <a:gd name="T0" fmla="*/ 57 w 57"/>
                <a:gd name="T1" fmla="*/ 0 h 3462"/>
                <a:gd name="T2" fmla="*/ 28 w 57"/>
                <a:gd name="T3" fmla="*/ 0 h 3462"/>
                <a:gd name="T4" fmla="*/ 0 w 57"/>
                <a:gd name="T5" fmla="*/ 0 h 3462"/>
                <a:gd name="T6" fmla="*/ 0 w 57"/>
                <a:gd name="T7" fmla="*/ 3462 h 3462"/>
                <a:gd name="T8" fmla="*/ 28 w 57"/>
                <a:gd name="T9" fmla="*/ 3462 h 3462"/>
                <a:gd name="T10" fmla="*/ 57 w 57"/>
                <a:gd name="T11" fmla="*/ 3462 h 3462"/>
                <a:gd name="T12" fmla="*/ 57 w 57"/>
                <a:gd name="T13" fmla="*/ 0 h 3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462">
                  <a:moveTo>
                    <a:pt x="57" y="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462"/>
                  </a:lnTo>
                  <a:lnTo>
                    <a:pt x="28" y="3462"/>
                  </a:lnTo>
                  <a:lnTo>
                    <a:pt x="57" y="346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" name="Freeform 90"/>
            <p:cNvSpPr/>
            <p:nvPr/>
          </p:nvSpPr>
          <p:spPr bwMode="auto">
            <a:xfrm>
              <a:off x="3661" y="2817"/>
              <a:ext cx="13" cy="7"/>
            </a:xfrm>
            <a:custGeom>
              <a:avLst/>
              <a:gdLst>
                <a:gd name="T0" fmla="*/ 28 w 57"/>
                <a:gd name="T1" fmla="*/ 0 h 28"/>
                <a:gd name="T2" fmla="*/ 57 w 57"/>
                <a:gd name="T3" fmla="*/ 0 h 28"/>
                <a:gd name="T4" fmla="*/ 55 w 57"/>
                <a:gd name="T5" fmla="*/ 8 h 28"/>
                <a:gd name="T6" fmla="*/ 51 w 57"/>
                <a:gd name="T7" fmla="*/ 17 h 28"/>
                <a:gd name="T8" fmla="*/ 45 w 57"/>
                <a:gd name="T9" fmla="*/ 22 h 28"/>
                <a:gd name="T10" fmla="*/ 37 w 57"/>
                <a:gd name="T11" fmla="*/ 26 h 28"/>
                <a:gd name="T12" fmla="*/ 28 w 57"/>
                <a:gd name="T13" fmla="*/ 28 h 28"/>
                <a:gd name="T14" fmla="*/ 20 w 57"/>
                <a:gd name="T15" fmla="*/ 26 h 28"/>
                <a:gd name="T16" fmla="*/ 11 w 57"/>
                <a:gd name="T17" fmla="*/ 22 h 28"/>
                <a:gd name="T18" fmla="*/ 6 w 57"/>
                <a:gd name="T19" fmla="*/ 17 h 28"/>
                <a:gd name="T20" fmla="*/ 1 w 57"/>
                <a:gd name="T21" fmla="*/ 8 h 28"/>
                <a:gd name="T22" fmla="*/ 0 w 57"/>
                <a:gd name="T23" fmla="*/ 0 h 28"/>
                <a:gd name="T24" fmla="*/ 28 w 57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28">
                  <a:moveTo>
                    <a:pt x="28" y="0"/>
                  </a:moveTo>
                  <a:lnTo>
                    <a:pt x="57" y="0"/>
                  </a:lnTo>
                  <a:lnTo>
                    <a:pt x="55" y="8"/>
                  </a:lnTo>
                  <a:lnTo>
                    <a:pt x="51" y="17"/>
                  </a:lnTo>
                  <a:lnTo>
                    <a:pt x="45" y="22"/>
                  </a:lnTo>
                  <a:lnTo>
                    <a:pt x="37" y="26"/>
                  </a:lnTo>
                  <a:lnTo>
                    <a:pt x="28" y="28"/>
                  </a:lnTo>
                  <a:lnTo>
                    <a:pt x="20" y="26"/>
                  </a:lnTo>
                  <a:lnTo>
                    <a:pt x="11" y="22"/>
                  </a:lnTo>
                  <a:lnTo>
                    <a:pt x="6" y="17"/>
                  </a:lnTo>
                  <a:lnTo>
                    <a:pt x="1" y="8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9" name="Freeform 91"/>
            <p:cNvSpPr/>
            <p:nvPr/>
          </p:nvSpPr>
          <p:spPr bwMode="auto">
            <a:xfrm>
              <a:off x="3661" y="2817"/>
              <a:ext cx="13" cy="7"/>
            </a:xfrm>
            <a:custGeom>
              <a:avLst/>
              <a:gdLst>
                <a:gd name="T0" fmla="*/ 57 w 57"/>
                <a:gd name="T1" fmla="*/ 0 h 28"/>
                <a:gd name="T2" fmla="*/ 55 w 57"/>
                <a:gd name="T3" fmla="*/ 8 h 28"/>
                <a:gd name="T4" fmla="*/ 51 w 57"/>
                <a:gd name="T5" fmla="*/ 17 h 28"/>
                <a:gd name="T6" fmla="*/ 45 w 57"/>
                <a:gd name="T7" fmla="*/ 22 h 28"/>
                <a:gd name="T8" fmla="*/ 37 w 57"/>
                <a:gd name="T9" fmla="*/ 26 h 28"/>
                <a:gd name="T10" fmla="*/ 28 w 57"/>
                <a:gd name="T11" fmla="*/ 28 h 28"/>
                <a:gd name="T12" fmla="*/ 20 w 57"/>
                <a:gd name="T13" fmla="*/ 26 h 28"/>
                <a:gd name="T14" fmla="*/ 11 w 57"/>
                <a:gd name="T15" fmla="*/ 22 h 28"/>
                <a:gd name="T16" fmla="*/ 6 w 57"/>
                <a:gd name="T17" fmla="*/ 17 h 28"/>
                <a:gd name="T18" fmla="*/ 1 w 57"/>
                <a:gd name="T19" fmla="*/ 8 h 28"/>
                <a:gd name="T20" fmla="*/ 0 w 57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28">
                  <a:moveTo>
                    <a:pt x="57" y="0"/>
                  </a:moveTo>
                  <a:lnTo>
                    <a:pt x="55" y="8"/>
                  </a:lnTo>
                  <a:lnTo>
                    <a:pt x="51" y="17"/>
                  </a:lnTo>
                  <a:lnTo>
                    <a:pt x="45" y="22"/>
                  </a:lnTo>
                  <a:lnTo>
                    <a:pt x="37" y="26"/>
                  </a:lnTo>
                  <a:lnTo>
                    <a:pt x="28" y="28"/>
                  </a:lnTo>
                  <a:lnTo>
                    <a:pt x="20" y="26"/>
                  </a:lnTo>
                  <a:lnTo>
                    <a:pt x="11" y="22"/>
                  </a:lnTo>
                  <a:lnTo>
                    <a:pt x="6" y="17"/>
                  </a:lnTo>
                  <a:lnTo>
                    <a:pt x="1" y="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0" name="Line 92"/>
            <p:cNvSpPr>
              <a:spLocks noChangeShapeType="1"/>
            </p:cNvSpPr>
            <p:nvPr/>
          </p:nvSpPr>
          <p:spPr bwMode="auto">
            <a:xfrm>
              <a:off x="3952" y="3005"/>
              <a:ext cx="967" cy="9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1" name="Freeform 93"/>
            <p:cNvSpPr/>
            <p:nvPr/>
          </p:nvSpPr>
          <p:spPr bwMode="auto">
            <a:xfrm>
              <a:off x="4143" y="2812"/>
              <a:ext cx="10" cy="12"/>
            </a:xfrm>
            <a:custGeom>
              <a:avLst/>
              <a:gdLst>
                <a:gd name="T0" fmla="*/ 28 w 48"/>
                <a:gd name="T1" fmla="*/ 20 h 48"/>
                <a:gd name="T2" fmla="*/ 48 w 48"/>
                <a:gd name="T3" fmla="*/ 39 h 48"/>
                <a:gd name="T4" fmla="*/ 42 w 48"/>
                <a:gd name="T5" fmla="*/ 44 h 48"/>
                <a:gd name="T6" fmla="*/ 33 w 48"/>
                <a:gd name="T7" fmla="*/ 48 h 48"/>
                <a:gd name="T8" fmla="*/ 24 w 48"/>
                <a:gd name="T9" fmla="*/ 48 h 48"/>
                <a:gd name="T10" fmla="*/ 16 w 48"/>
                <a:gd name="T11" fmla="*/ 45 h 48"/>
                <a:gd name="T12" fmla="*/ 9 w 48"/>
                <a:gd name="T13" fmla="*/ 40 h 48"/>
                <a:gd name="T14" fmla="*/ 3 w 48"/>
                <a:gd name="T15" fmla="*/ 34 h 48"/>
                <a:gd name="T16" fmla="*/ 0 w 48"/>
                <a:gd name="T17" fmla="*/ 25 h 48"/>
                <a:gd name="T18" fmla="*/ 0 w 48"/>
                <a:gd name="T19" fmla="*/ 15 h 48"/>
                <a:gd name="T20" fmla="*/ 2 w 48"/>
                <a:gd name="T21" fmla="*/ 8 h 48"/>
                <a:gd name="T22" fmla="*/ 8 w 48"/>
                <a:gd name="T23" fmla="*/ 0 h 48"/>
                <a:gd name="T24" fmla="*/ 28 w 48"/>
                <a:gd name="T2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8" y="20"/>
                  </a:moveTo>
                  <a:lnTo>
                    <a:pt x="48" y="39"/>
                  </a:lnTo>
                  <a:lnTo>
                    <a:pt x="42" y="44"/>
                  </a:lnTo>
                  <a:lnTo>
                    <a:pt x="33" y="48"/>
                  </a:lnTo>
                  <a:lnTo>
                    <a:pt x="24" y="48"/>
                  </a:lnTo>
                  <a:lnTo>
                    <a:pt x="16" y="45"/>
                  </a:lnTo>
                  <a:lnTo>
                    <a:pt x="9" y="40"/>
                  </a:lnTo>
                  <a:lnTo>
                    <a:pt x="3" y="34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2" y="8"/>
                  </a:lnTo>
                  <a:lnTo>
                    <a:pt x="8" y="0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2" name="Freeform 94"/>
            <p:cNvSpPr/>
            <p:nvPr/>
          </p:nvSpPr>
          <p:spPr bwMode="auto">
            <a:xfrm>
              <a:off x="4143" y="2812"/>
              <a:ext cx="10" cy="12"/>
            </a:xfrm>
            <a:custGeom>
              <a:avLst/>
              <a:gdLst>
                <a:gd name="T0" fmla="*/ 48 w 48"/>
                <a:gd name="T1" fmla="*/ 39 h 48"/>
                <a:gd name="T2" fmla="*/ 42 w 48"/>
                <a:gd name="T3" fmla="*/ 44 h 48"/>
                <a:gd name="T4" fmla="*/ 33 w 48"/>
                <a:gd name="T5" fmla="*/ 48 h 48"/>
                <a:gd name="T6" fmla="*/ 24 w 48"/>
                <a:gd name="T7" fmla="*/ 48 h 48"/>
                <a:gd name="T8" fmla="*/ 16 w 48"/>
                <a:gd name="T9" fmla="*/ 45 h 48"/>
                <a:gd name="T10" fmla="*/ 9 w 48"/>
                <a:gd name="T11" fmla="*/ 40 h 48"/>
                <a:gd name="T12" fmla="*/ 3 w 48"/>
                <a:gd name="T13" fmla="*/ 34 h 48"/>
                <a:gd name="T14" fmla="*/ 0 w 48"/>
                <a:gd name="T15" fmla="*/ 25 h 48"/>
                <a:gd name="T16" fmla="*/ 0 w 48"/>
                <a:gd name="T17" fmla="*/ 15 h 48"/>
                <a:gd name="T18" fmla="*/ 2 w 48"/>
                <a:gd name="T19" fmla="*/ 8 h 48"/>
                <a:gd name="T20" fmla="*/ 8 w 48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8">
                  <a:moveTo>
                    <a:pt x="48" y="39"/>
                  </a:moveTo>
                  <a:lnTo>
                    <a:pt x="42" y="44"/>
                  </a:lnTo>
                  <a:lnTo>
                    <a:pt x="33" y="48"/>
                  </a:lnTo>
                  <a:lnTo>
                    <a:pt x="24" y="48"/>
                  </a:lnTo>
                  <a:lnTo>
                    <a:pt x="16" y="45"/>
                  </a:lnTo>
                  <a:lnTo>
                    <a:pt x="9" y="40"/>
                  </a:lnTo>
                  <a:lnTo>
                    <a:pt x="3" y="34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2" y="8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3" name="Freeform 95"/>
            <p:cNvSpPr/>
            <p:nvPr/>
          </p:nvSpPr>
          <p:spPr bwMode="auto">
            <a:xfrm>
              <a:off x="4144" y="2095"/>
              <a:ext cx="717" cy="725"/>
            </a:xfrm>
            <a:custGeom>
              <a:avLst/>
              <a:gdLst>
                <a:gd name="T0" fmla="*/ 0 w 3338"/>
                <a:gd name="T1" fmla="*/ 3462 h 3501"/>
                <a:gd name="T2" fmla="*/ 20 w 3338"/>
                <a:gd name="T3" fmla="*/ 3482 h 3501"/>
                <a:gd name="T4" fmla="*/ 40 w 3338"/>
                <a:gd name="T5" fmla="*/ 3501 h 3501"/>
                <a:gd name="T6" fmla="*/ 3338 w 3338"/>
                <a:gd name="T7" fmla="*/ 39 h 3501"/>
                <a:gd name="T8" fmla="*/ 3318 w 3338"/>
                <a:gd name="T9" fmla="*/ 20 h 3501"/>
                <a:gd name="T10" fmla="*/ 3297 w 3338"/>
                <a:gd name="T11" fmla="*/ 0 h 3501"/>
                <a:gd name="T12" fmla="*/ 0 w 3338"/>
                <a:gd name="T13" fmla="*/ 3462 h 3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8" h="3501">
                  <a:moveTo>
                    <a:pt x="0" y="3462"/>
                  </a:moveTo>
                  <a:lnTo>
                    <a:pt x="20" y="3482"/>
                  </a:lnTo>
                  <a:lnTo>
                    <a:pt x="40" y="3501"/>
                  </a:lnTo>
                  <a:lnTo>
                    <a:pt x="3338" y="39"/>
                  </a:lnTo>
                  <a:lnTo>
                    <a:pt x="3318" y="20"/>
                  </a:lnTo>
                  <a:lnTo>
                    <a:pt x="3297" y="0"/>
                  </a:lnTo>
                  <a:lnTo>
                    <a:pt x="0" y="34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4" name="Freeform 96"/>
            <p:cNvSpPr/>
            <p:nvPr/>
          </p:nvSpPr>
          <p:spPr bwMode="auto">
            <a:xfrm>
              <a:off x="4849" y="2093"/>
              <a:ext cx="12" cy="12"/>
            </a:xfrm>
            <a:custGeom>
              <a:avLst/>
              <a:gdLst>
                <a:gd name="T0" fmla="*/ 21 w 49"/>
                <a:gd name="T1" fmla="*/ 28 h 47"/>
                <a:gd name="T2" fmla="*/ 0 w 49"/>
                <a:gd name="T3" fmla="*/ 8 h 47"/>
                <a:gd name="T4" fmla="*/ 7 w 49"/>
                <a:gd name="T5" fmla="*/ 3 h 47"/>
                <a:gd name="T6" fmla="*/ 15 w 49"/>
                <a:gd name="T7" fmla="*/ 0 h 47"/>
                <a:gd name="T8" fmla="*/ 25 w 49"/>
                <a:gd name="T9" fmla="*/ 0 h 47"/>
                <a:gd name="T10" fmla="*/ 33 w 49"/>
                <a:gd name="T11" fmla="*/ 2 h 47"/>
                <a:gd name="T12" fmla="*/ 40 w 49"/>
                <a:gd name="T13" fmla="*/ 7 h 47"/>
                <a:gd name="T14" fmla="*/ 46 w 49"/>
                <a:gd name="T15" fmla="*/ 14 h 47"/>
                <a:gd name="T16" fmla="*/ 49 w 49"/>
                <a:gd name="T17" fmla="*/ 22 h 47"/>
                <a:gd name="T18" fmla="*/ 49 w 49"/>
                <a:gd name="T19" fmla="*/ 32 h 47"/>
                <a:gd name="T20" fmla="*/ 47 w 49"/>
                <a:gd name="T21" fmla="*/ 39 h 47"/>
                <a:gd name="T22" fmla="*/ 41 w 49"/>
                <a:gd name="T23" fmla="*/ 47 h 47"/>
                <a:gd name="T24" fmla="*/ 21 w 49"/>
                <a:gd name="T25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47">
                  <a:moveTo>
                    <a:pt x="21" y="28"/>
                  </a:moveTo>
                  <a:lnTo>
                    <a:pt x="0" y="8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3" y="2"/>
                  </a:lnTo>
                  <a:lnTo>
                    <a:pt x="40" y="7"/>
                  </a:lnTo>
                  <a:lnTo>
                    <a:pt x="46" y="14"/>
                  </a:lnTo>
                  <a:lnTo>
                    <a:pt x="49" y="22"/>
                  </a:lnTo>
                  <a:lnTo>
                    <a:pt x="49" y="32"/>
                  </a:lnTo>
                  <a:lnTo>
                    <a:pt x="47" y="39"/>
                  </a:lnTo>
                  <a:lnTo>
                    <a:pt x="41" y="47"/>
                  </a:lnTo>
                  <a:lnTo>
                    <a:pt x="2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" name="Freeform 97"/>
            <p:cNvSpPr/>
            <p:nvPr/>
          </p:nvSpPr>
          <p:spPr bwMode="auto">
            <a:xfrm>
              <a:off x="4849" y="2093"/>
              <a:ext cx="12" cy="12"/>
            </a:xfrm>
            <a:custGeom>
              <a:avLst/>
              <a:gdLst>
                <a:gd name="T0" fmla="*/ 0 w 49"/>
                <a:gd name="T1" fmla="*/ 8 h 47"/>
                <a:gd name="T2" fmla="*/ 7 w 49"/>
                <a:gd name="T3" fmla="*/ 3 h 47"/>
                <a:gd name="T4" fmla="*/ 15 w 49"/>
                <a:gd name="T5" fmla="*/ 0 h 47"/>
                <a:gd name="T6" fmla="*/ 25 w 49"/>
                <a:gd name="T7" fmla="*/ 0 h 47"/>
                <a:gd name="T8" fmla="*/ 33 w 49"/>
                <a:gd name="T9" fmla="*/ 2 h 47"/>
                <a:gd name="T10" fmla="*/ 40 w 49"/>
                <a:gd name="T11" fmla="*/ 7 h 47"/>
                <a:gd name="T12" fmla="*/ 46 w 49"/>
                <a:gd name="T13" fmla="*/ 14 h 47"/>
                <a:gd name="T14" fmla="*/ 49 w 49"/>
                <a:gd name="T15" fmla="*/ 22 h 47"/>
                <a:gd name="T16" fmla="*/ 49 w 49"/>
                <a:gd name="T17" fmla="*/ 32 h 47"/>
                <a:gd name="T18" fmla="*/ 47 w 49"/>
                <a:gd name="T19" fmla="*/ 39 h 47"/>
                <a:gd name="T20" fmla="*/ 41 w 49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47">
                  <a:moveTo>
                    <a:pt x="0" y="8"/>
                  </a:moveTo>
                  <a:lnTo>
                    <a:pt x="7" y="3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3" y="2"/>
                  </a:lnTo>
                  <a:lnTo>
                    <a:pt x="40" y="7"/>
                  </a:lnTo>
                  <a:lnTo>
                    <a:pt x="46" y="14"/>
                  </a:lnTo>
                  <a:lnTo>
                    <a:pt x="49" y="22"/>
                  </a:lnTo>
                  <a:lnTo>
                    <a:pt x="49" y="32"/>
                  </a:lnTo>
                  <a:lnTo>
                    <a:pt x="47" y="39"/>
                  </a:lnTo>
                  <a:lnTo>
                    <a:pt x="41" y="4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" name="Freeform 98"/>
            <p:cNvSpPr/>
            <p:nvPr/>
          </p:nvSpPr>
          <p:spPr bwMode="auto">
            <a:xfrm>
              <a:off x="3120" y="3279"/>
              <a:ext cx="11" cy="8"/>
            </a:xfrm>
            <a:custGeom>
              <a:avLst/>
              <a:gdLst>
                <a:gd name="T0" fmla="*/ 28 w 57"/>
                <a:gd name="T1" fmla="*/ 29 h 29"/>
                <a:gd name="T2" fmla="*/ 0 w 57"/>
                <a:gd name="T3" fmla="*/ 29 h 29"/>
                <a:gd name="T4" fmla="*/ 1 w 57"/>
                <a:gd name="T5" fmla="*/ 21 h 29"/>
                <a:gd name="T6" fmla="*/ 5 w 57"/>
                <a:gd name="T7" fmla="*/ 12 h 29"/>
                <a:gd name="T8" fmla="*/ 11 w 57"/>
                <a:gd name="T9" fmla="*/ 7 h 29"/>
                <a:gd name="T10" fmla="*/ 19 w 57"/>
                <a:gd name="T11" fmla="*/ 2 h 29"/>
                <a:gd name="T12" fmla="*/ 28 w 57"/>
                <a:gd name="T13" fmla="*/ 0 h 29"/>
                <a:gd name="T14" fmla="*/ 36 w 57"/>
                <a:gd name="T15" fmla="*/ 2 h 29"/>
                <a:gd name="T16" fmla="*/ 45 w 57"/>
                <a:gd name="T17" fmla="*/ 7 h 29"/>
                <a:gd name="T18" fmla="*/ 50 w 57"/>
                <a:gd name="T19" fmla="*/ 12 h 29"/>
                <a:gd name="T20" fmla="*/ 55 w 57"/>
                <a:gd name="T21" fmla="*/ 21 h 29"/>
                <a:gd name="T22" fmla="*/ 57 w 57"/>
                <a:gd name="T23" fmla="*/ 29 h 29"/>
                <a:gd name="T24" fmla="*/ 28 w 57"/>
                <a:gd name="T2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29">
                  <a:moveTo>
                    <a:pt x="28" y="29"/>
                  </a:moveTo>
                  <a:lnTo>
                    <a:pt x="0" y="29"/>
                  </a:lnTo>
                  <a:lnTo>
                    <a:pt x="1" y="21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19" y="2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45" y="7"/>
                  </a:lnTo>
                  <a:lnTo>
                    <a:pt x="50" y="12"/>
                  </a:lnTo>
                  <a:lnTo>
                    <a:pt x="55" y="21"/>
                  </a:lnTo>
                  <a:lnTo>
                    <a:pt x="57" y="29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" name="Freeform 99"/>
            <p:cNvSpPr/>
            <p:nvPr/>
          </p:nvSpPr>
          <p:spPr bwMode="auto">
            <a:xfrm>
              <a:off x="3120" y="3279"/>
              <a:ext cx="11" cy="8"/>
            </a:xfrm>
            <a:custGeom>
              <a:avLst/>
              <a:gdLst>
                <a:gd name="T0" fmla="*/ 0 w 57"/>
                <a:gd name="T1" fmla="*/ 29 h 29"/>
                <a:gd name="T2" fmla="*/ 1 w 57"/>
                <a:gd name="T3" fmla="*/ 21 h 29"/>
                <a:gd name="T4" fmla="*/ 5 w 57"/>
                <a:gd name="T5" fmla="*/ 12 h 29"/>
                <a:gd name="T6" fmla="*/ 11 w 57"/>
                <a:gd name="T7" fmla="*/ 7 h 29"/>
                <a:gd name="T8" fmla="*/ 19 w 57"/>
                <a:gd name="T9" fmla="*/ 2 h 29"/>
                <a:gd name="T10" fmla="*/ 28 w 57"/>
                <a:gd name="T11" fmla="*/ 0 h 29"/>
                <a:gd name="T12" fmla="*/ 36 w 57"/>
                <a:gd name="T13" fmla="*/ 2 h 29"/>
                <a:gd name="T14" fmla="*/ 45 w 57"/>
                <a:gd name="T15" fmla="*/ 7 h 29"/>
                <a:gd name="T16" fmla="*/ 50 w 57"/>
                <a:gd name="T17" fmla="*/ 12 h 29"/>
                <a:gd name="T18" fmla="*/ 55 w 57"/>
                <a:gd name="T19" fmla="*/ 21 h 29"/>
                <a:gd name="T20" fmla="*/ 57 w 57"/>
                <a:gd name="T2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29">
                  <a:moveTo>
                    <a:pt x="0" y="29"/>
                  </a:moveTo>
                  <a:lnTo>
                    <a:pt x="1" y="21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19" y="2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45" y="7"/>
                  </a:lnTo>
                  <a:lnTo>
                    <a:pt x="50" y="12"/>
                  </a:lnTo>
                  <a:lnTo>
                    <a:pt x="55" y="21"/>
                  </a:lnTo>
                  <a:lnTo>
                    <a:pt x="57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" name="Freeform 100"/>
            <p:cNvSpPr/>
            <p:nvPr/>
          </p:nvSpPr>
          <p:spPr bwMode="auto">
            <a:xfrm>
              <a:off x="3120" y="3287"/>
              <a:ext cx="11" cy="485"/>
            </a:xfrm>
            <a:custGeom>
              <a:avLst/>
              <a:gdLst>
                <a:gd name="T0" fmla="*/ 57 w 57"/>
                <a:gd name="T1" fmla="*/ 0 h 2348"/>
                <a:gd name="T2" fmla="*/ 28 w 57"/>
                <a:gd name="T3" fmla="*/ 0 h 2348"/>
                <a:gd name="T4" fmla="*/ 0 w 57"/>
                <a:gd name="T5" fmla="*/ 0 h 2348"/>
                <a:gd name="T6" fmla="*/ 0 w 57"/>
                <a:gd name="T7" fmla="*/ 2348 h 2348"/>
                <a:gd name="T8" fmla="*/ 28 w 57"/>
                <a:gd name="T9" fmla="*/ 2348 h 2348"/>
                <a:gd name="T10" fmla="*/ 57 w 57"/>
                <a:gd name="T11" fmla="*/ 2348 h 2348"/>
                <a:gd name="T12" fmla="*/ 57 w 57"/>
                <a:gd name="T13" fmla="*/ 0 h 2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348">
                  <a:moveTo>
                    <a:pt x="57" y="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2348"/>
                  </a:lnTo>
                  <a:lnTo>
                    <a:pt x="28" y="2348"/>
                  </a:lnTo>
                  <a:lnTo>
                    <a:pt x="57" y="234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9" name="Freeform 101"/>
            <p:cNvSpPr/>
            <p:nvPr/>
          </p:nvSpPr>
          <p:spPr bwMode="auto">
            <a:xfrm>
              <a:off x="3120" y="3772"/>
              <a:ext cx="11" cy="6"/>
            </a:xfrm>
            <a:custGeom>
              <a:avLst/>
              <a:gdLst>
                <a:gd name="T0" fmla="*/ 28 w 57"/>
                <a:gd name="T1" fmla="*/ 0 h 28"/>
                <a:gd name="T2" fmla="*/ 57 w 57"/>
                <a:gd name="T3" fmla="*/ 0 h 28"/>
                <a:gd name="T4" fmla="*/ 55 w 57"/>
                <a:gd name="T5" fmla="*/ 9 h 28"/>
                <a:gd name="T6" fmla="*/ 50 w 57"/>
                <a:gd name="T7" fmla="*/ 17 h 28"/>
                <a:gd name="T8" fmla="*/ 45 w 57"/>
                <a:gd name="T9" fmla="*/ 23 h 28"/>
                <a:gd name="T10" fmla="*/ 36 w 57"/>
                <a:gd name="T11" fmla="*/ 27 h 28"/>
                <a:gd name="T12" fmla="*/ 28 w 57"/>
                <a:gd name="T13" fmla="*/ 28 h 28"/>
                <a:gd name="T14" fmla="*/ 19 w 57"/>
                <a:gd name="T15" fmla="*/ 27 h 28"/>
                <a:gd name="T16" fmla="*/ 11 w 57"/>
                <a:gd name="T17" fmla="*/ 23 h 28"/>
                <a:gd name="T18" fmla="*/ 5 w 57"/>
                <a:gd name="T19" fmla="*/ 17 h 28"/>
                <a:gd name="T20" fmla="*/ 1 w 57"/>
                <a:gd name="T21" fmla="*/ 9 h 28"/>
                <a:gd name="T22" fmla="*/ 0 w 57"/>
                <a:gd name="T23" fmla="*/ 0 h 28"/>
                <a:gd name="T24" fmla="*/ 28 w 57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28">
                  <a:moveTo>
                    <a:pt x="28" y="0"/>
                  </a:moveTo>
                  <a:lnTo>
                    <a:pt x="57" y="0"/>
                  </a:lnTo>
                  <a:lnTo>
                    <a:pt x="55" y="9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6" y="27"/>
                  </a:lnTo>
                  <a:lnTo>
                    <a:pt x="28" y="28"/>
                  </a:lnTo>
                  <a:lnTo>
                    <a:pt x="19" y="27"/>
                  </a:lnTo>
                  <a:lnTo>
                    <a:pt x="11" y="23"/>
                  </a:lnTo>
                  <a:lnTo>
                    <a:pt x="5" y="17"/>
                  </a:lnTo>
                  <a:lnTo>
                    <a:pt x="1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0" name="Freeform 102"/>
            <p:cNvSpPr/>
            <p:nvPr/>
          </p:nvSpPr>
          <p:spPr bwMode="auto">
            <a:xfrm>
              <a:off x="3120" y="3772"/>
              <a:ext cx="11" cy="6"/>
            </a:xfrm>
            <a:custGeom>
              <a:avLst/>
              <a:gdLst>
                <a:gd name="T0" fmla="*/ 57 w 57"/>
                <a:gd name="T1" fmla="*/ 0 h 28"/>
                <a:gd name="T2" fmla="*/ 55 w 57"/>
                <a:gd name="T3" fmla="*/ 9 h 28"/>
                <a:gd name="T4" fmla="*/ 50 w 57"/>
                <a:gd name="T5" fmla="*/ 17 h 28"/>
                <a:gd name="T6" fmla="*/ 45 w 57"/>
                <a:gd name="T7" fmla="*/ 23 h 28"/>
                <a:gd name="T8" fmla="*/ 36 w 57"/>
                <a:gd name="T9" fmla="*/ 27 h 28"/>
                <a:gd name="T10" fmla="*/ 28 w 57"/>
                <a:gd name="T11" fmla="*/ 28 h 28"/>
                <a:gd name="T12" fmla="*/ 19 w 57"/>
                <a:gd name="T13" fmla="*/ 27 h 28"/>
                <a:gd name="T14" fmla="*/ 11 w 57"/>
                <a:gd name="T15" fmla="*/ 23 h 28"/>
                <a:gd name="T16" fmla="*/ 5 w 57"/>
                <a:gd name="T17" fmla="*/ 17 h 28"/>
                <a:gd name="T18" fmla="*/ 1 w 57"/>
                <a:gd name="T19" fmla="*/ 9 h 28"/>
                <a:gd name="T20" fmla="*/ 0 w 57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28">
                  <a:moveTo>
                    <a:pt x="57" y="0"/>
                  </a:moveTo>
                  <a:lnTo>
                    <a:pt x="55" y="9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36" y="27"/>
                  </a:lnTo>
                  <a:lnTo>
                    <a:pt x="28" y="28"/>
                  </a:lnTo>
                  <a:lnTo>
                    <a:pt x="19" y="27"/>
                  </a:lnTo>
                  <a:lnTo>
                    <a:pt x="11" y="23"/>
                  </a:lnTo>
                  <a:lnTo>
                    <a:pt x="5" y="17"/>
                  </a:lnTo>
                  <a:lnTo>
                    <a:pt x="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1" name="Freeform 103"/>
            <p:cNvSpPr/>
            <p:nvPr/>
          </p:nvSpPr>
          <p:spPr bwMode="auto">
            <a:xfrm>
              <a:off x="3661" y="3187"/>
              <a:ext cx="13" cy="5"/>
            </a:xfrm>
            <a:custGeom>
              <a:avLst/>
              <a:gdLst>
                <a:gd name="T0" fmla="*/ 28 w 57"/>
                <a:gd name="T1" fmla="*/ 29 h 29"/>
                <a:gd name="T2" fmla="*/ 0 w 57"/>
                <a:gd name="T3" fmla="*/ 29 h 29"/>
                <a:gd name="T4" fmla="*/ 1 w 57"/>
                <a:gd name="T5" fmla="*/ 21 h 29"/>
                <a:gd name="T6" fmla="*/ 6 w 57"/>
                <a:gd name="T7" fmla="*/ 12 h 29"/>
                <a:gd name="T8" fmla="*/ 11 w 57"/>
                <a:gd name="T9" fmla="*/ 7 h 29"/>
                <a:gd name="T10" fmla="*/ 20 w 57"/>
                <a:gd name="T11" fmla="*/ 3 h 29"/>
                <a:gd name="T12" fmla="*/ 28 w 57"/>
                <a:gd name="T13" fmla="*/ 0 h 29"/>
                <a:gd name="T14" fmla="*/ 37 w 57"/>
                <a:gd name="T15" fmla="*/ 3 h 29"/>
                <a:gd name="T16" fmla="*/ 45 w 57"/>
                <a:gd name="T17" fmla="*/ 7 h 29"/>
                <a:gd name="T18" fmla="*/ 51 w 57"/>
                <a:gd name="T19" fmla="*/ 12 h 29"/>
                <a:gd name="T20" fmla="*/ 55 w 57"/>
                <a:gd name="T21" fmla="*/ 21 h 29"/>
                <a:gd name="T22" fmla="*/ 57 w 57"/>
                <a:gd name="T23" fmla="*/ 29 h 29"/>
                <a:gd name="T24" fmla="*/ 28 w 57"/>
                <a:gd name="T2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29">
                  <a:moveTo>
                    <a:pt x="28" y="29"/>
                  </a:moveTo>
                  <a:lnTo>
                    <a:pt x="0" y="29"/>
                  </a:lnTo>
                  <a:lnTo>
                    <a:pt x="1" y="21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20" y="3"/>
                  </a:lnTo>
                  <a:lnTo>
                    <a:pt x="28" y="0"/>
                  </a:lnTo>
                  <a:lnTo>
                    <a:pt x="37" y="3"/>
                  </a:lnTo>
                  <a:lnTo>
                    <a:pt x="45" y="7"/>
                  </a:lnTo>
                  <a:lnTo>
                    <a:pt x="51" y="12"/>
                  </a:lnTo>
                  <a:lnTo>
                    <a:pt x="55" y="21"/>
                  </a:lnTo>
                  <a:lnTo>
                    <a:pt x="57" y="29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" name="Freeform 104"/>
            <p:cNvSpPr/>
            <p:nvPr/>
          </p:nvSpPr>
          <p:spPr bwMode="auto">
            <a:xfrm>
              <a:off x="3661" y="3187"/>
              <a:ext cx="13" cy="5"/>
            </a:xfrm>
            <a:custGeom>
              <a:avLst/>
              <a:gdLst>
                <a:gd name="T0" fmla="*/ 0 w 57"/>
                <a:gd name="T1" fmla="*/ 29 h 29"/>
                <a:gd name="T2" fmla="*/ 1 w 57"/>
                <a:gd name="T3" fmla="*/ 21 h 29"/>
                <a:gd name="T4" fmla="*/ 6 w 57"/>
                <a:gd name="T5" fmla="*/ 12 h 29"/>
                <a:gd name="T6" fmla="*/ 11 w 57"/>
                <a:gd name="T7" fmla="*/ 7 h 29"/>
                <a:gd name="T8" fmla="*/ 20 w 57"/>
                <a:gd name="T9" fmla="*/ 3 h 29"/>
                <a:gd name="T10" fmla="*/ 28 w 57"/>
                <a:gd name="T11" fmla="*/ 0 h 29"/>
                <a:gd name="T12" fmla="*/ 37 w 57"/>
                <a:gd name="T13" fmla="*/ 3 h 29"/>
                <a:gd name="T14" fmla="*/ 45 w 57"/>
                <a:gd name="T15" fmla="*/ 7 h 29"/>
                <a:gd name="T16" fmla="*/ 51 w 57"/>
                <a:gd name="T17" fmla="*/ 12 h 29"/>
                <a:gd name="T18" fmla="*/ 55 w 57"/>
                <a:gd name="T19" fmla="*/ 21 h 29"/>
                <a:gd name="T20" fmla="*/ 57 w 57"/>
                <a:gd name="T2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29">
                  <a:moveTo>
                    <a:pt x="0" y="29"/>
                  </a:moveTo>
                  <a:lnTo>
                    <a:pt x="1" y="21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20" y="3"/>
                  </a:lnTo>
                  <a:lnTo>
                    <a:pt x="28" y="0"/>
                  </a:lnTo>
                  <a:lnTo>
                    <a:pt x="37" y="3"/>
                  </a:lnTo>
                  <a:lnTo>
                    <a:pt x="45" y="7"/>
                  </a:lnTo>
                  <a:lnTo>
                    <a:pt x="51" y="12"/>
                  </a:lnTo>
                  <a:lnTo>
                    <a:pt x="55" y="21"/>
                  </a:lnTo>
                  <a:lnTo>
                    <a:pt x="57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3" name="Freeform 105"/>
            <p:cNvSpPr/>
            <p:nvPr/>
          </p:nvSpPr>
          <p:spPr bwMode="auto">
            <a:xfrm>
              <a:off x="3661" y="3192"/>
              <a:ext cx="13" cy="685"/>
            </a:xfrm>
            <a:custGeom>
              <a:avLst/>
              <a:gdLst>
                <a:gd name="T0" fmla="*/ 57 w 57"/>
                <a:gd name="T1" fmla="*/ 0 h 3299"/>
                <a:gd name="T2" fmla="*/ 28 w 57"/>
                <a:gd name="T3" fmla="*/ 0 h 3299"/>
                <a:gd name="T4" fmla="*/ 0 w 57"/>
                <a:gd name="T5" fmla="*/ 0 h 3299"/>
                <a:gd name="T6" fmla="*/ 0 w 57"/>
                <a:gd name="T7" fmla="*/ 3299 h 3299"/>
                <a:gd name="T8" fmla="*/ 28 w 57"/>
                <a:gd name="T9" fmla="*/ 3299 h 3299"/>
                <a:gd name="T10" fmla="*/ 57 w 57"/>
                <a:gd name="T11" fmla="*/ 3299 h 3299"/>
                <a:gd name="T12" fmla="*/ 57 w 57"/>
                <a:gd name="T13" fmla="*/ 0 h 3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299">
                  <a:moveTo>
                    <a:pt x="57" y="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299"/>
                  </a:lnTo>
                  <a:lnTo>
                    <a:pt x="28" y="3299"/>
                  </a:lnTo>
                  <a:lnTo>
                    <a:pt x="57" y="3299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4" name="Freeform 106"/>
            <p:cNvSpPr/>
            <p:nvPr/>
          </p:nvSpPr>
          <p:spPr bwMode="auto">
            <a:xfrm>
              <a:off x="3661" y="3877"/>
              <a:ext cx="13" cy="5"/>
            </a:xfrm>
            <a:custGeom>
              <a:avLst/>
              <a:gdLst>
                <a:gd name="T0" fmla="*/ 28 w 57"/>
                <a:gd name="T1" fmla="*/ 0 h 28"/>
                <a:gd name="T2" fmla="*/ 57 w 57"/>
                <a:gd name="T3" fmla="*/ 0 h 28"/>
                <a:gd name="T4" fmla="*/ 55 w 57"/>
                <a:gd name="T5" fmla="*/ 9 h 28"/>
                <a:gd name="T6" fmla="*/ 51 w 57"/>
                <a:gd name="T7" fmla="*/ 17 h 28"/>
                <a:gd name="T8" fmla="*/ 45 w 57"/>
                <a:gd name="T9" fmla="*/ 23 h 28"/>
                <a:gd name="T10" fmla="*/ 37 w 57"/>
                <a:gd name="T11" fmla="*/ 27 h 28"/>
                <a:gd name="T12" fmla="*/ 28 w 57"/>
                <a:gd name="T13" fmla="*/ 28 h 28"/>
                <a:gd name="T14" fmla="*/ 20 w 57"/>
                <a:gd name="T15" fmla="*/ 27 h 28"/>
                <a:gd name="T16" fmla="*/ 11 w 57"/>
                <a:gd name="T17" fmla="*/ 23 h 28"/>
                <a:gd name="T18" fmla="*/ 6 w 57"/>
                <a:gd name="T19" fmla="*/ 17 h 28"/>
                <a:gd name="T20" fmla="*/ 1 w 57"/>
                <a:gd name="T21" fmla="*/ 9 h 28"/>
                <a:gd name="T22" fmla="*/ 0 w 57"/>
                <a:gd name="T23" fmla="*/ 0 h 28"/>
                <a:gd name="T24" fmla="*/ 28 w 57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28">
                  <a:moveTo>
                    <a:pt x="28" y="0"/>
                  </a:moveTo>
                  <a:lnTo>
                    <a:pt x="57" y="0"/>
                  </a:lnTo>
                  <a:lnTo>
                    <a:pt x="55" y="9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7" y="27"/>
                  </a:lnTo>
                  <a:lnTo>
                    <a:pt x="28" y="28"/>
                  </a:lnTo>
                  <a:lnTo>
                    <a:pt x="20" y="27"/>
                  </a:lnTo>
                  <a:lnTo>
                    <a:pt x="11" y="23"/>
                  </a:lnTo>
                  <a:lnTo>
                    <a:pt x="6" y="17"/>
                  </a:lnTo>
                  <a:lnTo>
                    <a:pt x="1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5" name="Freeform 107"/>
            <p:cNvSpPr/>
            <p:nvPr/>
          </p:nvSpPr>
          <p:spPr bwMode="auto">
            <a:xfrm>
              <a:off x="3661" y="3877"/>
              <a:ext cx="13" cy="5"/>
            </a:xfrm>
            <a:custGeom>
              <a:avLst/>
              <a:gdLst>
                <a:gd name="T0" fmla="*/ 57 w 57"/>
                <a:gd name="T1" fmla="*/ 0 h 28"/>
                <a:gd name="T2" fmla="*/ 55 w 57"/>
                <a:gd name="T3" fmla="*/ 9 h 28"/>
                <a:gd name="T4" fmla="*/ 51 w 57"/>
                <a:gd name="T5" fmla="*/ 17 h 28"/>
                <a:gd name="T6" fmla="*/ 45 w 57"/>
                <a:gd name="T7" fmla="*/ 23 h 28"/>
                <a:gd name="T8" fmla="*/ 37 w 57"/>
                <a:gd name="T9" fmla="*/ 27 h 28"/>
                <a:gd name="T10" fmla="*/ 28 w 57"/>
                <a:gd name="T11" fmla="*/ 28 h 28"/>
                <a:gd name="T12" fmla="*/ 20 w 57"/>
                <a:gd name="T13" fmla="*/ 27 h 28"/>
                <a:gd name="T14" fmla="*/ 11 w 57"/>
                <a:gd name="T15" fmla="*/ 23 h 28"/>
                <a:gd name="T16" fmla="*/ 6 w 57"/>
                <a:gd name="T17" fmla="*/ 17 h 28"/>
                <a:gd name="T18" fmla="*/ 1 w 57"/>
                <a:gd name="T19" fmla="*/ 9 h 28"/>
                <a:gd name="T20" fmla="*/ 0 w 57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28">
                  <a:moveTo>
                    <a:pt x="57" y="0"/>
                  </a:moveTo>
                  <a:lnTo>
                    <a:pt x="55" y="9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37" y="27"/>
                  </a:lnTo>
                  <a:lnTo>
                    <a:pt x="28" y="28"/>
                  </a:lnTo>
                  <a:lnTo>
                    <a:pt x="20" y="27"/>
                  </a:lnTo>
                  <a:lnTo>
                    <a:pt x="11" y="23"/>
                  </a:lnTo>
                  <a:lnTo>
                    <a:pt x="6" y="17"/>
                  </a:lnTo>
                  <a:lnTo>
                    <a:pt x="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" name="Freeform 108"/>
            <p:cNvSpPr/>
            <p:nvPr/>
          </p:nvSpPr>
          <p:spPr bwMode="auto">
            <a:xfrm>
              <a:off x="4237" y="2319"/>
              <a:ext cx="12" cy="11"/>
            </a:xfrm>
            <a:custGeom>
              <a:avLst/>
              <a:gdLst>
                <a:gd name="T0" fmla="*/ 28 w 49"/>
                <a:gd name="T1" fmla="*/ 28 h 47"/>
                <a:gd name="T2" fmla="*/ 6 w 49"/>
                <a:gd name="T3" fmla="*/ 47 h 47"/>
                <a:gd name="T4" fmla="*/ 2 w 49"/>
                <a:gd name="T5" fmla="*/ 39 h 47"/>
                <a:gd name="T6" fmla="*/ 0 w 49"/>
                <a:gd name="T7" fmla="*/ 31 h 47"/>
                <a:gd name="T8" fmla="*/ 0 w 49"/>
                <a:gd name="T9" fmla="*/ 22 h 47"/>
                <a:gd name="T10" fmla="*/ 3 w 49"/>
                <a:gd name="T11" fmla="*/ 13 h 47"/>
                <a:gd name="T12" fmla="*/ 10 w 49"/>
                <a:gd name="T13" fmla="*/ 7 h 47"/>
                <a:gd name="T14" fmla="*/ 17 w 49"/>
                <a:gd name="T15" fmla="*/ 3 h 47"/>
                <a:gd name="T16" fmla="*/ 26 w 49"/>
                <a:gd name="T17" fmla="*/ 0 h 47"/>
                <a:gd name="T18" fmla="*/ 34 w 49"/>
                <a:gd name="T19" fmla="*/ 0 h 47"/>
                <a:gd name="T20" fmla="*/ 43 w 49"/>
                <a:gd name="T21" fmla="*/ 4 h 47"/>
                <a:gd name="T22" fmla="*/ 49 w 49"/>
                <a:gd name="T23" fmla="*/ 10 h 47"/>
                <a:gd name="T24" fmla="*/ 28 w 49"/>
                <a:gd name="T25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47">
                  <a:moveTo>
                    <a:pt x="28" y="28"/>
                  </a:moveTo>
                  <a:lnTo>
                    <a:pt x="6" y="47"/>
                  </a:lnTo>
                  <a:lnTo>
                    <a:pt x="2" y="39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3" y="13"/>
                  </a:lnTo>
                  <a:lnTo>
                    <a:pt x="10" y="7"/>
                  </a:lnTo>
                  <a:lnTo>
                    <a:pt x="17" y="3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3" y="4"/>
                  </a:lnTo>
                  <a:lnTo>
                    <a:pt x="49" y="1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7" name="Freeform 109"/>
            <p:cNvSpPr/>
            <p:nvPr/>
          </p:nvSpPr>
          <p:spPr bwMode="auto">
            <a:xfrm>
              <a:off x="4237" y="2319"/>
              <a:ext cx="12" cy="11"/>
            </a:xfrm>
            <a:custGeom>
              <a:avLst/>
              <a:gdLst>
                <a:gd name="T0" fmla="*/ 6 w 49"/>
                <a:gd name="T1" fmla="*/ 47 h 47"/>
                <a:gd name="T2" fmla="*/ 2 w 49"/>
                <a:gd name="T3" fmla="*/ 39 h 47"/>
                <a:gd name="T4" fmla="*/ 0 w 49"/>
                <a:gd name="T5" fmla="*/ 31 h 47"/>
                <a:gd name="T6" fmla="*/ 0 w 49"/>
                <a:gd name="T7" fmla="*/ 22 h 47"/>
                <a:gd name="T8" fmla="*/ 3 w 49"/>
                <a:gd name="T9" fmla="*/ 13 h 47"/>
                <a:gd name="T10" fmla="*/ 10 w 49"/>
                <a:gd name="T11" fmla="*/ 7 h 47"/>
                <a:gd name="T12" fmla="*/ 17 w 49"/>
                <a:gd name="T13" fmla="*/ 3 h 47"/>
                <a:gd name="T14" fmla="*/ 26 w 49"/>
                <a:gd name="T15" fmla="*/ 0 h 47"/>
                <a:gd name="T16" fmla="*/ 34 w 49"/>
                <a:gd name="T17" fmla="*/ 0 h 47"/>
                <a:gd name="T18" fmla="*/ 43 w 49"/>
                <a:gd name="T19" fmla="*/ 4 h 47"/>
                <a:gd name="T20" fmla="*/ 49 w 49"/>
                <a:gd name="T21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47">
                  <a:moveTo>
                    <a:pt x="6" y="47"/>
                  </a:moveTo>
                  <a:lnTo>
                    <a:pt x="2" y="39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3" y="13"/>
                  </a:lnTo>
                  <a:lnTo>
                    <a:pt x="10" y="7"/>
                  </a:lnTo>
                  <a:lnTo>
                    <a:pt x="17" y="3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3" y="4"/>
                  </a:lnTo>
                  <a:lnTo>
                    <a:pt x="49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8" name="Freeform 110"/>
            <p:cNvSpPr/>
            <p:nvPr/>
          </p:nvSpPr>
          <p:spPr bwMode="auto">
            <a:xfrm>
              <a:off x="4240" y="2322"/>
              <a:ext cx="512" cy="574"/>
            </a:xfrm>
            <a:custGeom>
              <a:avLst/>
              <a:gdLst>
                <a:gd name="T0" fmla="*/ 43 w 2390"/>
                <a:gd name="T1" fmla="*/ 0 h 2768"/>
                <a:gd name="T2" fmla="*/ 22 w 2390"/>
                <a:gd name="T3" fmla="*/ 18 h 2768"/>
                <a:gd name="T4" fmla="*/ 0 w 2390"/>
                <a:gd name="T5" fmla="*/ 37 h 2768"/>
                <a:gd name="T6" fmla="*/ 2347 w 2390"/>
                <a:gd name="T7" fmla="*/ 2768 h 2768"/>
                <a:gd name="T8" fmla="*/ 2369 w 2390"/>
                <a:gd name="T9" fmla="*/ 2750 h 2768"/>
                <a:gd name="T10" fmla="*/ 2390 w 2390"/>
                <a:gd name="T11" fmla="*/ 2731 h 2768"/>
                <a:gd name="T12" fmla="*/ 43 w 2390"/>
                <a:gd name="T13" fmla="*/ 0 h 2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0" h="2768">
                  <a:moveTo>
                    <a:pt x="43" y="0"/>
                  </a:moveTo>
                  <a:lnTo>
                    <a:pt x="22" y="18"/>
                  </a:lnTo>
                  <a:lnTo>
                    <a:pt x="0" y="37"/>
                  </a:lnTo>
                  <a:lnTo>
                    <a:pt x="2347" y="2768"/>
                  </a:lnTo>
                  <a:lnTo>
                    <a:pt x="2369" y="2750"/>
                  </a:lnTo>
                  <a:lnTo>
                    <a:pt x="2390" y="273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9" name="Freeform 111"/>
            <p:cNvSpPr/>
            <p:nvPr/>
          </p:nvSpPr>
          <p:spPr bwMode="auto">
            <a:xfrm>
              <a:off x="4740" y="2888"/>
              <a:ext cx="12" cy="11"/>
            </a:xfrm>
            <a:custGeom>
              <a:avLst/>
              <a:gdLst>
                <a:gd name="T0" fmla="*/ 22 w 50"/>
                <a:gd name="T1" fmla="*/ 19 h 47"/>
                <a:gd name="T2" fmla="*/ 43 w 50"/>
                <a:gd name="T3" fmla="*/ 0 h 47"/>
                <a:gd name="T4" fmla="*/ 48 w 50"/>
                <a:gd name="T5" fmla="*/ 8 h 47"/>
                <a:gd name="T6" fmla="*/ 50 w 50"/>
                <a:gd name="T7" fmla="*/ 17 h 47"/>
                <a:gd name="T8" fmla="*/ 50 w 50"/>
                <a:gd name="T9" fmla="*/ 25 h 47"/>
                <a:gd name="T10" fmla="*/ 46 w 50"/>
                <a:gd name="T11" fmla="*/ 34 h 47"/>
                <a:gd name="T12" fmla="*/ 40 w 50"/>
                <a:gd name="T13" fmla="*/ 40 h 47"/>
                <a:gd name="T14" fmla="*/ 32 w 50"/>
                <a:gd name="T15" fmla="*/ 45 h 47"/>
                <a:gd name="T16" fmla="*/ 24 w 50"/>
                <a:gd name="T17" fmla="*/ 47 h 47"/>
                <a:gd name="T18" fmla="*/ 15 w 50"/>
                <a:gd name="T19" fmla="*/ 47 h 47"/>
                <a:gd name="T20" fmla="*/ 7 w 50"/>
                <a:gd name="T21" fmla="*/ 43 h 47"/>
                <a:gd name="T22" fmla="*/ 0 w 50"/>
                <a:gd name="T23" fmla="*/ 37 h 47"/>
                <a:gd name="T24" fmla="*/ 22 w 50"/>
                <a:gd name="T25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47">
                  <a:moveTo>
                    <a:pt x="22" y="19"/>
                  </a:moveTo>
                  <a:lnTo>
                    <a:pt x="43" y="0"/>
                  </a:lnTo>
                  <a:lnTo>
                    <a:pt x="48" y="8"/>
                  </a:lnTo>
                  <a:lnTo>
                    <a:pt x="50" y="17"/>
                  </a:lnTo>
                  <a:lnTo>
                    <a:pt x="50" y="25"/>
                  </a:lnTo>
                  <a:lnTo>
                    <a:pt x="46" y="34"/>
                  </a:lnTo>
                  <a:lnTo>
                    <a:pt x="40" y="40"/>
                  </a:lnTo>
                  <a:lnTo>
                    <a:pt x="32" y="45"/>
                  </a:lnTo>
                  <a:lnTo>
                    <a:pt x="24" y="47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0" name="Freeform 112"/>
            <p:cNvSpPr/>
            <p:nvPr/>
          </p:nvSpPr>
          <p:spPr bwMode="auto">
            <a:xfrm>
              <a:off x="4740" y="2888"/>
              <a:ext cx="12" cy="11"/>
            </a:xfrm>
            <a:custGeom>
              <a:avLst/>
              <a:gdLst>
                <a:gd name="T0" fmla="*/ 43 w 50"/>
                <a:gd name="T1" fmla="*/ 0 h 47"/>
                <a:gd name="T2" fmla="*/ 48 w 50"/>
                <a:gd name="T3" fmla="*/ 8 h 47"/>
                <a:gd name="T4" fmla="*/ 50 w 50"/>
                <a:gd name="T5" fmla="*/ 17 h 47"/>
                <a:gd name="T6" fmla="*/ 50 w 50"/>
                <a:gd name="T7" fmla="*/ 25 h 47"/>
                <a:gd name="T8" fmla="*/ 46 w 50"/>
                <a:gd name="T9" fmla="*/ 34 h 47"/>
                <a:gd name="T10" fmla="*/ 40 w 50"/>
                <a:gd name="T11" fmla="*/ 40 h 47"/>
                <a:gd name="T12" fmla="*/ 32 w 50"/>
                <a:gd name="T13" fmla="*/ 45 h 47"/>
                <a:gd name="T14" fmla="*/ 24 w 50"/>
                <a:gd name="T15" fmla="*/ 47 h 47"/>
                <a:gd name="T16" fmla="*/ 15 w 50"/>
                <a:gd name="T17" fmla="*/ 47 h 47"/>
                <a:gd name="T18" fmla="*/ 7 w 50"/>
                <a:gd name="T19" fmla="*/ 43 h 47"/>
                <a:gd name="T20" fmla="*/ 0 w 50"/>
                <a:gd name="T21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7">
                  <a:moveTo>
                    <a:pt x="43" y="0"/>
                  </a:moveTo>
                  <a:lnTo>
                    <a:pt x="48" y="8"/>
                  </a:lnTo>
                  <a:lnTo>
                    <a:pt x="50" y="17"/>
                  </a:lnTo>
                  <a:lnTo>
                    <a:pt x="50" y="25"/>
                  </a:lnTo>
                  <a:lnTo>
                    <a:pt x="46" y="34"/>
                  </a:lnTo>
                  <a:lnTo>
                    <a:pt x="40" y="40"/>
                  </a:lnTo>
                  <a:lnTo>
                    <a:pt x="32" y="45"/>
                  </a:lnTo>
                  <a:lnTo>
                    <a:pt x="24" y="47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1" name="Freeform 113"/>
            <p:cNvSpPr/>
            <p:nvPr/>
          </p:nvSpPr>
          <p:spPr bwMode="auto">
            <a:xfrm>
              <a:off x="3106" y="2249"/>
              <a:ext cx="34" cy="46"/>
            </a:xfrm>
            <a:custGeom>
              <a:avLst/>
              <a:gdLst>
                <a:gd name="T0" fmla="*/ 141 w 159"/>
                <a:gd name="T1" fmla="*/ 213 h 213"/>
                <a:gd name="T2" fmla="*/ 115 w 159"/>
                <a:gd name="T3" fmla="*/ 167 h 213"/>
                <a:gd name="T4" fmla="*/ 159 w 159"/>
                <a:gd name="T5" fmla="*/ 0 h 213"/>
                <a:gd name="T6" fmla="*/ 89 w 159"/>
                <a:gd name="T7" fmla="*/ 0 h 213"/>
                <a:gd name="T8" fmla="*/ 53 w 159"/>
                <a:gd name="T9" fmla="*/ 8 h 213"/>
                <a:gd name="T10" fmla="*/ 36 w 159"/>
                <a:gd name="T11" fmla="*/ 27 h 213"/>
                <a:gd name="T12" fmla="*/ 26 w 159"/>
                <a:gd name="T13" fmla="*/ 44 h 213"/>
                <a:gd name="T14" fmla="*/ 0 w 159"/>
                <a:gd name="T15" fmla="*/ 159 h 213"/>
                <a:gd name="T16" fmla="*/ 0 w 159"/>
                <a:gd name="T17" fmla="*/ 177 h 213"/>
                <a:gd name="T18" fmla="*/ 9 w 159"/>
                <a:gd name="T19" fmla="*/ 203 h 213"/>
                <a:gd name="T20" fmla="*/ 26 w 159"/>
                <a:gd name="T21" fmla="*/ 213 h 213"/>
                <a:gd name="T22" fmla="*/ 53 w 159"/>
                <a:gd name="T23" fmla="*/ 213 h 213"/>
                <a:gd name="T24" fmla="*/ 80 w 159"/>
                <a:gd name="T25" fmla="*/ 203 h 213"/>
                <a:gd name="T26" fmla="*/ 97 w 159"/>
                <a:gd name="T27" fmla="*/ 194 h 213"/>
                <a:gd name="T28" fmla="*/ 115 w 159"/>
                <a:gd name="T29" fmla="*/ 16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9" h="213">
                  <a:moveTo>
                    <a:pt x="141" y="213"/>
                  </a:moveTo>
                  <a:lnTo>
                    <a:pt x="115" y="167"/>
                  </a:lnTo>
                  <a:lnTo>
                    <a:pt x="159" y="0"/>
                  </a:lnTo>
                  <a:lnTo>
                    <a:pt x="89" y="0"/>
                  </a:lnTo>
                  <a:lnTo>
                    <a:pt x="53" y="8"/>
                  </a:lnTo>
                  <a:lnTo>
                    <a:pt x="36" y="27"/>
                  </a:lnTo>
                  <a:lnTo>
                    <a:pt x="26" y="44"/>
                  </a:lnTo>
                  <a:lnTo>
                    <a:pt x="0" y="159"/>
                  </a:lnTo>
                  <a:lnTo>
                    <a:pt x="0" y="177"/>
                  </a:lnTo>
                  <a:lnTo>
                    <a:pt x="9" y="203"/>
                  </a:lnTo>
                  <a:lnTo>
                    <a:pt x="26" y="213"/>
                  </a:lnTo>
                  <a:lnTo>
                    <a:pt x="53" y="213"/>
                  </a:lnTo>
                  <a:lnTo>
                    <a:pt x="80" y="203"/>
                  </a:lnTo>
                  <a:lnTo>
                    <a:pt x="97" y="194"/>
                  </a:lnTo>
                  <a:lnTo>
                    <a:pt x="115" y="16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" name="Line 114"/>
            <p:cNvSpPr>
              <a:spLocks noChangeShapeType="1"/>
            </p:cNvSpPr>
            <p:nvPr/>
          </p:nvSpPr>
          <p:spPr bwMode="auto">
            <a:xfrm flipV="1">
              <a:off x="3169" y="2228"/>
              <a:ext cx="1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3" name="Freeform 115"/>
            <p:cNvSpPr/>
            <p:nvPr/>
          </p:nvSpPr>
          <p:spPr bwMode="auto">
            <a:xfrm>
              <a:off x="3012" y="2902"/>
              <a:ext cx="41" cy="67"/>
            </a:xfrm>
            <a:custGeom>
              <a:avLst/>
              <a:gdLst>
                <a:gd name="T0" fmla="*/ 88 w 186"/>
                <a:gd name="T1" fmla="*/ 0 h 318"/>
                <a:gd name="T2" fmla="*/ 0 w 186"/>
                <a:gd name="T3" fmla="*/ 318 h 318"/>
                <a:gd name="T4" fmla="*/ 79 w 186"/>
                <a:gd name="T5" fmla="*/ 318 h 318"/>
                <a:gd name="T6" fmla="*/ 115 w 186"/>
                <a:gd name="T7" fmla="*/ 309 h 318"/>
                <a:gd name="T8" fmla="*/ 141 w 186"/>
                <a:gd name="T9" fmla="*/ 292 h 318"/>
                <a:gd name="T10" fmla="*/ 159 w 186"/>
                <a:gd name="T11" fmla="*/ 265 h 318"/>
                <a:gd name="T12" fmla="*/ 186 w 186"/>
                <a:gd name="T13" fmla="*/ 167 h 318"/>
                <a:gd name="T14" fmla="*/ 186 w 186"/>
                <a:gd name="T15" fmla="*/ 142 h 318"/>
                <a:gd name="T16" fmla="*/ 176 w 186"/>
                <a:gd name="T17" fmla="*/ 115 h 318"/>
                <a:gd name="T18" fmla="*/ 150 w 186"/>
                <a:gd name="T19" fmla="*/ 106 h 318"/>
                <a:gd name="T20" fmla="*/ 61 w 186"/>
                <a:gd name="T21" fmla="*/ 10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318">
                  <a:moveTo>
                    <a:pt x="88" y="0"/>
                  </a:moveTo>
                  <a:lnTo>
                    <a:pt x="0" y="318"/>
                  </a:lnTo>
                  <a:lnTo>
                    <a:pt x="79" y="318"/>
                  </a:lnTo>
                  <a:lnTo>
                    <a:pt x="115" y="309"/>
                  </a:lnTo>
                  <a:lnTo>
                    <a:pt x="141" y="292"/>
                  </a:lnTo>
                  <a:lnTo>
                    <a:pt x="159" y="265"/>
                  </a:lnTo>
                  <a:lnTo>
                    <a:pt x="186" y="167"/>
                  </a:lnTo>
                  <a:lnTo>
                    <a:pt x="186" y="142"/>
                  </a:lnTo>
                  <a:lnTo>
                    <a:pt x="176" y="115"/>
                  </a:lnTo>
                  <a:lnTo>
                    <a:pt x="150" y="106"/>
                  </a:lnTo>
                  <a:lnTo>
                    <a:pt x="61" y="10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4" name="Line 116"/>
            <p:cNvSpPr>
              <a:spLocks noChangeShapeType="1"/>
            </p:cNvSpPr>
            <p:nvPr/>
          </p:nvSpPr>
          <p:spPr bwMode="auto">
            <a:xfrm flipV="1">
              <a:off x="3082" y="2902"/>
              <a:ext cx="5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5" name="Freeform 117"/>
            <p:cNvSpPr/>
            <p:nvPr/>
          </p:nvSpPr>
          <p:spPr bwMode="auto">
            <a:xfrm>
              <a:off x="3058" y="3254"/>
              <a:ext cx="34" cy="47"/>
            </a:xfrm>
            <a:custGeom>
              <a:avLst/>
              <a:gdLst>
                <a:gd name="T0" fmla="*/ 142 w 159"/>
                <a:gd name="T1" fmla="*/ 213 h 213"/>
                <a:gd name="T2" fmla="*/ 115 w 159"/>
                <a:gd name="T3" fmla="*/ 169 h 213"/>
                <a:gd name="T4" fmla="*/ 159 w 159"/>
                <a:gd name="T5" fmla="*/ 0 h 213"/>
                <a:gd name="T6" fmla="*/ 88 w 159"/>
                <a:gd name="T7" fmla="*/ 0 h 213"/>
                <a:gd name="T8" fmla="*/ 53 w 159"/>
                <a:gd name="T9" fmla="*/ 10 h 213"/>
                <a:gd name="T10" fmla="*/ 36 w 159"/>
                <a:gd name="T11" fmla="*/ 27 h 213"/>
                <a:gd name="T12" fmla="*/ 27 w 159"/>
                <a:gd name="T13" fmla="*/ 45 h 213"/>
                <a:gd name="T14" fmla="*/ 0 w 159"/>
                <a:gd name="T15" fmla="*/ 160 h 213"/>
                <a:gd name="T16" fmla="*/ 0 w 159"/>
                <a:gd name="T17" fmla="*/ 177 h 213"/>
                <a:gd name="T18" fmla="*/ 9 w 159"/>
                <a:gd name="T19" fmla="*/ 204 h 213"/>
                <a:gd name="T20" fmla="*/ 27 w 159"/>
                <a:gd name="T21" fmla="*/ 213 h 213"/>
                <a:gd name="T22" fmla="*/ 53 w 159"/>
                <a:gd name="T23" fmla="*/ 213 h 213"/>
                <a:gd name="T24" fmla="*/ 80 w 159"/>
                <a:gd name="T25" fmla="*/ 204 h 213"/>
                <a:gd name="T26" fmla="*/ 98 w 159"/>
                <a:gd name="T27" fmla="*/ 196 h 213"/>
                <a:gd name="T28" fmla="*/ 115 w 159"/>
                <a:gd name="T29" fmla="*/ 16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9" h="213">
                  <a:moveTo>
                    <a:pt x="142" y="213"/>
                  </a:moveTo>
                  <a:lnTo>
                    <a:pt x="115" y="169"/>
                  </a:lnTo>
                  <a:lnTo>
                    <a:pt x="159" y="0"/>
                  </a:lnTo>
                  <a:lnTo>
                    <a:pt x="88" y="0"/>
                  </a:lnTo>
                  <a:lnTo>
                    <a:pt x="53" y="10"/>
                  </a:lnTo>
                  <a:lnTo>
                    <a:pt x="36" y="27"/>
                  </a:lnTo>
                  <a:lnTo>
                    <a:pt x="27" y="45"/>
                  </a:lnTo>
                  <a:lnTo>
                    <a:pt x="0" y="160"/>
                  </a:lnTo>
                  <a:lnTo>
                    <a:pt x="0" y="177"/>
                  </a:lnTo>
                  <a:lnTo>
                    <a:pt x="9" y="204"/>
                  </a:lnTo>
                  <a:lnTo>
                    <a:pt x="27" y="213"/>
                  </a:lnTo>
                  <a:lnTo>
                    <a:pt x="53" y="213"/>
                  </a:lnTo>
                  <a:lnTo>
                    <a:pt x="80" y="204"/>
                  </a:lnTo>
                  <a:lnTo>
                    <a:pt x="98" y="196"/>
                  </a:lnTo>
                  <a:lnTo>
                    <a:pt x="115" y="16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" name="Freeform 118"/>
            <p:cNvSpPr/>
            <p:nvPr/>
          </p:nvSpPr>
          <p:spPr bwMode="auto">
            <a:xfrm>
              <a:off x="3103" y="3796"/>
              <a:ext cx="40" cy="65"/>
            </a:xfrm>
            <a:custGeom>
              <a:avLst/>
              <a:gdLst>
                <a:gd name="T0" fmla="*/ 89 w 186"/>
                <a:gd name="T1" fmla="*/ 0 h 318"/>
                <a:gd name="T2" fmla="*/ 0 w 186"/>
                <a:gd name="T3" fmla="*/ 318 h 318"/>
                <a:gd name="T4" fmla="*/ 80 w 186"/>
                <a:gd name="T5" fmla="*/ 318 h 318"/>
                <a:gd name="T6" fmla="*/ 115 w 186"/>
                <a:gd name="T7" fmla="*/ 309 h 318"/>
                <a:gd name="T8" fmla="*/ 142 w 186"/>
                <a:gd name="T9" fmla="*/ 291 h 318"/>
                <a:gd name="T10" fmla="*/ 159 w 186"/>
                <a:gd name="T11" fmla="*/ 265 h 318"/>
                <a:gd name="T12" fmla="*/ 186 w 186"/>
                <a:gd name="T13" fmla="*/ 167 h 318"/>
                <a:gd name="T14" fmla="*/ 186 w 186"/>
                <a:gd name="T15" fmla="*/ 140 h 318"/>
                <a:gd name="T16" fmla="*/ 177 w 186"/>
                <a:gd name="T17" fmla="*/ 115 h 318"/>
                <a:gd name="T18" fmla="*/ 151 w 186"/>
                <a:gd name="T19" fmla="*/ 105 h 318"/>
                <a:gd name="T20" fmla="*/ 62 w 186"/>
                <a:gd name="T21" fmla="*/ 10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318">
                  <a:moveTo>
                    <a:pt x="89" y="0"/>
                  </a:moveTo>
                  <a:lnTo>
                    <a:pt x="0" y="318"/>
                  </a:lnTo>
                  <a:lnTo>
                    <a:pt x="80" y="318"/>
                  </a:lnTo>
                  <a:lnTo>
                    <a:pt x="115" y="309"/>
                  </a:lnTo>
                  <a:lnTo>
                    <a:pt x="142" y="291"/>
                  </a:lnTo>
                  <a:lnTo>
                    <a:pt x="159" y="265"/>
                  </a:lnTo>
                  <a:lnTo>
                    <a:pt x="186" y="167"/>
                  </a:lnTo>
                  <a:lnTo>
                    <a:pt x="186" y="140"/>
                  </a:lnTo>
                  <a:lnTo>
                    <a:pt x="177" y="115"/>
                  </a:lnTo>
                  <a:lnTo>
                    <a:pt x="151" y="105"/>
                  </a:lnTo>
                  <a:lnTo>
                    <a:pt x="62" y="10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" name="Freeform 119"/>
            <p:cNvSpPr/>
            <p:nvPr/>
          </p:nvSpPr>
          <p:spPr bwMode="auto">
            <a:xfrm>
              <a:off x="3588" y="3141"/>
              <a:ext cx="45" cy="67"/>
            </a:xfrm>
            <a:custGeom>
              <a:avLst/>
              <a:gdLst>
                <a:gd name="T0" fmla="*/ 212 w 212"/>
                <a:gd name="T1" fmla="*/ 0 h 318"/>
                <a:gd name="T2" fmla="*/ 132 w 212"/>
                <a:gd name="T3" fmla="*/ 318 h 318"/>
                <a:gd name="T4" fmla="*/ 44 w 212"/>
                <a:gd name="T5" fmla="*/ 318 h 318"/>
                <a:gd name="T6" fmla="*/ 17 w 212"/>
                <a:gd name="T7" fmla="*/ 310 h 318"/>
                <a:gd name="T8" fmla="*/ 9 w 212"/>
                <a:gd name="T9" fmla="*/ 301 h 318"/>
                <a:gd name="T10" fmla="*/ 0 w 212"/>
                <a:gd name="T11" fmla="*/ 283 h 318"/>
                <a:gd name="T12" fmla="*/ 0 w 212"/>
                <a:gd name="T13" fmla="*/ 266 h 318"/>
                <a:gd name="T14" fmla="*/ 27 w 212"/>
                <a:gd name="T15" fmla="*/ 159 h 318"/>
                <a:gd name="T16" fmla="*/ 44 w 212"/>
                <a:gd name="T17" fmla="*/ 132 h 318"/>
                <a:gd name="T18" fmla="*/ 62 w 212"/>
                <a:gd name="T19" fmla="*/ 115 h 318"/>
                <a:gd name="T20" fmla="*/ 88 w 212"/>
                <a:gd name="T21" fmla="*/ 107 h 318"/>
                <a:gd name="T22" fmla="*/ 186 w 212"/>
                <a:gd name="T23" fmla="*/ 10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2" h="318">
                  <a:moveTo>
                    <a:pt x="212" y="0"/>
                  </a:moveTo>
                  <a:lnTo>
                    <a:pt x="132" y="318"/>
                  </a:lnTo>
                  <a:lnTo>
                    <a:pt x="44" y="318"/>
                  </a:lnTo>
                  <a:lnTo>
                    <a:pt x="17" y="310"/>
                  </a:lnTo>
                  <a:lnTo>
                    <a:pt x="9" y="301"/>
                  </a:lnTo>
                  <a:lnTo>
                    <a:pt x="0" y="283"/>
                  </a:lnTo>
                  <a:lnTo>
                    <a:pt x="0" y="266"/>
                  </a:lnTo>
                  <a:lnTo>
                    <a:pt x="27" y="159"/>
                  </a:lnTo>
                  <a:lnTo>
                    <a:pt x="44" y="132"/>
                  </a:lnTo>
                  <a:lnTo>
                    <a:pt x="62" y="115"/>
                  </a:lnTo>
                  <a:lnTo>
                    <a:pt x="88" y="107"/>
                  </a:lnTo>
                  <a:lnTo>
                    <a:pt x="186" y="10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" name="Freeform 120"/>
            <p:cNvSpPr/>
            <p:nvPr/>
          </p:nvSpPr>
          <p:spPr bwMode="auto">
            <a:xfrm>
              <a:off x="3649" y="3929"/>
              <a:ext cx="30" cy="43"/>
            </a:xfrm>
            <a:custGeom>
              <a:avLst/>
              <a:gdLst>
                <a:gd name="T0" fmla="*/ 150 w 150"/>
                <a:gd name="T1" fmla="*/ 0 h 213"/>
                <a:gd name="T2" fmla="*/ 96 w 150"/>
                <a:gd name="T3" fmla="*/ 0 h 213"/>
                <a:gd name="T4" fmla="*/ 70 w 150"/>
                <a:gd name="T5" fmla="*/ 9 h 213"/>
                <a:gd name="T6" fmla="*/ 44 w 150"/>
                <a:gd name="T7" fmla="*/ 27 h 213"/>
                <a:gd name="T8" fmla="*/ 26 w 150"/>
                <a:gd name="T9" fmla="*/ 54 h 213"/>
                <a:gd name="T10" fmla="*/ 0 w 150"/>
                <a:gd name="T11" fmla="*/ 159 h 213"/>
                <a:gd name="T12" fmla="*/ 0 w 150"/>
                <a:gd name="T13" fmla="*/ 177 h 213"/>
                <a:gd name="T14" fmla="*/ 8 w 150"/>
                <a:gd name="T15" fmla="*/ 195 h 213"/>
                <a:gd name="T16" fmla="*/ 26 w 150"/>
                <a:gd name="T17" fmla="*/ 213 h 213"/>
                <a:gd name="T18" fmla="*/ 88 w 150"/>
                <a:gd name="T1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213">
                  <a:moveTo>
                    <a:pt x="150" y="0"/>
                  </a:moveTo>
                  <a:lnTo>
                    <a:pt x="96" y="0"/>
                  </a:lnTo>
                  <a:lnTo>
                    <a:pt x="70" y="9"/>
                  </a:lnTo>
                  <a:lnTo>
                    <a:pt x="44" y="27"/>
                  </a:lnTo>
                  <a:lnTo>
                    <a:pt x="26" y="54"/>
                  </a:lnTo>
                  <a:lnTo>
                    <a:pt x="0" y="159"/>
                  </a:lnTo>
                  <a:lnTo>
                    <a:pt x="0" y="177"/>
                  </a:lnTo>
                  <a:lnTo>
                    <a:pt x="8" y="195"/>
                  </a:lnTo>
                  <a:lnTo>
                    <a:pt x="26" y="213"/>
                  </a:lnTo>
                  <a:lnTo>
                    <a:pt x="88" y="21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9" name="Freeform 121"/>
            <p:cNvSpPr/>
            <p:nvPr/>
          </p:nvSpPr>
          <p:spPr bwMode="auto">
            <a:xfrm>
              <a:off x="3560" y="2788"/>
              <a:ext cx="45" cy="65"/>
            </a:xfrm>
            <a:custGeom>
              <a:avLst/>
              <a:gdLst>
                <a:gd name="T0" fmla="*/ 213 w 213"/>
                <a:gd name="T1" fmla="*/ 0 h 318"/>
                <a:gd name="T2" fmla="*/ 134 w 213"/>
                <a:gd name="T3" fmla="*/ 318 h 318"/>
                <a:gd name="T4" fmla="*/ 45 w 213"/>
                <a:gd name="T5" fmla="*/ 318 h 318"/>
                <a:gd name="T6" fmla="*/ 19 w 213"/>
                <a:gd name="T7" fmla="*/ 309 h 318"/>
                <a:gd name="T8" fmla="*/ 10 w 213"/>
                <a:gd name="T9" fmla="*/ 301 h 318"/>
                <a:gd name="T10" fmla="*/ 0 w 213"/>
                <a:gd name="T11" fmla="*/ 282 h 318"/>
                <a:gd name="T12" fmla="*/ 0 w 213"/>
                <a:gd name="T13" fmla="*/ 265 h 318"/>
                <a:gd name="T14" fmla="*/ 27 w 213"/>
                <a:gd name="T15" fmla="*/ 159 h 318"/>
                <a:gd name="T16" fmla="*/ 45 w 213"/>
                <a:gd name="T17" fmla="*/ 132 h 318"/>
                <a:gd name="T18" fmla="*/ 63 w 213"/>
                <a:gd name="T19" fmla="*/ 115 h 318"/>
                <a:gd name="T20" fmla="*/ 89 w 213"/>
                <a:gd name="T21" fmla="*/ 106 h 318"/>
                <a:gd name="T22" fmla="*/ 186 w 213"/>
                <a:gd name="T23" fmla="*/ 10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3" h="318">
                  <a:moveTo>
                    <a:pt x="213" y="0"/>
                  </a:moveTo>
                  <a:lnTo>
                    <a:pt x="134" y="318"/>
                  </a:lnTo>
                  <a:lnTo>
                    <a:pt x="45" y="318"/>
                  </a:lnTo>
                  <a:lnTo>
                    <a:pt x="19" y="309"/>
                  </a:lnTo>
                  <a:lnTo>
                    <a:pt x="10" y="301"/>
                  </a:lnTo>
                  <a:lnTo>
                    <a:pt x="0" y="282"/>
                  </a:lnTo>
                  <a:lnTo>
                    <a:pt x="0" y="265"/>
                  </a:lnTo>
                  <a:lnTo>
                    <a:pt x="27" y="159"/>
                  </a:lnTo>
                  <a:lnTo>
                    <a:pt x="45" y="132"/>
                  </a:lnTo>
                  <a:lnTo>
                    <a:pt x="63" y="115"/>
                  </a:lnTo>
                  <a:lnTo>
                    <a:pt x="89" y="106"/>
                  </a:lnTo>
                  <a:lnTo>
                    <a:pt x="186" y="10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0" name="Line 122"/>
            <p:cNvSpPr>
              <a:spLocks noChangeShapeType="1"/>
            </p:cNvSpPr>
            <p:nvPr/>
          </p:nvSpPr>
          <p:spPr bwMode="auto">
            <a:xfrm flipV="1">
              <a:off x="3625" y="2788"/>
              <a:ext cx="8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1" name="Freeform 123"/>
            <p:cNvSpPr/>
            <p:nvPr/>
          </p:nvSpPr>
          <p:spPr bwMode="auto">
            <a:xfrm>
              <a:off x="3661" y="2031"/>
              <a:ext cx="33" cy="43"/>
            </a:xfrm>
            <a:custGeom>
              <a:avLst/>
              <a:gdLst>
                <a:gd name="T0" fmla="*/ 150 w 150"/>
                <a:gd name="T1" fmla="*/ 0 h 212"/>
                <a:gd name="T2" fmla="*/ 98 w 150"/>
                <a:gd name="T3" fmla="*/ 0 h 212"/>
                <a:gd name="T4" fmla="*/ 71 w 150"/>
                <a:gd name="T5" fmla="*/ 9 h 212"/>
                <a:gd name="T6" fmla="*/ 44 w 150"/>
                <a:gd name="T7" fmla="*/ 26 h 212"/>
                <a:gd name="T8" fmla="*/ 27 w 150"/>
                <a:gd name="T9" fmla="*/ 53 h 212"/>
                <a:gd name="T10" fmla="*/ 0 w 150"/>
                <a:gd name="T11" fmla="*/ 160 h 212"/>
                <a:gd name="T12" fmla="*/ 0 w 150"/>
                <a:gd name="T13" fmla="*/ 177 h 212"/>
                <a:gd name="T14" fmla="*/ 8 w 150"/>
                <a:gd name="T15" fmla="*/ 195 h 212"/>
                <a:gd name="T16" fmla="*/ 27 w 150"/>
                <a:gd name="T17" fmla="*/ 212 h 212"/>
                <a:gd name="T18" fmla="*/ 88 w 150"/>
                <a:gd name="T1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212">
                  <a:moveTo>
                    <a:pt x="150" y="0"/>
                  </a:moveTo>
                  <a:lnTo>
                    <a:pt x="98" y="0"/>
                  </a:lnTo>
                  <a:lnTo>
                    <a:pt x="71" y="9"/>
                  </a:lnTo>
                  <a:lnTo>
                    <a:pt x="44" y="26"/>
                  </a:lnTo>
                  <a:lnTo>
                    <a:pt x="27" y="53"/>
                  </a:lnTo>
                  <a:lnTo>
                    <a:pt x="0" y="160"/>
                  </a:lnTo>
                  <a:lnTo>
                    <a:pt x="0" y="177"/>
                  </a:lnTo>
                  <a:lnTo>
                    <a:pt x="8" y="195"/>
                  </a:lnTo>
                  <a:lnTo>
                    <a:pt x="27" y="212"/>
                  </a:lnTo>
                  <a:lnTo>
                    <a:pt x="88" y="2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2" name="Line 124"/>
            <p:cNvSpPr>
              <a:spLocks noChangeShapeType="1"/>
            </p:cNvSpPr>
            <p:nvPr/>
          </p:nvSpPr>
          <p:spPr bwMode="auto">
            <a:xfrm flipV="1">
              <a:off x="3716" y="2010"/>
              <a:ext cx="8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3" name="Freeform 125"/>
            <p:cNvSpPr/>
            <p:nvPr/>
          </p:nvSpPr>
          <p:spPr bwMode="auto">
            <a:xfrm>
              <a:off x="4883" y="2085"/>
              <a:ext cx="33" cy="45"/>
            </a:xfrm>
            <a:custGeom>
              <a:avLst/>
              <a:gdLst>
                <a:gd name="T0" fmla="*/ 150 w 150"/>
                <a:gd name="T1" fmla="*/ 0 h 213"/>
                <a:gd name="T2" fmla="*/ 98 w 150"/>
                <a:gd name="T3" fmla="*/ 0 h 213"/>
                <a:gd name="T4" fmla="*/ 71 w 150"/>
                <a:gd name="T5" fmla="*/ 9 h 213"/>
                <a:gd name="T6" fmla="*/ 45 w 150"/>
                <a:gd name="T7" fmla="*/ 27 h 213"/>
                <a:gd name="T8" fmla="*/ 27 w 150"/>
                <a:gd name="T9" fmla="*/ 53 h 213"/>
                <a:gd name="T10" fmla="*/ 0 w 150"/>
                <a:gd name="T11" fmla="*/ 159 h 213"/>
                <a:gd name="T12" fmla="*/ 0 w 150"/>
                <a:gd name="T13" fmla="*/ 177 h 213"/>
                <a:gd name="T14" fmla="*/ 10 w 150"/>
                <a:gd name="T15" fmla="*/ 195 h 213"/>
                <a:gd name="T16" fmla="*/ 27 w 150"/>
                <a:gd name="T17" fmla="*/ 213 h 213"/>
                <a:gd name="T18" fmla="*/ 89 w 150"/>
                <a:gd name="T1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213">
                  <a:moveTo>
                    <a:pt x="150" y="0"/>
                  </a:moveTo>
                  <a:lnTo>
                    <a:pt x="98" y="0"/>
                  </a:lnTo>
                  <a:lnTo>
                    <a:pt x="71" y="9"/>
                  </a:lnTo>
                  <a:lnTo>
                    <a:pt x="45" y="27"/>
                  </a:lnTo>
                  <a:lnTo>
                    <a:pt x="27" y="53"/>
                  </a:lnTo>
                  <a:lnTo>
                    <a:pt x="0" y="159"/>
                  </a:lnTo>
                  <a:lnTo>
                    <a:pt x="0" y="177"/>
                  </a:lnTo>
                  <a:lnTo>
                    <a:pt x="10" y="195"/>
                  </a:lnTo>
                  <a:lnTo>
                    <a:pt x="27" y="213"/>
                  </a:lnTo>
                  <a:lnTo>
                    <a:pt x="89" y="21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4" name="Line 126"/>
            <p:cNvSpPr>
              <a:spLocks noChangeShapeType="1"/>
            </p:cNvSpPr>
            <p:nvPr/>
          </p:nvSpPr>
          <p:spPr bwMode="auto">
            <a:xfrm flipV="1">
              <a:off x="4942" y="2063"/>
              <a:ext cx="5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5" name="Line 127"/>
            <p:cNvSpPr>
              <a:spLocks noChangeShapeType="1"/>
            </p:cNvSpPr>
            <p:nvPr/>
          </p:nvSpPr>
          <p:spPr bwMode="auto">
            <a:xfrm flipV="1">
              <a:off x="4969" y="2063"/>
              <a:ext cx="8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" name="Freeform 128"/>
            <p:cNvSpPr/>
            <p:nvPr/>
          </p:nvSpPr>
          <p:spPr bwMode="auto">
            <a:xfrm>
              <a:off x="4086" y="2710"/>
              <a:ext cx="48" cy="67"/>
            </a:xfrm>
            <a:custGeom>
              <a:avLst/>
              <a:gdLst>
                <a:gd name="T0" fmla="*/ 212 w 212"/>
                <a:gd name="T1" fmla="*/ 0 h 319"/>
                <a:gd name="T2" fmla="*/ 132 w 212"/>
                <a:gd name="T3" fmla="*/ 319 h 319"/>
                <a:gd name="T4" fmla="*/ 44 w 212"/>
                <a:gd name="T5" fmla="*/ 319 h 319"/>
                <a:gd name="T6" fmla="*/ 17 w 212"/>
                <a:gd name="T7" fmla="*/ 309 h 319"/>
                <a:gd name="T8" fmla="*/ 9 w 212"/>
                <a:gd name="T9" fmla="*/ 301 h 319"/>
                <a:gd name="T10" fmla="*/ 0 w 212"/>
                <a:gd name="T11" fmla="*/ 284 h 319"/>
                <a:gd name="T12" fmla="*/ 0 w 212"/>
                <a:gd name="T13" fmla="*/ 265 h 319"/>
                <a:gd name="T14" fmla="*/ 26 w 212"/>
                <a:gd name="T15" fmla="*/ 159 h 319"/>
                <a:gd name="T16" fmla="*/ 44 w 212"/>
                <a:gd name="T17" fmla="*/ 133 h 319"/>
                <a:gd name="T18" fmla="*/ 61 w 212"/>
                <a:gd name="T19" fmla="*/ 115 h 319"/>
                <a:gd name="T20" fmla="*/ 88 w 212"/>
                <a:gd name="T21" fmla="*/ 106 h 319"/>
                <a:gd name="T22" fmla="*/ 186 w 212"/>
                <a:gd name="T23" fmla="*/ 10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2" h="319">
                  <a:moveTo>
                    <a:pt x="212" y="0"/>
                  </a:moveTo>
                  <a:lnTo>
                    <a:pt x="132" y="319"/>
                  </a:lnTo>
                  <a:lnTo>
                    <a:pt x="44" y="319"/>
                  </a:lnTo>
                  <a:lnTo>
                    <a:pt x="17" y="309"/>
                  </a:lnTo>
                  <a:lnTo>
                    <a:pt x="9" y="301"/>
                  </a:lnTo>
                  <a:lnTo>
                    <a:pt x="0" y="284"/>
                  </a:lnTo>
                  <a:lnTo>
                    <a:pt x="0" y="265"/>
                  </a:lnTo>
                  <a:lnTo>
                    <a:pt x="26" y="159"/>
                  </a:lnTo>
                  <a:lnTo>
                    <a:pt x="44" y="133"/>
                  </a:lnTo>
                  <a:lnTo>
                    <a:pt x="61" y="115"/>
                  </a:lnTo>
                  <a:lnTo>
                    <a:pt x="88" y="106"/>
                  </a:lnTo>
                  <a:lnTo>
                    <a:pt x="186" y="10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" name="Line 129"/>
            <p:cNvSpPr>
              <a:spLocks noChangeShapeType="1"/>
            </p:cNvSpPr>
            <p:nvPr/>
          </p:nvSpPr>
          <p:spPr bwMode="auto">
            <a:xfrm flipV="1">
              <a:off x="4151" y="2710"/>
              <a:ext cx="8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8" name="Line 130"/>
            <p:cNvSpPr>
              <a:spLocks noChangeShapeType="1"/>
            </p:cNvSpPr>
            <p:nvPr/>
          </p:nvSpPr>
          <p:spPr bwMode="auto">
            <a:xfrm flipV="1">
              <a:off x="4181" y="2710"/>
              <a:ext cx="8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9" name="Freeform 131"/>
            <p:cNvSpPr/>
            <p:nvPr/>
          </p:nvSpPr>
          <p:spPr bwMode="auto">
            <a:xfrm>
              <a:off x="4283" y="2284"/>
              <a:ext cx="35" cy="43"/>
            </a:xfrm>
            <a:custGeom>
              <a:avLst/>
              <a:gdLst>
                <a:gd name="T0" fmla="*/ 141 w 159"/>
                <a:gd name="T1" fmla="*/ 213 h 213"/>
                <a:gd name="T2" fmla="*/ 115 w 159"/>
                <a:gd name="T3" fmla="*/ 169 h 213"/>
                <a:gd name="T4" fmla="*/ 159 w 159"/>
                <a:gd name="T5" fmla="*/ 0 h 213"/>
                <a:gd name="T6" fmla="*/ 88 w 159"/>
                <a:gd name="T7" fmla="*/ 0 h 213"/>
                <a:gd name="T8" fmla="*/ 53 w 159"/>
                <a:gd name="T9" fmla="*/ 10 h 213"/>
                <a:gd name="T10" fmla="*/ 34 w 159"/>
                <a:gd name="T11" fmla="*/ 27 h 213"/>
                <a:gd name="T12" fmla="*/ 26 w 159"/>
                <a:gd name="T13" fmla="*/ 45 h 213"/>
                <a:gd name="T14" fmla="*/ 0 w 159"/>
                <a:gd name="T15" fmla="*/ 160 h 213"/>
                <a:gd name="T16" fmla="*/ 0 w 159"/>
                <a:gd name="T17" fmla="*/ 177 h 213"/>
                <a:gd name="T18" fmla="*/ 9 w 159"/>
                <a:gd name="T19" fmla="*/ 204 h 213"/>
                <a:gd name="T20" fmla="*/ 26 w 159"/>
                <a:gd name="T21" fmla="*/ 213 h 213"/>
                <a:gd name="T22" fmla="*/ 53 w 159"/>
                <a:gd name="T23" fmla="*/ 213 h 213"/>
                <a:gd name="T24" fmla="*/ 80 w 159"/>
                <a:gd name="T25" fmla="*/ 204 h 213"/>
                <a:gd name="T26" fmla="*/ 97 w 159"/>
                <a:gd name="T27" fmla="*/ 196 h 213"/>
                <a:gd name="T28" fmla="*/ 115 w 159"/>
                <a:gd name="T29" fmla="*/ 16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9" h="213">
                  <a:moveTo>
                    <a:pt x="141" y="213"/>
                  </a:moveTo>
                  <a:lnTo>
                    <a:pt x="115" y="169"/>
                  </a:lnTo>
                  <a:lnTo>
                    <a:pt x="159" y="0"/>
                  </a:lnTo>
                  <a:lnTo>
                    <a:pt x="88" y="0"/>
                  </a:lnTo>
                  <a:lnTo>
                    <a:pt x="53" y="10"/>
                  </a:lnTo>
                  <a:lnTo>
                    <a:pt x="34" y="27"/>
                  </a:lnTo>
                  <a:lnTo>
                    <a:pt x="26" y="45"/>
                  </a:lnTo>
                  <a:lnTo>
                    <a:pt x="0" y="160"/>
                  </a:lnTo>
                  <a:lnTo>
                    <a:pt x="0" y="177"/>
                  </a:lnTo>
                  <a:lnTo>
                    <a:pt x="9" y="204"/>
                  </a:lnTo>
                  <a:lnTo>
                    <a:pt x="26" y="213"/>
                  </a:lnTo>
                  <a:lnTo>
                    <a:pt x="53" y="213"/>
                  </a:lnTo>
                  <a:lnTo>
                    <a:pt x="80" y="204"/>
                  </a:lnTo>
                  <a:lnTo>
                    <a:pt x="97" y="196"/>
                  </a:lnTo>
                  <a:lnTo>
                    <a:pt x="115" y="16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0" name="Line 132"/>
            <p:cNvSpPr>
              <a:spLocks noChangeShapeType="1"/>
            </p:cNvSpPr>
            <p:nvPr/>
          </p:nvSpPr>
          <p:spPr bwMode="auto">
            <a:xfrm flipV="1">
              <a:off x="4348" y="2260"/>
              <a:ext cx="8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1" name="Line 133"/>
            <p:cNvSpPr>
              <a:spLocks noChangeShapeType="1"/>
            </p:cNvSpPr>
            <p:nvPr/>
          </p:nvSpPr>
          <p:spPr bwMode="auto">
            <a:xfrm flipV="1">
              <a:off x="4379" y="2260"/>
              <a:ext cx="9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2" name="Freeform 134"/>
            <p:cNvSpPr/>
            <p:nvPr/>
          </p:nvSpPr>
          <p:spPr bwMode="auto">
            <a:xfrm>
              <a:off x="4777" y="2800"/>
              <a:ext cx="39" cy="67"/>
            </a:xfrm>
            <a:custGeom>
              <a:avLst/>
              <a:gdLst>
                <a:gd name="T0" fmla="*/ 88 w 186"/>
                <a:gd name="T1" fmla="*/ 0 h 318"/>
                <a:gd name="T2" fmla="*/ 0 w 186"/>
                <a:gd name="T3" fmla="*/ 318 h 318"/>
                <a:gd name="T4" fmla="*/ 80 w 186"/>
                <a:gd name="T5" fmla="*/ 318 h 318"/>
                <a:gd name="T6" fmla="*/ 115 w 186"/>
                <a:gd name="T7" fmla="*/ 309 h 318"/>
                <a:gd name="T8" fmla="*/ 142 w 186"/>
                <a:gd name="T9" fmla="*/ 291 h 318"/>
                <a:gd name="T10" fmla="*/ 159 w 186"/>
                <a:gd name="T11" fmla="*/ 265 h 318"/>
                <a:gd name="T12" fmla="*/ 186 w 186"/>
                <a:gd name="T13" fmla="*/ 168 h 318"/>
                <a:gd name="T14" fmla="*/ 186 w 186"/>
                <a:gd name="T15" fmla="*/ 141 h 318"/>
                <a:gd name="T16" fmla="*/ 177 w 186"/>
                <a:gd name="T17" fmla="*/ 115 h 318"/>
                <a:gd name="T18" fmla="*/ 151 w 186"/>
                <a:gd name="T19" fmla="*/ 105 h 318"/>
                <a:gd name="T20" fmla="*/ 62 w 186"/>
                <a:gd name="T21" fmla="*/ 10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318">
                  <a:moveTo>
                    <a:pt x="88" y="0"/>
                  </a:moveTo>
                  <a:lnTo>
                    <a:pt x="0" y="318"/>
                  </a:lnTo>
                  <a:lnTo>
                    <a:pt x="80" y="318"/>
                  </a:lnTo>
                  <a:lnTo>
                    <a:pt x="115" y="309"/>
                  </a:lnTo>
                  <a:lnTo>
                    <a:pt x="142" y="291"/>
                  </a:lnTo>
                  <a:lnTo>
                    <a:pt x="159" y="265"/>
                  </a:lnTo>
                  <a:lnTo>
                    <a:pt x="186" y="168"/>
                  </a:lnTo>
                  <a:lnTo>
                    <a:pt x="186" y="141"/>
                  </a:lnTo>
                  <a:lnTo>
                    <a:pt x="177" y="115"/>
                  </a:lnTo>
                  <a:lnTo>
                    <a:pt x="151" y="105"/>
                  </a:lnTo>
                  <a:lnTo>
                    <a:pt x="62" y="10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3" name="Line 135"/>
            <p:cNvSpPr>
              <a:spLocks noChangeShapeType="1"/>
            </p:cNvSpPr>
            <p:nvPr/>
          </p:nvSpPr>
          <p:spPr bwMode="auto">
            <a:xfrm flipV="1">
              <a:off x="4844" y="2800"/>
              <a:ext cx="9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" name="Line 136"/>
            <p:cNvSpPr>
              <a:spLocks noChangeShapeType="1"/>
            </p:cNvSpPr>
            <p:nvPr/>
          </p:nvSpPr>
          <p:spPr bwMode="auto">
            <a:xfrm flipV="1">
              <a:off x="4874" y="2800"/>
              <a:ext cx="9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5" name="Line 137"/>
            <p:cNvSpPr>
              <a:spLocks noChangeShapeType="1"/>
            </p:cNvSpPr>
            <p:nvPr/>
          </p:nvSpPr>
          <p:spPr bwMode="auto">
            <a:xfrm>
              <a:off x="3126" y="2894"/>
              <a:ext cx="2" cy="3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" name="Line 138"/>
            <p:cNvSpPr>
              <a:spLocks noChangeShapeType="1"/>
            </p:cNvSpPr>
            <p:nvPr/>
          </p:nvSpPr>
          <p:spPr bwMode="auto">
            <a:xfrm>
              <a:off x="3669" y="2817"/>
              <a:ext cx="2" cy="3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" name="Line 139"/>
            <p:cNvSpPr>
              <a:spLocks noChangeShapeType="1"/>
            </p:cNvSpPr>
            <p:nvPr/>
          </p:nvSpPr>
          <p:spPr bwMode="auto">
            <a:xfrm>
              <a:off x="3126" y="2326"/>
              <a:ext cx="25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8" name="Line 140"/>
            <p:cNvSpPr>
              <a:spLocks noChangeShapeType="1"/>
            </p:cNvSpPr>
            <p:nvPr/>
          </p:nvSpPr>
          <p:spPr bwMode="auto">
            <a:xfrm>
              <a:off x="3669" y="2098"/>
              <a:ext cx="30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9" name="Line 141"/>
            <p:cNvSpPr>
              <a:spLocks noChangeShapeType="1"/>
            </p:cNvSpPr>
            <p:nvPr/>
          </p:nvSpPr>
          <p:spPr bwMode="auto">
            <a:xfrm flipH="1">
              <a:off x="4608" y="2098"/>
              <a:ext cx="24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0" name="Line 142"/>
            <p:cNvSpPr>
              <a:spLocks noChangeShapeType="1"/>
            </p:cNvSpPr>
            <p:nvPr/>
          </p:nvSpPr>
          <p:spPr bwMode="auto">
            <a:xfrm flipH="1">
              <a:off x="4017" y="2326"/>
              <a:ext cx="2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1" name="Line 143"/>
            <p:cNvSpPr>
              <a:spLocks noChangeShapeType="1"/>
            </p:cNvSpPr>
            <p:nvPr/>
          </p:nvSpPr>
          <p:spPr bwMode="auto">
            <a:xfrm flipH="1">
              <a:off x="3911" y="3192"/>
              <a:ext cx="237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2" name="Line 144"/>
            <p:cNvSpPr>
              <a:spLocks noChangeShapeType="1"/>
            </p:cNvSpPr>
            <p:nvPr/>
          </p:nvSpPr>
          <p:spPr bwMode="auto">
            <a:xfrm flipH="1">
              <a:off x="3903" y="3287"/>
              <a:ext cx="34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3" name="Line 145"/>
            <p:cNvSpPr>
              <a:spLocks noChangeShapeType="1"/>
            </p:cNvSpPr>
            <p:nvPr/>
          </p:nvSpPr>
          <p:spPr bwMode="auto">
            <a:xfrm flipH="1">
              <a:off x="4345" y="3772"/>
              <a:ext cx="40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4" name="Line 146"/>
            <p:cNvSpPr>
              <a:spLocks noChangeShapeType="1"/>
            </p:cNvSpPr>
            <p:nvPr/>
          </p:nvSpPr>
          <p:spPr bwMode="auto">
            <a:xfrm flipH="1">
              <a:off x="4351" y="3877"/>
              <a:ext cx="50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5" name="Line 147"/>
            <p:cNvSpPr>
              <a:spLocks noChangeShapeType="1"/>
            </p:cNvSpPr>
            <p:nvPr/>
          </p:nvSpPr>
          <p:spPr bwMode="auto">
            <a:xfrm>
              <a:off x="3126" y="3772"/>
              <a:ext cx="259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6" name="Line 148"/>
            <p:cNvSpPr>
              <a:spLocks noChangeShapeType="1"/>
            </p:cNvSpPr>
            <p:nvPr/>
          </p:nvSpPr>
          <p:spPr bwMode="auto">
            <a:xfrm>
              <a:off x="3126" y="3287"/>
              <a:ext cx="27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" name="Line 149"/>
            <p:cNvSpPr>
              <a:spLocks noChangeShapeType="1"/>
            </p:cNvSpPr>
            <p:nvPr/>
          </p:nvSpPr>
          <p:spPr bwMode="auto">
            <a:xfrm>
              <a:off x="3126" y="2894"/>
              <a:ext cx="25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" name="Line 150"/>
            <p:cNvSpPr>
              <a:spLocks noChangeShapeType="1"/>
            </p:cNvSpPr>
            <p:nvPr/>
          </p:nvSpPr>
          <p:spPr bwMode="auto">
            <a:xfrm>
              <a:off x="3669" y="2817"/>
              <a:ext cx="18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" name="Line 151"/>
            <p:cNvSpPr>
              <a:spLocks noChangeShapeType="1"/>
            </p:cNvSpPr>
            <p:nvPr/>
          </p:nvSpPr>
          <p:spPr bwMode="auto">
            <a:xfrm flipH="1">
              <a:off x="3964" y="2817"/>
              <a:ext cx="18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0" name="Line 152"/>
            <p:cNvSpPr>
              <a:spLocks noChangeShapeType="1"/>
            </p:cNvSpPr>
            <p:nvPr/>
          </p:nvSpPr>
          <p:spPr bwMode="auto">
            <a:xfrm>
              <a:off x="3669" y="3192"/>
              <a:ext cx="167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1" name="Line 153"/>
            <p:cNvSpPr>
              <a:spLocks noChangeShapeType="1"/>
            </p:cNvSpPr>
            <p:nvPr/>
          </p:nvSpPr>
          <p:spPr bwMode="auto">
            <a:xfrm>
              <a:off x="3669" y="3877"/>
              <a:ext cx="23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2" name="Line 154"/>
            <p:cNvSpPr>
              <a:spLocks noChangeShapeType="1"/>
            </p:cNvSpPr>
            <p:nvPr/>
          </p:nvSpPr>
          <p:spPr bwMode="auto">
            <a:xfrm flipV="1">
              <a:off x="4148" y="3072"/>
              <a:ext cx="3" cy="1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3" name="Line 155"/>
            <p:cNvSpPr>
              <a:spLocks noChangeShapeType="1"/>
            </p:cNvSpPr>
            <p:nvPr/>
          </p:nvSpPr>
          <p:spPr bwMode="auto">
            <a:xfrm flipV="1">
              <a:off x="4245" y="3069"/>
              <a:ext cx="4" cy="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4" name="Line 156"/>
            <p:cNvSpPr>
              <a:spLocks noChangeShapeType="1"/>
            </p:cNvSpPr>
            <p:nvPr/>
          </p:nvSpPr>
          <p:spPr bwMode="auto">
            <a:xfrm flipV="1">
              <a:off x="4747" y="3464"/>
              <a:ext cx="1" cy="3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5" name="Line 157"/>
            <p:cNvSpPr>
              <a:spLocks noChangeShapeType="1"/>
            </p:cNvSpPr>
            <p:nvPr/>
          </p:nvSpPr>
          <p:spPr bwMode="auto">
            <a:xfrm flipV="1">
              <a:off x="4854" y="3492"/>
              <a:ext cx="4" cy="3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6" name="Line 158"/>
            <p:cNvSpPr>
              <a:spLocks noChangeShapeType="1"/>
            </p:cNvSpPr>
            <p:nvPr/>
          </p:nvSpPr>
          <p:spPr bwMode="auto">
            <a:xfrm>
              <a:off x="4747" y="2894"/>
              <a:ext cx="1" cy="1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" name="Line 159"/>
            <p:cNvSpPr>
              <a:spLocks noChangeShapeType="1"/>
            </p:cNvSpPr>
            <p:nvPr/>
          </p:nvSpPr>
          <p:spPr bwMode="auto">
            <a:xfrm>
              <a:off x="4854" y="2098"/>
              <a:ext cx="4" cy="2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" name="Line 160"/>
            <p:cNvSpPr>
              <a:spLocks noChangeShapeType="1"/>
            </p:cNvSpPr>
            <p:nvPr/>
          </p:nvSpPr>
          <p:spPr bwMode="auto">
            <a:xfrm>
              <a:off x="4245" y="2326"/>
              <a:ext cx="4" cy="2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" name="Line 161"/>
            <p:cNvSpPr>
              <a:spLocks noChangeShapeType="1"/>
            </p:cNvSpPr>
            <p:nvPr/>
          </p:nvSpPr>
          <p:spPr bwMode="auto">
            <a:xfrm>
              <a:off x="4148" y="2817"/>
              <a:ext cx="3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" name="Line 162"/>
            <p:cNvSpPr>
              <a:spLocks noChangeShapeType="1"/>
            </p:cNvSpPr>
            <p:nvPr/>
          </p:nvSpPr>
          <p:spPr bwMode="auto">
            <a:xfrm flipH="1">
              <a:off x="2646" y="3005"/>
              <a:ext cx="24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" name="Line 163"/>
            <p:cNvSpPr>
              <a:spLocks noChangeShapeType="1"/>
            </p:cNvSpPr>
            <p:nvPr/>
          </p:nvSpPr>
          <p:spPr bwMode="auto">
            <a:xfrm flipV="1">
              <a:off x="3952" y="1842"/>
              <a:ext cx="4" cy="21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2" name="Rectangle 164"/>
          <p:cNvSpPr>
            <a:spLocks noChangeArrowheads="1"/>
          </p:cNvSpPr>
          <p:nvPr/>
        </p:nvSpPr>
        <p:spPr bwMode="auto">
          <a:xfrm>
            <a:off x="1644651" y="2466830"/>
            <a:ext cx="86756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12800" indent="-81280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92505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71575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 两直线的两面投影平行，其余一面投影均相交，则两直线交错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</a:p>
        </p:txBody>
      </p:sp>
      <p:sp>
        <p:nvSpPr>
          <p:cNvPr id="313" name="Rectangle 165"/>
          <p:cNvSpPr>
            <a:spLocks noChangeArrowheads="1"/>
          </p:cNvSpPr>
          <p:nvPr/>
        </p:nvSpPr>
        <p:spPr bwMode="auto">
          <a:xfrm>
            <a:off x="1631951" y="2102499"/>
            <a:ext cx="8640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00430" indent="-9004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795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92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382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 两直线的一面投影平行，其余两面投影均相交，则两直线交错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</a:p>
        </p:txBody>
      </p:sp>
      <p:sp>
        <p:nvSpPr>
          <p:cNvPr id="314" name="Rectangle 166"/>
          <p:cNvSpPr>
            <a:spLocks noChangeArrowheads="1"/>
          </p:cNvSpPr>
          <p:nvPr/>
        </p:nvSpPr>
        <p:spPr bwMode="auto">
          <a:xfrm>
            <a:off x="1644650" y="1599261"/>
            <a:ext cx="76706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）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两直线的三面投影相交，但交点不符合空间点的投影规律；</a:t>
            </a:r>
          </a:p>
        </p:txBody>
      </p:sp>
      <p:sp>
        <p:nvSpPr>
          <p:cNvPr id="315" name="Rectangle 167"/>
          <p:cNvSpPr>
            <a:spLocks noChangeArrowheads="1"/>
          </p:cNvSpPr>
          <p:nvPr/>
        </p:nvSpPr>
        <p:spPr bwMode="auto">
          <a:xfrm>
            <a:off x="1803409" y="1203740"/>
            <a:ext cx="14750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判定条件：</a:t>
            </a:r>
          </a:p>
        </p:txBody>
      </p:sp>
      <p:grpSp>
        <p:nvGrpSpPr>
          <p:cNvPr id="4" name="Group 168"/>
          <p:cNvGrpSpPr/>
          <p:nvPr/>
        </p:nvGrpSpPr>
        <p:grpSpPr bwMode="auto">
          <a:xfrm>
            <a:off x="4541839" y="3682061"/>
            <a:ext cx="2482592" cy="2887916"/>
            <a:chOff x="1927" y="2296"/>
            <a:chExt cx="1479" cy="1685"/>
          </a:xfrm>
        </p:grpSpPr>
        <p:sp>
          <p:nvSpPr>
            <p:cNvPr id="317" name="Line 169"/>
            <p:cNvSpPr>
              <a:spLocks noChangeShapeType="1"/>
            </p:cNvSpPr>
            <p:nvPr/>
          </p:nvSpPr>
          <p:spPr bwMode="auto">
            <a:xfrm>
              <a:off x="1973" y="3067"/>
              <a:ext cx="140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" name="Line 170"/>
            <p:cNvSpPr>
              <a:spLocks noChangeShapeType="1"/>
            </p:cNvSpPr>
            <p:nvPr/>
          </p:nvSpPr>
          <p:spPr bwMode="auto">
            <a:xfrm>
              <a:off x="2109" y="2523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" name="Line 171"/>
            <p:cNvSpPr>
              <a:spLocks noChangeShapeType="1"/>
            </p:cNvSpPr>
            <p:nvPr/>
          </p:nvSpPr>
          <p:spPr bwMode="auto">
            <a:xfrm>
              <a:off x="2336" y="2750"/>
              <a:ext cx="86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" name="Line 172"/>
            <p:cNvSpPr>
              <a:spLocks noChangeShapeType="1"/>
            </p:cNvSpPr>
            <p:nvPr/>
          </p:nvSpPr>
          <p:spPr bwMode="auto">
            <a:xfrm>
              <a:off x="2109" y="2523"/>
              <a:ext cx="0" cy="13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" name="Line 173"/>
            <p:cNvSpPr>
              <a:spLocks noChangeShapeType="1"/>
            </p:cNvSpPr>
            <p:nvPr/>
          </p:nvSpPr>
          <p:spPr bwMode="auto">
            <a:xfrm>
              <a:off x="2925" y="2523"/>
              <a:ext cx="0" cy="7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" name="Line 174"/>
            <p:cNvSpPr>
              <a:spLocks noChangeShapeType="1"/>
            </p:cNvSpPr>
            <p:nvPr/>
          </p:nvSpPr>
          <p:spPr bwMode="auto">
            <a:xfrm>
              <a:off x="2335" y="2750"/>
              <a:ext cx="0" cy="5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" name="Line 175"/>
            <p:cNvSpPr>
              <a:spLocks noChangeShapeType="1"/>
            </p:cNvSpPr>
            <p:nvPr/>
          </p:nvSpPr>
          <p:spPr bwMode="auto">
            <a:xfrm>
              <a:off x="3197" y="2750"/>
              <a:ext cx="0" cy="9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" name="Line 176"/>
            <p:cNvSpPr>
              <a:spLocks noChangeShapeType="1"/>
            </p:cNvSpPr>
            <p:nvPr/>
          </p:nvSpPr>
          <p:spPr bwMode="auto">
            <a:xfrm flipV="1">
              <a:off x="2109" y="3294"/>
              <a:ext cx="816" cy="5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" name="Line 177"/>
            <p:cNvSpPr>
              <a:spLocks noChangeShapeType="1"/>
            </p:cNvSpPr>
            <p:nvPr/>
          </p:nvSpPr>
          <p:spPr bwMode="auto">
            <a:xfrm>
              <a:off x="2335" y="3294"/>
              <a:ext cx="862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" name="Rectangle 178"/>
            <p:cNvSpPr>
              <a:spLocks noChangeArrowheads="1"/>
            </p:cNvSpPr>
            <p:nvPr/>
          </p:nvSpPr>
          <p:spPr bwMode="auto">
            <a:xfrm>
              <a:off x="2154" y="2568"/>
              <a:ext cx="226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仿宋_GB2312" pitchFamily="49" charset="-122"/>
                </a:rPr>
                <a:t>c′</a:t>
              </a:r>
            </a:p>
          </p:txBody>
        </p:sp>
        <p:sp>
          <p:nvSpPr>
            <p:cNvPr id="327" name="Rectangle 179"/>
            <p:cNvSpPr>
              <a:spLocks noChangeArrowheads="1"/>
            </p:cNvSpPr>
            <p:nvPr/>
          </p:nvSpPr>
          <p:spPr bwMode="auto">
            <a:xfrm>
              <a:off x="1927" y="2296"/>
              <a:ext cx="2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rgbClr val="000000"/>
                  </a:solidFill>
                  <a:latin typeface="仿宋_GB2312" pitchFamily="49" charset="-122"/>
                </a:rPr>
                <a:t>a′</a:t>
              </a:r>
            </a:p>
          </p:txBody>
        </p:sp>
        <p:sp>
          <p:nvSpPr>
            <p:cNvPr id="328" name="Rectangle 180"/>
            <p:cNvSpPr>
              <a:spLocks noChangeArrowheads="1"/>
            </p:cNvSpPr>
            <p:nvPr/>
          </p:nvSpPr>
          <p:spPr bwMode="auto">
            <a:xfrm>
              <a:off x="2835" y="2296"/>
              <a:ext cx="24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rgbClr val="000000"/>
                  </a:solidFill>
                  <a:latin typeface="仿宋_GB2312" pitchFamily="49" charset="-122"/>
                </a:rPr>
                <a:t>b′</a:t>
              </a:r>
            </a:p>
          </p:txBody>
        </p:sp>
        <p:sp>
          <p:nvSpPr>
            <p:cNvPr id="329" name="Rectangle 181"/>
            <p:cNvSpPr>
              <a:spLocks noChangeArrowheads="1"/>
            </p:cNvSpPr>
            <p:nvPr/>
          </p:nvSpPr>
          <p:spPr bwMode="auto">
            <a:xfrm>
              <a:off x="3159" y="2545"/>
              <a:ext cx="24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rgbClr val="000000"/>
                  </a:solidFill>
                  <a:latin typeface="仿宋_GB2312" pitchFamily="49" charset="-122"/>
                </a:rPr>
                <a:t>d′</a:t>
              </a:r>
            </a:p>
          </p:txBody>
        </p:sp>
        <p:sp>
          <p:nvSpPr>
            <p:cNvPr id="330" name="Rectangle 182"/>
            <p:cNvSpPr>
              <a:spLocks noChangeArrowheads="1"/>
            </p:cNvSpPr>
            <p:nvPr/>
          </p:nvSpPr>
          <p:spPr bwMode="auto">
            <a:xfrm>
              <a:off x="2154" y="3249"/>
              <a:ext cx="185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仿宋_GB2312" pitchFamily="49" charset="-122"/>
                </a:rPr>
                <a:t>c</a:t>
              </a:r>
            </a:p>
          </p:txBody>
        </p:sp>
        <p:sp>
          <p:nvSpPr>
            <p:cNvPr id="331" name="Rectangle 183"/>
            <p:cNvSpPr>
              <a:spLocks noChangeArrowheads="1"/>
            </p:cNvSpPr>
            <p:nvPr/>
          </p:nvSpPr>
          <p:spPr bwMode="auto">
            <a:xfrm>
              <a:off x="2109" y="3748"/>
              <a:ext cx="19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rgbClr val="000000"/>
                  </a:solidFill>
                  <a:latin typeface="仿宋_GB2312" pitchFamily="49" charset="-122"/>
                </a:rPr>
                <a:t>a</a:t>
              </a:r>
            </a:p>
          </p:txBody>
        </p:sp>
        <p:sp>
          <p:nvSpPr>
            <p:cNvPr id="332" name="Rectangle 184"/>
            <p:cNvSpPr>
              <a:spLocks noChangeArrowheads="1"/>
            </p:cNvSpPr>
            <p:nvPr/>
          </p:nvSpPr>
          <p:spPr bwMode="auto">
            <a:xfrm>
              <a:off x="2925" y="3203"/>
              <a:ext cx="20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rgbClr val="000000"/>
                  </a:solidFill>
                  <a:latin typeface="仿宋_GB2312" pitchFamily="49" charset="-122"/>
                </a:rPr>
                <a:t>b</a:t>
              </a:r>
            </a:p>
          </p:txBody>
        </p:sp>
        <p:sp>
          <p:nvSpPr>
            <p:cNvPr id="333" name="Rectangle 185"/>
            <p:cNvSpPr>
              <a:spLocks noChangeArrowheads="1"/>
            </p:cNvSpPr>
            <p:nvPr/>
          </p:nvSpPr>
          <p:spPr bwMode="auto">
            <a:xfrm>
              <a:off x="3016" y="3657"/>
              <a:ext cx="20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rgbClr val="000000"/>
                  </a:solidFill>
                  <a:latin typeface="仿宋_GB2312" pitchFamily="49" charset="-122"/>
                </a:rPr>
                <a:t>d</a:t>
              </a:r>
            </a:p>
          </p:txBody>
        </p:sp>
      </p:grpSp>
      <p:sp>
        <p:nvSpPr>
          <p:cNvPr id="191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92" name="直接连接符 191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3" name="文本框 192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5.5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直线的相对位置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94" name="图片 1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91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" grpId="0"/>
      <p:bldP spid="313" grpId="0"/>
      <p:bldP spid="314" grpId="0"/>
      <p:bldP spid="3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73</TotalTime>
  <Words>193</Words>
  <Application>Microsoft Office PowerPoint</Application>
  <PresentationFormat>宽屏</PresentationFormat>
  <Paragraphs>54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7</vt:i4>
      </vt:variant>
    </vt:vector>
  </HeadingPairs>
  <TitlesOfParts>
    <vt:vector size="27" baseType="lpstr">
      <vt:lpstr>Arial</vt:lpstr>
      <vt:lpstr>굴림</vt:lpstr>
      <vt:lpstr>华文行楷</vt:lpstr>
      <vt:lpstr>等线 Light</vt:lpstr>
      <vt:lpstr>等线</vt:lpstr>
      <vt:lpstr>微软雅黑</vt:lpstr>
      <vt:lpstr>Calibri</vt:lpstr>
      <vt:lpstr>Impact</vt:lpstr>
      <vt:lpstr>Times New Roman</vt:lpstr>
      <vt:lpstr>宋体</vt:lpstr>
      <vt:lpstr>HY헤드라인M</vt:lpstr>
      <vt:lpstr>Wingdings</vt:lpstr>
      <vt:lpstr>仿宋_GB2312</vt:lpstr>
      <vt:lpstr>Century Gothic</vt:lpstr>
      <vt:lpstr>黑体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31</cp:revision>
  <dcterms:created xsi:type="dcterms:W3CDTF">2018-06-13T11:01:31Z</dcterms:created>
  <dcterms:modified xsi:type="dcterms:W3CDTF">2018-06-29T02:24:58Z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