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2"/>
  </p:notesMasterIdLst>
  <p:handoutMasterIdLst>
    <p:handoutMasterId r:id="rId13"/>
  </p:handoutMasterIdLst>
  <p:sldIdLst>
    <p:sldId id="390" r:id="rId6"/>
    <p:sldId id="341" r:id="rId7"/>
    <p:sldId id="256" r:id="rId8"/>
    <p:sldId id="314" r:id="rId9"/>
    <p:sldId id="392" r:id="rId10"/>
    <p:sldId id="393" r:id="rId11"/>
  </p:sldIdLst>
  <p:sldSz cx="12192000" cy="6858000"/>
  <p:notesSz cx="6858000" cy="9144000"/>
  <p:embeddedFontLst>
    <p:embeddedFont>
      <p:font typeface="等线" panose="02010600030101010101" pitchFamily="2" charset="-122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Impact" panose="020B0806030902050204" pitchFamily="34" charset="0"/>
      <p:regular r:id="rId20"/>
    </p:embeddedFont>
    <p:embeddedFont>
      <p:font typeface="等线 Light" panose="02010600030101010101" pitchFamily="2" charset="-122"/>
      <p:regular r:id="rId21"/>
    </p:embeddedFont>
    <p:embeddedFont>
      <p:font typeface="굴림" panose="020B0604020202020204" charset="-127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华文行楷" panose="02010800040101010101" pitchFamily="2" charset="-122"/>
      <p:regular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66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2018/8/14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第五章 直线的投影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两直线</a:t>
            </a: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相交</a:t>
            </a:r>
            <a:r>
              <a:rPr lang="zh-CN" altLang="en-US" sz="6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习题</a:t>
            </a:r>
            <a:endParaRPr lang="zh-CN" altLang="en-US" sz="6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89" name="Freeform 3"/>
          <p:cNvSpPr>
            <a:spLocks/>
          </p:cNvSpPr>
          <p:nvPr/>
        </p:nvSpPr>
        <p:spPr bwMode="auto">
          <a:xfrm>
            <a:off x="1511300" y="1866900"/>
            <a:ext cx="1231900" cy="1104900"/>
          </a:xfrm>
          <a:custGeom>
            <a:avLst/>
            <a:gdLst>
              <a:gd name="T0" fmla="*/ 776 w 776"/>
              <a:gd name="T1" fmla="*/ 0 h 696"/>
              <a:gd name="T2" fmla="*/ 0 w 776"/>
              <a:gd name="T3" fmla="*/ 696 h 6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76" h="696">
                <a:moveTo>
                  <a:pt x="776" y="0"/>
                </a:moveTo>
                <a:lnTo>
                  <a:pt x="0" y="696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" name="Freeform 4"/>
          <p:cNvSpPr>
            <a:spLocks/>
          </p:cNvSpPr>
          <p:nvPr/>
        </p:nvSpPr>
        <p:spPr bwMode="auto">
          <a:xfrm>
            <a:off x="1511300" y="4318000"/>
            <a:ext cx="1244600" cy="635000"/>
          </a:xfrm>
          <a:custGeom>
            <a:avLst/>
            <a:gdLst>
              <a:gd name="T0" fmla="*/ 784 w 784"/>
              <a:gd name="T1" fmla="*/ 400 h 400"/>
              <a:gd name="T2" fmla="*/ 344 w 784"/>
              <a:gd name="T3" fmla="*/ 0 h 400"/>
              <a:gd name="T4" fmla="*/ 0 w 784"/>
              <a:gd name="T5" fmla="*/ 36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4" h="400">
                <a:moveTo>
                  <a:pt x="784" y="400"/>
                </a:moveTo>
                <a:lnTo>
                  <a:pt x="344" y="0"/>
                </a:lnTo>
                <a:lnTo>
                  <a:pt x="0" y="36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1" name="Line 5"/>
          <p:cNvSpPr>
            <a:spLocks noChangeShapeType="1"/>
          </p:cNvSpPr>
          <p:nvPr/>
        </p:nvSpPr>
        <p:spPr bwMode="auto">
          <a:xfrm>
            <a:off x="1222375" y="3687763"/>
            <a:ext cx="1720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" name="Line 6"/>
          <p:cNvSpPr>
            <a:spLocks noChangeShapeType="1"/>
          </p:cNvSpPr>
          <p:nvPr/>
        </p:nvSpPr>
        <p:spPr bwMode="auto">
          <a:xfrm>
            <a:off x="2746375" y="1844675"/>
            <a:ext cx="0" cy="3113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3" name="Text Box 7"/>
          <p:cNvSpPr txBox="1">
            <a:spLocks noChangeArrowheads="1"/>
          </p:cNvSpPr>
          <p:nvPr/>
        </p:nvSpPr>
        <p:spPr bwMode="auto">
          <a:xfrm>
            <a:off x="1116013" y="2565400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a′</a:t>
            </a:r>
          </a:p>
        </p:txBody>
      </p:sp>
      <p:sp>
        <p:nvSpPr>
          <p:cNvPr id="94" name="Text Box 8"/>
          <p:cNvSpPr txBox="1">
            <a:spLocks noChangeArrowheads="1"/>
          </p:cNvSpPr>
          <p:nvPr/>
        </p:nvSpPr>
        <p:spPr bwMode="auto">
          <a:xfrm>
            <a:off x="2051050" y="3933825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95" name="Text Box 9"/>
          <p:cNvSpPr txBox="1">
            <a:spLocks noChangeArrowheads="1"/>
          </p:cNvSpPr>
          <p:nvPr/>
        </p:nvSpPr>
        <p:spPr bwMode="auto">
          <a:xfrm>
            <a:off x="1763713" y="1989138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b′</a:t>
            </a:r>
          </a:p>
        </p:txBody>
      </p:sp>
      <p:sp>
        <p:nvSpPr>
          <p:cNvPr id="96" name="Text Box 10"/>
          <p:cNvSpPr txBox="1">
            <a:spLocks noChangeArrowheads="1"/>
          </p:cNvSpPr>
          <p:nvPr/>
        </p:nvSpPr>
        <p:spPr bwMode="auto">
          <a:xfrm>
            <a:off x="1116013" y="4581525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97" name="Line 11"/>
          <p:cNvSpPr>
            <a:spLocks noChangeShapeType="1"/>
          </p:cNvSpPr>
          <p:nvPr/>
        </p:nvSpPr>
        <p:spPr bwMode="auto">
          <a:xfrm>
            <a:off x="1514475" y="29718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" name="Line 12"/>
          <p:cNvSpPr>
            <a:spLocks noChangeShapeType="1"/>
          </p:cNvSpPr>
          <p:nvPr/>
        </p:nvSpPr>
        <p:spPr bwMode="auto">
          <a:xfrm>
            <a:off x="2060575" y="2492375"/>
            <a:ext cx="0" cy="1843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9" name="Rectangle 13"/>
          <p:cNvSpPr>
            <a:spLocks noChangeArrowheads="1"/>
          </p:cNvSpPr>
          <p:nvPr/>
        </p:nvSpPr>
        <p:spPr bwMode="auto">
          <a:xfrm>
            <a:off x="1763713" y="5589588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</a:rPr>
              <a:t>(</a:t>
            </a:r>
            <a:r>
              <a:rPr lang="en-US" altLang="zh-CN" sz="2400" i="1">
                <a:latin typeface="Times New Roman" panose="02020603050405020304" pitchFamily="18" charset="0"/>
              </a:rPr>
              <a:t>a</a:t>
            </a:r>
            <a:r>
              <a:rPr lang="en-US" altLang="zh-CN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00" name="Text Box 14"/>
          <p:cNvSpPr txBox="1">
            <a:spLocks noChangeArrowheads="1"/>
          </p:cNvSpPr>
          <p:nvPr/>
        </p:nvSpPr>
        <p:spPr bwMode="auto">
          <a:xfrm>
            <a:off x="2411413" y="1484313"/>
            <a:ext cx="865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c′</a:t>
            </a:r>
          </a:p>
        </p:txBody>
      </p:sp>
      <p:sp>
        <p:nvSpPr>
          <p:cNvPr id="101" name="Text Box 15"/>
          <p:cNvSpPr txBox="1">
            <a:spLocks noChangeArrowheads="1"/>
          </p:cNvSpPr>
          <p:nvPr/>
        </p:nvSpPr>
        <p:spPr bwMode="auto">
          <a:xfrm>
            <a:off x="2700338" y="4724400"/>
            <a:ext cx="5762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02" name="Freeform 16"/>
          <p:cNvSpPr>
            <a:spLocks/>
          </p:cNvSpPr>
          <p:nvPr/>
        </p:nvSpPr>
        <p:spPr bwMode="auto">
          <a:xfrm>
            <a:off x="3962400" y="2247900"/>
            <a:ext cx="1435100" cy="812800"/>
          </a:xfrm>
          <a:custGeom>
            <a:avLst/>
            <a:gdLst>
              <a:gd name="T0" fmla="*/ 904 w 904"/>
              <a:gd name="T1" fmla="*/ 512 h 512"/>
              <a:gd name="T2" fmla="*/ 392 w 904"/>
              <a:gd name="T3" fmla="*/ 512 h 512"/>
              <a:gd name="T4" fmla="*/ 0 w 904"/>
              <a:gd name="T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4" h="512">
                <a:moveTo>
                  <a:pt x="904" y="512"/>
                </a:moveTo>
                <a:lnTo>
                  <a:pt x="392" y="512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" name="Freeform 17"/>
          <p:cNvSpPr>
            <a:spLocks/>
          </p:cNvSpPr>
          <p:nvPr/>
        </p:nvSpPr>
        <p:spPr bwMode="auto">
          <a:xfrm>
            <a:off x="3962400" y="4221163"/>
            <a:ext cx="1435100" cy="782637"/>
          </a:xfrm>
          <a:custGeom>
            <a:avLst/>
            <a:gdLst>
              <a:gd name="T0" fmla="*/ 904 w 904"/>
              <a:gd name="T1" fmla="*/ 493 h 493"/>
              <a:gd name="T2" fmla="*/ 386 w 904"/>
              <a:gd name="T3" fmla="*/ 0 h 493"/>
              <a:gd name="T4" fmla="*/ 0 w 904"/>
              <a:gd name="T5" fmla="*/ 41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4" h="493">
                <a:moveTo>
                  <a:pt x="904" y="493"/>
                </a:moveTo>
                <a:lnTo>
                  <a:pt x="386" y="0"/>
                </a:lnTo>
                <a:lnTo>
                  <a:pt x="0" y="413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" name="Line 18"/>
          <p:cNvSpPr>
            <a:spLocks noChangeShapeType="1"/>
          </p:cNvSpPr>
          <p:nvPr/>
        </p:nvSpPr>
        <p:spPr bwMode="auto">
          <a:xfrm>
            <a:off x="3741738" y="3690938"/>
            <a:ext cx="193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5" name="Line 19"/>
          <p:cNvSpPr>
            <a:spLocks noChangeShapeType="1"/>
          </p:cNvSpPr>
          <p:nvPr/>
        </p:nvSpPr>
        <p:spPr bwMode="auto">
          <a:xfrm>
            <a:off x="5384800" y="3055938"/>
            <a:ext cx="0" cy="1931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6" name="Text Box 20"/>
          <p:cNvSpPr txBox="1">
            <a:spLocks noChangeArrowheads="1"/>
          </p:cNvSpPr>
          <p:nvPr/>
        </p:nvSpPr>
        <p:spPr bwMode="auto">
          <a:xfrm>
            <a:off x="3635375" y="1844675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a′</a:t>
            </a:r>
          </a:p>
        </p:txBody>
      </p:sp>
      <p:sp>
        <p:nvSpPr>
          <p:cNvPr id="107" name="Text Box 21"/>
          <p:cNvSpPr txBox="1">
            <a:spLocks noChangeArrowheads="1"/>
          </p:cNvSpPr>
          <p:nvPr/>
        </p:nvSpPr>
        <p:spPr bwMode="auto">
          <a:xfrm>
            <a:off x="4533900" y="3860800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08" name="Text Box 22"/>
          <p:cNvSpPr txBox="1">
            <a:spLocks noChangeArrowheads="1"/>
          </p:cNvSpPr>
          <p:nvPr/>
        </p:nvSpPr>
        <p:spPr bwMode="auto">
          <a:xfrm>
            <a:off x="4500563" y="2565400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b′</a:t>
            </a:r>
          </a:p>
        </p:txBody>
      </p:sp>
      <p:sp>
        <p:nvSpPr>
          <p:cNvPr id="109" name="Text Box 23"/>
          <p:cNvSpPr txBox="1">
            <a:spLocks noChangeArrowheads="1"/>
          </p:cNvSpPr>
          <p:nvPr/>
        </p:nvSpPr>
        <p:spPr bwMode="auto">
          <a:xfrm>
            <a:off x="3813175" y="4724400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10" name="Line 24"/>
          <p:cNvSpPr>
            <a:spLocks noChangeShapeType="1"/>
          </p:cNvSpPr>
          <p:nvPr/>
        </p:nvSpPr>
        <p:spPr bwMode="auto">
          <a:xfrm>
            <a:off x="3970338" y="2276475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" name="Line 25"/>
          <p:cNvSpPr>
            <a:spLocks noChangeShapeType="1"/>
          </p:cNvSpPr>
          <p:nvPr/>
        </p:nvSpPr>
        <p:spPr bwMode="auto">
          <a:xfrm>
            <a:off x="4572000" y="3068638"/>
            <a:ext cx="0" cy="1169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" name="Text Box 26"/>
          <p:cNvSpPr txBox="1">
            <a:spLocks noChangeArrowheads="1"/>
          </p:cNvSpPr>
          <p:nvPr/>
        </p:nvSpPr>
        <p:spPr bwMode="auto">
          <a:xfrm>
            <a:off x="5148263" y="2565400"/>
            <a:ext cx="865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c′</a:t>
            </a:r>
          </a:p>
        </p:txBody>
      </p:sp>
      <p:sp>
        <p:nvSpPr>
          <p:cNvPr id="113" name="Text Box 27"/>
          <p:cNvSpPr txBox="1">
            <a:spLocks noChangeArrowheads="1"/>
          </p:cNvSpPr>
          <p:nvPr/>
        </p:nvSpPr>
        <p:spPr bwMode="auto">
          <a:xfrm>
            <a:off x="5181600" y="4868863"/>
            <a:ext cx="576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14" name="Freeform 28"/>
          <p:cNvSpPr>
            <a:spLocks/>
          </p:cNvSpPr>
          <p:nvPr/>
        </p:nvSpPr>
        <p:spPr bwMode="auto">
          <a:xfrm>
            <a:off x="6764338" y="2095500"/>
            <a:ext cx="1206500" cy="977900"/>
          </a:xfrm>
          <a:custGeom>
            <a:avLst/>
            <a:gdLst>
              <a:gd name="T0" fmla="*/ 760 w 760"/>
              <a:gd name="T1" fmla="*/ 616 h 616"/>
              <a:gd name="T2" fmla="*/ 0 w 760"/>
              <a:gd name="T3" fmla="*/ 616 h 616"/>
              <a:gd name="T4" fmla="*/ 0 w 760"/>
              <a:gd name="T5" fmla="*/ 0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0" h="616">
                <a:moveTo>
                  <a:pt x="760" y="616"/>
                </a:moveTo>
                <a:lnTo>
                  <a:pt x="0" y="616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5" name="Freeform 29"/>
          <p:cNvSpPr>
            <a:spLocks/>
          </p:cNvSpPr>
          <p:nvPr/>
        </p:nvSpPr>
        <p:spPr bwMode="auto">
          <a:xfrm>
            <a:off x="6764338" y="3987800"/>
            <a:ext cx="1219200" cy="1231900"/>
          </a:xfrm>
          <a:custGeom>
            <a:avLst/>
            <a:gdLst>
              <a:gd name="T0" fmla="*/ 768 w 768"/>
              <a:gd name="T1" fmla="*/ 0 h 776"/>
              <a:gd name="T2" fmla="*/ 0 w 768"/>
              <a:gd name="T3" fmla="*/ 160 h 776"/>
              <a:gd name="T4" fmla="*/ 0 w 768"/>
              <a:gd name="T5" fmla="*/ 776 h 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776">
                <a:moveTo>
                  <a:pt x="768" y="0"/>
                </a:moveTo>
                <a:lnTo>
                  <a:pt x="0" y="160"/>
                </a:lnTo>
                <a:lnTo>
                  <a:pt x="0" y="776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6" name="Line 30"/>
          <p:cNvSpPr>
            <a:spLocks noChangeShapeType="1"/>
          </p:cNvSpPr>
          <p:nvPr/>
        </p:nvSpPr>
        <p:spPr bwMode="auto">
          <a:xfrm>
            <a:off x="6443663" y="3678238"/>
            <a:ext cx="193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7" name="Line 31"/>
          <p:cNvSpPr>
            <a:spLocks noChangeShapeType="1"/>
          </p:cNvSpPr>
          <p:nvPr/>
        </p:nvSpPr>
        <p:spPr bwMode="auto">
          <a:xfrm>
            <a:off x="7972425" y="3055938"/>
            <a:ext cx="0" cy="903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8" name="Text Box 32"/>
          <p:cNvSpPr txBox="1">
            <a:spLocks noChangeArrowheads="1"/>
          </p:cNvSpPr>
          <p:nvPr/>
        </p:nvSpPr>
        <p:spPr bwMode="auto">
          <a:xfrm>
            <a:off x="6372225" y="1687513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a′</a:t>
            </a:r>
          </a:p>
        </p:txBody>
      </p:sp>
      <p:sp>
        <p:nvSpPr>
          <p:cNvPr id="119" name="Text Box 33"/>
          <p:cNvSpPr txBox="1">
            <a:spLocks noChangeArrowheads="1"/>
          </p:cNvSpPr>
          <p:nvPr/>
        </p:nvSpPr>
        <p:spPr bwMode="auto">
          <a:xfrm>
            <a:off x="6459538" y="3921125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20" name="Text Box 34"/>
          <p:cNvSpPr txBox="1">
            <a:spLocks noChangeArrowheads="1"/>
          </p:cNvSpPr>
          <p:nvPr/>
        </p:nvSpPr>
        <p:spPr bwMode="auto">
          <a:xfrm>
            <a:off x="6243638" y="2840038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b′</a:t>
            </a:r>
          </a:p>
        </p:txBody>
      </p:sp>
      <p:sp>
        <p:nvSpPr>
          <p:cNvPr id="121" name="Text Box 35"/>
          <p:cNvSpPr txBox="1">
            <a:spLocks noChangeArrowheads="1"/>
          </p:cNvSpPr>
          <p:nvPr/>
        </p:nvSpPr>
        <p:spPr bwMode="auto">
          <a:xfrm>
            <a:off x="6451600" y="4929188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22" name="Line 36"/>
          <p:cNvSpPr>
            <a:spLocks noChangeShapeType="1"/>
          </p:cNvSpPr>
          <p:nvPr/>
        </p:nvSpPr>
        <p:spPr bwMode="auto">
          <a:xfrm>
            <a:off x="6748463" y="308927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" name="Text Box 37"/>
          <p:cNvSpPr txBox="1">
            <a:spLocks noChangeArrowheads="1"/>
          </p:cNvSpPr>
          <p:nvPr/>
        </p:nvSpPr>
        <p:spPr bwMode="auto">
          <a:xfrm>
            <a:off x="7739063" y="2552700"/>
            <a:ext cx="865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c′</a:t>
            </a:r>
          </a:p>
        </p:txBody>
      </p:sp>
      <p:sp>
        <p:nvSpPr>
          <p:cNvPr id="124" name="Text Box 38"/>
          <p:cNvSpPr txBox="1">
            <a:spLocks noChangeArrowheads="1"/>
          </p:cNvSpPr>
          <p:nvPr/>
        </p:nvSpPr>
        <p:spPr bwMode="auto">
          <a:xfrm>
            <a:off x="7900988" y="3776663"/>
            <a:ext cx="5762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25" name="Rectangle 39"/>
          <p:cNvSpPr>
            <a:spLocks noChangeArrowheads="1"/>
          </p:cNvSpPr>
          <p:nvPr/>
        </p:nvSpPr>
        <p:spPr bwMode="auto">
          <a:xfrm>
            <a:off x="7092950" y="5589588"/>
            <a:ext cx="522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i="1">
                <a:latin typeface="Times New Roman" panose="02020603050405020304" pitchFamily="18" charset="0"/>
              </a:rPr>
              <a:t>(c)</a:t>
            </a:r>
          </a:p>
        </p:txBody>
      </p:sp>
      <p:sp>
        <p:nvSpPr>
          <p:cNvPr id="126" name="Rectangle 40"/>
          <p:cNvSpPr>
            <a:spLocks noChangeArrowheads="1"/>
          </p:cNvSpPr>
          <p:nvPr/>
        </p:nvSpPr>
        <p:spPr bwMode="auto">
          <a:xfrm>
            <a:off x="4427538" y="5589588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i="1">
                <a:latin typeface="Times New Roman" panose="02020603050405020304" pitchFamily="18" charset="0"/>
              </a:rPr>
              <a:t>(b)</a:t>
            </a:r>
          </a:p>
        </p:txBody>
      </p:sp>
      <p:grpSp>
        <p:nvGrpSpPr>
          <p:cNvPr id="127" name="Group 41"/>
          <p:cNvGrpSpPr>
            <a:grpSpLocks/>
          </p:cNvGrpSpPr>
          <p:nvPr/>
        </p:nvGrpSpPr>
        <p:grpSpPr bwMode="auto">
          <a:xfrm rot="8474216">
            <a:off x="1998663" y="4365625"/>
            <a:ext cx="142875" cy="144463"/>
            <a:chOff x="295" y="2795"/>
            <a:chExt cx="90" cy="91"/>
          </a:xfrm>
        </p:grpSpPr>
        <p:sp>
          <p:nvSpPr>
            <p:cNvPr id="128" name="Arc 42"/>
            <p:cNvSpPr>
              <a:spLocks/>
            </p:cNvSpPr>
            <p:nvPr/>
          </p:nvSpPr>
          <p:spPr bwMode="auto">
            <a:xfrm>
              <a:off x="295" y="2795"/>
              <a:ext cx="90" cy="9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9" name="Oval 43"/>
            <p:cNvSpPr>
              <a:spLocks noChangeArrowheads="1"/>
            </p:cNvSpPr>
            <p:nvPr/>
          </p:nvSpPr>
          <p:spPr bwMode="auto">
            <a:xfrm>
              <a:off x="323" y="2844"/>
              <a:ext cx="11" cy="1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0" name="Group 44"/>
          <p:cNvGrpSpPr>
            <a:grpSpLocks/>
          </p:cNvGrpSpPr>
          <p:nvPr/>
        </p:nvGrpSpPr>
        <p:grpSpPr bwMode="auto">
          <a:xfrm rot="8318062">
            <a:off x="4514850" y="4278313"/>
            <a:ext cx="142875" cy="144462"/>
            <a:chOff x="295" y="2795"/>
            <a:chExt cx="90" cy="91"/>
          </a:xfrm>
        </p:grpSpPr>
        <p:sp>
          <p:nvSpPr>
            <p:cNvPr id="131" name="Arc 45"/>
            <p:cNvSpPr>
              <a:spLocks/>
            </p:cNvSpPr>
            <p:nvPr/>
          </p:nvSpPr>
          <p:spPr bwMode="auto">
            <a:xfrm>
              <a:off x="295" y="2795"/>
              <a:ext cx="90" cy="9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2" name="Oval 46"/>
            <p:cNvSpPr>
              <a:spLocks noChangeArrowheads="1"/>
            </p:cNvSpPr>
            <p:nvPr/>
          </p:nvSpPr>
          <p:spPr bwMode="auto">
            <a:xfrm>
              <a:off x="323" y="2844"/>
              <a:ext cx="11" cy="1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3" name="Group 47"/>
          <p:cNvGrpSpPr>
            <a:grpSpLocks/>
          </p:cNvGrpSpPr>
          <p:nvPr/>
        </p:nvGrpSpPr>
        <p:grpSpPr bwMode="auto">
          <a:xfrm>
            <a:off x="6780213" y="2911475"/>
            <a:ext cx="142875" cy="144463"/>
            <a:chOff x="295" y="2795"/>
            <a:chExt cx="90" cy="91"/>
          </a:xfrm>
        </p:grpSpPr>
        <p:sp>
          <p:nvSpPr>
            <p:cNvPr id="134" name="Arc 48"/>
            <p:cNvSpPr>
              <a:spLocks/>
            </p:cNvSpPr>
            <p:nvPr/>
          </p:nvSpPr>
          <p:spPr bwMode="auto">
            <a:xfrm>
              <a:off x="295" y="2795"/>
              <a:ext cx="90" cy="9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" name="Oval 49"/>
            <p:cNvSpPr>
              <a:spLocks noChangeArrowheads="1"/>
            </p:cNvSpPr>
            <p:nvPr/>
          </p:nvSpPr>
          <p:spPr bwMode="auto">
            <a:xfrm>
              <a:off x="323" y="2844"/>
              <a:ext cx="11" cy="1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6" name="Text Box 50"/>
          <p:cNvSpPr txBox="1">
            <a:spLocks noChangeArrowheads="1"/>
          </p:cNvSpPr>
          <p:nvPr/>
        </p:nvSpPr>
        <p:spPr bwMode="auto">
          <a:xfrm>
            <a:off x="395288" y="765175"/>
            <a:ext cx="745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/>
              <a:t>下列</a:t>
            </a:r>
            <a:r>
              <a:rPr lang="zh-CN" altLang="en-US" sz="2400" dirty="0"/>
              <a:t>各图中</a:t>
            </a:r>
            <a:r>
              <a:rPr lang="en-US" altLang="zh-CN" sz="2400" dirty="0"/>
              <a:t>,</a:t>
            </a:r>
            <a:r>
              <a:rPr lang="zh-CN" altLang="en-US" sz="2400" dirty="0"/>
              <a:t>反映两直线垂直相交的是</a:t>
            </a:r>
            <a:r>
              <a:rPr lang="en-US" altLang="zh-CN" sz="2400" dirty="0"/>
              <a:t>(      ) 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7823745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36" name="Text Box 50"/>
          <p:cNvSpPr txBox="1">
            <a:spLocks noChangeArrowheads="1"/>
          </p:cNvSpPr>
          <p:nvPr/>
        </p:nvSpPr>
        <p:spPr bwMode="auto">
          <a:xfrm>
            <a:off x="395288" y="765175"/>
            <a:ext cx="745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/>
              <a:t>答案：</a:t>
            </a:r>
            <a:r>
              <a:rPr lang="en-US" altLang="zh-CN" sz="2400" dirty="0" smtClean="0">
                <a:solidFill>
                  <a:srgbClr val="FF0000"/>
                </a:solidFill>
              </a:rPr>
              <a:t>b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05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75</TotalTime>
  <Words>66</Words>
  <Application>Microsoft Office PowerPoint</Application>
  <PresentationFormat>宽屏</PresentationFormat>
  <Paragraphs>26</Paragraphs>
  <Slides>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6</vt:i4>
      </vt:variant>
    </vt:vector>
  </HeadingPairs>
  <TitlesOfParts>
    <vt:vector size="22" baseType="lpstr">
      <vt:lpstr>等线</vt:lpstr>
      <vt:lpstr>Calibri</vt:lpstr>
      <vt:lpstr>Impact</vt:lpstr>
      <vt:lpstr>Times New Roman</vt:lpstr>
      <vt:lpstr>HY헤드라인M</vt:lpstr>
      <vt:lpstr>等线 Light</vt:lpstr>
      <vt:lpstr>굴림</vt:lpstr>
      <vt:lpstr>微软雅黑</vt:lpstr>
      <vt:lpstr>Arial</vt:lpstr>
      <vt:lpstr>宋体</vt:lpstr>
      <vt:lpstr>华文行楷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31</cp:revision>
  <dcterms:created xsi:type="dcterms:W3CDTF">2018-06-13T11:01:31Z</dcterms:created>
  <dcterms:modified xsi:type="dcterms:W3CDTF">2018-08-14T02:36:22Z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