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3"/>
  </p:notesMasterIdLst>
  <p:handoutMasterIdLst>
    <p:handoutMasterId r:id="rId14"/>
  </p:handoutMasterIdLst>
  <p:sldIdLst>
    <p:sldId id="390" r:id="rId6"/>
    <p:sldId id="341" r:id="rId7"/>
    <p:sldId id="256" r:id="rId8"/>
    <p:sldId id="314" r:id="rId9"/>
    <p:sldId id="392" r:id="rId10"/>
    <p:sldId id="393" r:id="rId11"/>
    <p:sldId id="307" r:id="rId12"/>
  </p:sldIdLst>
  <p:sldSz cx="12192000" cy="6858000"/>
  <p:notesSz cx="6858000" cy="9144000"/>
  <p:embeddedFontLst>
    <p:embeddedFont>
      <p:font typeface="EuroRoman" panose="00000400000000000000" pitchFamily="2" charset="2"/>
      <p:regular r:id="rId15"/>
      <p:italic r:id="rId16"/>
    </p:embeddedFont>
    <p:embeddedFont>
      <p:font typeface="华文行楷" panose="02010800040101010101" pitchFamily="2" charset="-122"/>
      <p:regular r:id="rId17"/>
    </p:embeddedFont>
    <p:embeddedFont>
      <p:font typeface="굴림" panose="020B0604020202020204" charset="-127"/>
      <p:regular r:id="rId18"/>
    </p:embeddedFont>
    <p:embeddedFont>
      <p:font typeface="等线 Light" panose="02010600030101010101" pitchFamily="2" charset="-122"/>
      <p:regular r:id="rId19"/>
    </p:embeddedFont>
    <p:embeddedFont>
      <p:font typeface="等线" panose="02010600030101010101" pitchFamily="2" charset="-122"/>
      <p:regular r:id="rId20"/>
      <p:bold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Impact" panose="020B0806030902050204" pitchFamily="34" charset="0"/>
      <p:regular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黑体" panose="02010609060101010101" pitchFamily="49" charset="-122"/>
      <p:regular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第五章 直线的投影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两直线相交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803411" y="880466"/>
            <a:ext cx="1922877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03412" y="91140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二、两直线相交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5" name="Rectangle 2"/>
          <p:cNvSpPr txBox="1">
            <a:spLocks noChangeArrowheads="1"/>
          </p:cNvSpPr>
          <p:nvPr/>
        </p:nvSpPr>
        <p:spPr>
          <a:xfrm>
            <a:off x="1641485" y="1311668"/>
            <a:ext cx="8884847" cy="710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两直线相交，则交点的投影必然是两直线同一投影面投影的交点。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7226311" y="1730727"/>
            <a:ext cx="3703637" cy="4414837"/>
            <a:chOff x="3481" y="691"/>
            <a:chExt cx="2333" cy="2781"/>
          </a:xfrm>
        </p:grpSpPr>
        <p:sp>
          <p:nvSpPr>
            <p:cNvPr id="255" name="Text Box 4"/>
            <p:cNvSpPr txBox="1">
              <a:spLocks noChangeArrowheads="1"/>
            </p:cNvSpPr>
            <p:nvPr/>
          </p:nvSpPr>
          <p:spPr bwMode="auto">
            <a:xfrm>
              <a:off x="5365" y="1635"/>
              <a:ext cx="44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latin typeface="仿宋_GB2312" pitchFamily="49" charset="-122"/>
                </a:rPr>
                <a:t>o</a:t>
              </a:r>
            </a:p>
          </p:txBody>
        </p:sp>
        <p:sp>
          <p:nvSpPr>
            <p:cNvPr id="256" name="Line 5"/>
            <p:cNvSpPr>
              <a:spLocks noChangeShapeType="1"/>
            </p:cNvSpPr>
            <p:nvPr/>
          </p:nvSpPr>
          <p:spPr bwMode="auto">
            <a:xfrm>
              <a:off x="4293" y="2064"/>
              <a:ext cx="600" cy="1287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7" name="Line 6"/>
            <p:cNvSpPr>
              <a:spLocks noChangeShapeType="1"/>
            </p:cNvSpPr>
            <p:nvPr/>
          </p:nvSpPr>
          <p:spPr bwMode="auto">
            <a:xfrm flipV="1">
              <a:off x="3864" y="2236"/>
              <a:ext cx="1415" cy="729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8" name="Line 7"/>
            <p:cNvSpPr>
              <a:spLocks noChangeShapeType="1"/>
            </p:cNvSpPr>
            <p:nvPr/>
          </p:nvSpPr>
          <p:spPr bwMode="auto">
            <a:xfrm>
              <a:off x="4550" y="1378"/>
              <a:ext cx="0" cy="12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9" name="Text Box 8"/>
            <p:cNvSpPr txBox="1">
              <a:spLocks noChangeArrowheads="1"/>
            </p:cNvSpPr>
            <p:nvPr/>
          </p:nvSpPr>
          <p:spPr bwMode="auto">
            <a:xfrm>
              <a:off x="5197" y="863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b</a:t>
              </a:r>
              <a:r>
                <a:rPr kumimoji="1" lang="en-US" altLang="zh-CN" sz="2400">
                  <a:latin typeface="Times New Roman" panose="02020603050405020304" pitchFamily="18" charset="0"/>
                </a:rPr>
                <a:t>’</a:t>
              </a:r>
              <a:endParaRPr kumimoji="1" lang="en-US" altLang="zh-CN" sz="2000">
                <a:latin typeface="仿宋_GB2312" pitchFamily="49" charset="-122"/>
              </a:endParaRPr>
            </a:p>
          </p:txBody>
        </p:sp>
        <p:sp>
          <p:nvSpPr>
            <p:cNvPr id="260" name="Line 9"/>
            <p:cNvSpPr>
              <a:spLocks noChangeShapeType="1"/>
            </p:cNvSpPr>
            <p:nvPr/>
          </p:nvSpPr>
          <p:spPr bwMode="auto">
            <a:xfrm flipH="1" flipV="1">
              <a:off x="3864" y="1597"/>
              <a:ext cx="11" cy="13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1" name="Line 10"/>
            <p:cNvSpPr>
              <a:spLocks noChangeShapeType="1"/>
            </p:cNvSpPr>
            <p:nvPr/>
          </p:nvSpPr>
          <p:spPr bwMode="auto">
            <a:xfrm flipH="1">
              <a:off x="3692" y="1892"/>
              <a:ext cx="1759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2" name="Text Box 11"/>
            <p:cNvSpPr txBox="1">
              <a:spLocks noChangeArrowheads="1"/>
            </p:cNvSpPr>
            <p:nvPr/>
          </p:nvSpPr>
          <p:spPr bwMode="auto">
            <a:xfrm>
              <a:off x="3481" y="1701"/>
              <a:ext cx="4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latin typeface="仿宋_GB2312" pitchFamily="49" charset="-122"/>
                </a:rPr>
                <a:t>x</a:t>
              </a:r>
            </a:p>
          </p:txBody>
        </p:sp>
        <p:sp>
          <p:nvSpPr>
            <p:cNvPr id="263" name="Text Box 12"/>
            <p:cNvSpPr txBox="1">
              <a:spLocks noChangeArrowheads="1"/>
            </p:cNvSpPr>
            <p:nvPr/>
          </p:nvSpPr>
          <p:spPr bwMode="auto">
            <a:xfrm>
              <a:off x="3692" y="1378"/>
              <a:ext cx="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a</a:t>
              </a:r>
              <a:r>
                <a:rPr kumimoji="1" lang="en-US" altLang="zh-CN" sz="2400">
                  <a:latin typeface="Times New Roman" panose="02020603050405020304" pitchFamily="18" charset="0"/>
                </a:rPr>
                <a:t>’</a:t>
              </a:r>
              <a:endParaRPr kumimoji="1" lang="en-US" altLang="zh-CN" sz="2000">
                <a:latin typeface="仿宋_GB2312" pitchFamily="49" charset="-122"/>
              </a:endParaRPr>
            </a:p>
          </p:txBody>
        </p:sp>
        <p:sp>
          <p:nvSpPr>
            <p:cNvPr id="264" name="Text Box 13"/>
            <p:cNvSpPr txBox="1">
              <a:spLocks noChangeArrowheads="1"/>
            </p:cNvSpPr>
            <p:nvPr/>
          </p:nvSpPr>
          <p:spPr bwMode="auto">
            <a:xfrm>
              <a:off x="3866" y="2928"/>
              <a:ext cx="3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a</a:t>
              </a:r>
              <a:endParaRPr kumimoji="1" lang="en-US" altLang="zh-CN" sz="2000">
                <a:latin typeface="仿宋_GB2312" pitchFamily="49" charset="-122"/>
              </a:endParaRPr>
            </a:p>
          </p:txBody>
        </p:sp>
        <p:sp>
          <p:nvSpPr>
            <p:cNvPr id="265" name="Line 14"/>
            <p:cNvSpPr>
              <a:spLocks noChangeShapeType="1"/>
            </p:cNvSpPr>
            <p:nvPr/>
          </p:nvSpPr>
          <p:spPr bwMode="auto">
            <a:xfrm flipH="1">
              <a:off x="3869" y="1120"/>
              <a:ext cx="1410" cy="487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" name="Text Box 15"/>
            <p:cNvSpPr txBox="1">
              <a:spLocks noChangeArrowheads="1"/>
            </p:cNvSpPr>
            <p:nvPr/>
          </p:nvSpPr>
          <p:spPr bwMode="auto">
            <a:xfrm>
              <a:off x="5279" y="2243"/>
              <a:ext cx="3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b</a:t>
              </a:r>
              <a:endParaRPr kumimoji="1" lang="en-US" altLang="zh-CN" sz="2000">
                <a:latin typeface="仿宋_GB2312" pitchFamily="49" charset="-122"/>
              </a:endParaRPr>
            </a:p>
          </p:txBody>
        </p:sp>
        <p:sp>
          <p:nvSpPr>
            <p:cNvPr id="267" name="Oval 16"/>
            <p:cNvSpPr>
              <a:spLocks noChangeArrowheads="1"/>
            </p:cNvSpPr>
            <p:nvPr/>
          </p:nvSpPr>
          <p:spPr bwMode="auto">
            <a:xfrm>
              <a:off x="4507" y="2579"/>
              <a:ext cx="86" cy="86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kumimoji="1" lang="zh-CN" altLang="zh-CN" sz="2000">
                <a:solidFill>
                  <a:srgbClr val="FF3300"/>
                </a:solidFill>
                <a:latin typeface="仿宋_GB2312" pitchFamily="49" charset="-122"/>
              </a:endParaRPr>
            </a:p>
          </p:txBody>
        </p:sp>
        <p:sp>
          <p:nvSpPr>
            <p:cNvPr id="268" name="Text Box 17"/>
            <p:cNvSpPr txBox="1">
              <a:spLocks noChangeArrowheads="1"/>
            </p:cNvSpPr>
            <p:nvPr/>
          </p:nvSpPr>
          <p:spPr bwMode="auto">
            <a:xfrm>
              <a:off x="4421" y="1077"/>
              <a:ext cx="3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k</a:t>
              </a:r>
              <a:r>
                <a:rPr kumimoji="1" lang="en-US" altLang="zh-CN" sz="2400">
                  <a:latin typeface="Times New Roman" panose="02020603050405020304" pitchFamily="18" charset="0"/>
                </a:rPr>
                <a:t>’</a:t>
              </a:r>
              <a:endParaRPr kumimoji="1" lang="en-US" altLang="zh-CN" sz="2000">
                <a:latin typeface="仿宋_GB2312" pitchFamily="49" charset="-122"/>
              </a:endParaRPr>
            </a:p>
          </p:txBody>
        </p:sp>
        <p:sp>
          <p:nvSpPr>
            <p:cNvPr id="269" name="Line 18"/>
            <p:cNvSpPr>
              <a:spLocks noChangeShapeType="1"/>
            </p:cNvSpPr>
            <p:nvPr/>
          </p:nvSpPr>
          <p:spPr bwMode="auto">
            <a:xfrm>
              <a:off x="5279" y="1120"/>
              <a:ext cx="0" cy="11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0" name="Line 19"/>
            <p:cNvSpPr>
              <a:spLocks noChangeShapeType="1"/>
            </p:cNvSpPr>
            <p:nvPr/>
          </p:nvSpPr>
          <p:spPr bwMode="auto">
            <a:xfrm flipH="1">
              <a:off x="4293" y="820"/>
              <a:ext cx="600" cy="987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1" name="Line 20"/>
            <p:cNvSpPr>
              <a:spLocks noChangeShapeType="1"/>
            </p:cNvSpPr>
            <p:nvPr/>
          </p:nvSpPr>
          <p:spPr bwMode="auto">
            <a:xfrm>
              <a:off x="4293" y="1807"/>
              <a:ext cx="0" cy="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2" name="Line 21"/>
            <p:cNvSpPr>
              <a:spLocks noChangeShapeType="1"/>
            </p:cNvSpPr>
            <p:nvPr/>
          </p:nvSpPr>
          <p:spPr bwMode="auto">
            <a:xfrm>
              <a:off x="4893" y="820"/>
              <a:ext cx="0" cy="25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3" name="Oval 22"/>
            <p:cNvSpPr>
              <a:spLocks noChangeArrowheads="1"/>
            </p:cNvSpPr>
            <p:nvPr/>
          </p:nvSpPr>
          <p:spPr bwMode="auto">
            <a:xfrm>
              <a:off x="4507" y="1335"/>
              <a:ext cx="86" cy="85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kumimoji="1" lang="zh-CN" altLang="zh-CN" sz="2000">
                <a:solidFill>
                  <a:srgbClr val="FF3300"/>
                </a:solidFill>
                <a:latin typeface="仿宋_GB2312" pitchFamily="49" charset="-122"/>
              </a:endParaRPr>
            </a:p>
          </p:txBody>
        </p:sp>
        <p:sp>
          <p:nvSpPr>
            <p:cNvPr id="274" name="Text Box 23"/>
            <p:cNvSpPr txBox="1">
              <a:spLocks noChangeArrowheads="1"/>
            </p:cNvSpPr>
            <p:nvPr/>
          </p:nvSpPr>
          <p:spPr bwMode="auto">
            <a:xfrm>
              <a:off x="4078" y="1635"/>
              <a:ext cx="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c</a:t>
              </a:r>
              <a:r>
                <a:rPr kumimoji="1" lang="en-US" altLang="zh-CN" sz="2400">
                  <a:latin typeface="Times New Roman" panose="02020603050405020304" pitchFamily="18" charset="0"/>
                </a:rPr>
                <a:t>’</a:t>
              </a:r>
              <a:endParaRPr kumimoji="1" lang="en-US" altLang="zh-CN" sz="2000">
                <a:latin typeface="仿宋_GB2312" pitchFamily="49" charset="-122"/>
              </a:endParaRPr>
            </a:p>
          </p:txBody>
        </p:sp>
        <p:sp>
          <p:nvSpPr>
            <p:cNvPr id="275" name="Text Box 24"/>
            <p:cNvSpPr txBox="1">
              <a:spLocks noChangeArrowheads="1"/>
            </p:cNvSpPr>
            <p:nvPr/>
          </p:nvSpPr>
          <p:spPr bwMode="auto">
            <a:xfrm>
              <a:off x="4897" y="691"/>
              <a:ext cx="3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d</a:t>
              </a:r>
              <a:r>
                <a:rPr kumimoji="1" lang="en-US" altLang="zh-CN" sz="2400">
                  <a:latin typeface="Times New Roman" panose="02020603050405020304" pitchFamily="18" charset="0"/>
                </a:rPr>
                <a:t>’</a:t>
              </a:r>
              <a:endParaRPr kumimoji="1" lang="en-US" altLang="zh-CN" sz="2000">
                <a:latin typeface="仿宋_GB2312" pitchFamily="49" charset="-122"/>
              </a:endParaRPr>
            </a:p>
          </p:txBody>
        </p:sp>
        <p:sp>
          <p:nvSpPr>
            <p:cNvPr id="276" name="Text Box 25"/>
            <p:cNvSpPr txBox="1">
              <a:spLocks noChangeArrowheads="1"/>
            </p:cNvSpPr>
            <p:nvPr/>
          </p:nvSpPr>
          <p:spPr bwMode="auto">
            <a:xfrm>
              <a:off x="4897" y="3184"/>
              <a:ext cx="3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d</a:t>
              </a:r>
              <a:endParaRPr kumimoji="1" lang="en-US" altLang="zh-CN" sz="2000">
                <a:latin typeface="仿宋_GB2312" pitchFamily="49" charset="-122"/>
              </a:endParaRPr>
            </a:p>
          </p:txBody>
        </p:sp>
        <p:sp>
          <p:nvSpPr>
            <p:cNvPr id="277" name="Text Box 26"/>
            <p:cNvSpPr txBox="1">
              <a:spLocks noChangeArrowheads="1"/>
            </p:cNvSpPr>
            <p:nvPr/>
          </p:nvSpPr>
          <p:spPr bwMode="auto">
            <a:xfrm>
              <a:off x="4089" y="1932"/>
              <a:ext cx="3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c</a:t>
              </a:r>
              <a:endParaRPr kumimoji="1" lang="en-US" altLang="zh-CN" sz="2000">
                <a:latin typeface="仿宋_GB2312" pitchFamily="49" charset="-122"/>
              </a:endParaRPr>
            </a:p>
          </p:txBody>
        </p:sp>
        <p:sp>
          <p:nvSpPr>
            <p:cNvPr id="278" name="Text Box 27"/>
            <p:cNvSpPr txBox="1">
              <a:spLocks noChangeArrowheads="1"/>
            </p:cNvSpPr>
            <p:nvPr/>
          </p:nvSpPr>
          <p:spPr bwMode="auto">
            <a:xfrm>
              <a:off x="4413" y="2659"/>
              <a:ext cx="34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k</a:t>
              </a:r>
              <a:endParaRPr kumimoji="1" lang="en-US" altLang="zh-CN" sz="2000">
                <a:latin typeface="仿宋_GB2312" pitchFamily="49" charset="-122"/>
              </a:endParaRPr>
            </a:p>
          </p:txBody>
        </p:sp>
      </p:grpSp>
      <p:grpSp>
        <p:nvGrpSpPr>
          <p:cNvPr id="3" name="Group 28"/>
          <p:cNvGrpSpPr/>
          <p:nvPr/>
        </p:nvGrpSpPr>
        <p:grpSpPr bwMode="auto">
          <a:xfrm>
            <a:off x="1803411" y="1786288"/>
            <a:ext cx="5735637" cy="3722688"/>
            <a:chOff x="65" y="761"/>
            <a:chExt cx="3840" cy="2492"/>
          </a:xfrm>
        </p:grpSpPr>
        <p:sp>
          <p:nvSpPr>
            <p:cNvPr id="280" name="Rectangle 29"/>
            <p:cNvSpPr>
              <a:spLocks noChangeArrowheads="1"/>
            </p:cNvSpPr>
            <p:nvPr/>
          </p:nvSpPr>
          <p:spPr bwMode="auto">
            <a:xfrm>
              <a:off x="127" y="857"/>
              <a:ext cx="2540" cy="1437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1" name="Freeform 30"/>
            <p:cNvSpPr/>
            <p:nvPr/>
          </p:nvSpPr>
          <p:spPr bwMode="auto">
            <a:xfrm>
              <a:off x="127" y="2294"/>
              <a:ext cx="3778" cy="959"/>
            </a:xfrm>
            <a:custGeom>
              <a:avLst/>
              <a:gdLst>
                <a:gd name="T0" fmla="*/ 0 w 2928"/>
                <a:gd name="T1" fmla="*/ 0 h 960"/>
                <a:gd name="T2" fmla="*/ 960 w 2928"/>
                <a:gd name="T3" fmla="*/ 960 h 960"/>
                <a:gd name="T4" fmla="*/ 2928 w 2928"/>
                <a:gd name="T5" fmla="*/ 960 h 960"/>
                <a:gd name="T6" fmla="*/ 1968 w 2928"/>
                <a:gd name="T7" fmla="*/ 0 h 960"/>
                <a:gd name="T8" fmla="*/ 0 w 2928"/>
                <a:gd name="T9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8" h="960">
                  <a:moveTo>
                    <a:pt x="0" y="0"/>
                  </a:moveTo>
                  <a:lnTo>
                    <a:pt x="960" y="960"/>
                  </a:lnTo>
                  <a:lnTo>
                    <a:pt x="2928" y="960"/>
                  </a:lnTo>
                  <a:lnTo>
                    <a:pt x="1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2" name="Text Box 31"/>
            <p:cNvSpPr txBox="1">
              <a:spLocks noChangeArrowheads="1"/>
            </p:cNvSpPr>
            <p:nvPr/>
          </p:nvSpPr>
          <p:spPr bwMode="auto">
            <a:xfrm>
              <a:off x="65" y="1961"/>
              <a:ext cx="2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latin typeface="仿宋_GB2312" pitchFamily="49" charset="-122"/>
                </a:rPr>
                <a:t>x</a:t>
              </a:r>
            </a:p>
          </p:txBody>
        </p:sp>
        <p:sp>
          <p:nvSpPr>
            <p:cNvPr id="283" name="Text Box 32"/>
            <p:cNvSpPr txBox="1">
              <a:spLocks noChangeArrowheads="1"/>
            </p:cNvSpPr>
            <p:nvPr/>
          </p:nvSpPr>
          <p:spPr bwMode="auto">
            <a:xfrm>
              <a:off x="2657" y="1961"/>
              <a:ext cx="47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>
                  <a:latin typeface="仿宋_GB2312" pitchFamily="49" charset="-122"/>
                </a:rPr>
                <a:t>o</a:t>
              </a:r>
            </a:p>
          </p:txBody>
        </p:sp>
        <p:sp>
          <p:nvSpPr>
            <p:cNvPr id="284" name="Text Box 33"/>
            <p:cNvSpPr txBox="1">
              <a:spLocks noChangeArrowheads="1"/>
            </p:cNvSpPr>
            <p:nvPr/>
          </p:nvSpPr>
          <p:spPr bwMode="auto">
            <a:xfrm>
              <a:off x="2561" y="1385"/>
              <a:ext cx="51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B</a:t>
              </a:r>
              <a:endParaRPr kumimoji="1" lang="en-US" altLang="zh-CN" sz="3200">
                <a:latin typeface="仿宋_GB2312" pitchFamily="49" charset="-122"/>
              </a:endParaRPr>
            </a:p>
          </p:txBody>
        </p:sp>
        <p:sp>
          <p:nvSpPr>
            <p:cNvPr id="285" name="Line 34"/>
            <p:cNvSpPr>
              <a:spLocks noChangeShapeType="1"/>
            </p:cNvSpPr>
            <p:nvPr/>
          </p:nvSpPr>
          <p:spPr bwMode="auto">
            <a:xfrm flipV="1">
              <a:off x="1169" y="1865"/>
              <a:ext cx="1344" cy="24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" name="Line 35"/>
            <p:cNvSpPr>
              <a:spLocks noChangeShapeType="1"/>
            </p:cNvSpPr>
            <p:nvPr/>
          </p:nvSpPr>
          <p:spPr bwMode="auto">
            <a:xfrm flipV="1">
              <a:off x="977" y="1631"/>
              <a:ext cx="1632" cy="714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" name="Oval 36"/>
            <p:cNvSpPr>
              <a:spLocks noChangeArrowheads="1"/>
            </p:cNvSpPr>
            <p:nvPr/>
          </p:nvSpPr>
          <p:spPr bwMode="auto">
            <a:xfrm>
              <a:off x="1697" y="1961"/>
              <a:ext cx="96" cy="96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8" name="Text Box 37"/>
            <p:cNvSpPr txBox="1">
              <a:spLocks noChangeArrowheads="1"/>
            </p:cNvSpPr>
            <p:nvPr/>
          </p:nvSpPr>
          <p:spPr bwMode="auto">
            <a:xfrm>
              <a:off x="2321" y="1817"/>
              <a:ext cx="509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D</a:t>
              </a:r>
              <a:endParaRPr kumimoji="1" lang="en-US" altLang="zh-CN" sz="3200">
                <a:latin typeface="仿宋_GB2312" pitchFamily="49" charset="-122"/>
              </a:endParaRPr>
            </a:p>
          </p:txBody>
        </p:sp>
        <p:sp>
          <p:nvSpPr>
            <p:cNvPr id="289" name="Text Box 38"/>
            <p:cNvSpPr txBox="1">
              <a:spLocks noChangeArrowheads="1"/>
            </p:cNvSpPr>
            <p:nvPr/>
          </p:nvSpPr>
          <p:spPr bwMode="auto">
            <a:xfrm>
              <a:off x="737" y="2201"/>
              <a:ext cx="51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A</a:t>
              </a:r>
              <a:endParaRPr kumimoji="1" lang="en-US" altLang="zh-CN" sz="3200">
                <a:latin typeface="仿宋_GB2312" pitchFamily="49" charset="-122"/>
              </a:endParaRPr>
            </a:p>
          </p:txBody>
        </p:sp>
        <p:sp>
          <p:nvSpPr>
            <p:cNvPr id="290" name="Text Box 39"/>
            <p:cNvSpPr txBox="1">
              <a:spLocks noChangeArrowheads="1"/>
            </p:cNvSpPr>
            <p:nvPr/>
          </p:nvSpPr>
          <p:spPr bwMode="auto">
            <a:xfrm>
              <a:off x="929" y="1961"/>
              <a:ext cx="51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C</a:t>
              </a:r>
              <a:endParaRPr kumimoji="1" lang="en-US" altLang="zh-CN" sz="3200">
                <a:latin typeface="仿宋_GB2312" pitchFamily="49" charset="-122"/>
              </a:endParaRPr>
            </a:p>
          </p:txBody>
        </p:sp>
        <p:sp>
          <p:nvSpPr>
            <p:cNvPr id="291" name="Text Box 40"/>
            <p:cNvSpPr txBox="1">
              <a:spLocks noChangeArrowheads="1"/>
            </p:cNvSpPr>
            <p:nvPr/>
          </p:nvSpPr>
          <p:spPr bwMode="auto">
            <a:xfrm>
              <a:off x="1649" y="1673"/>
              <a:ext cx="30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K</a:t>
              </a:r>
              <a:endParaRPr kumimoji="1" lang="en-US" altLang="zh-CN" sz="2000">
                <a:latin typeface="仿宋_GB2312" pitchFamily="49" charset="-122"/>
              </a:endParaRPr>
            </a:p>
          </p:txBody>
        </p:sp>
        <p:sp>
          <p:nvSpPr>
            <p:cNvPr id="292" name="Line 41"/>
            <p:cNvSpPr>
              <a:spLocks noChangeShapeType="1"/>
            </p:cNvSpPr>
            <p:nvPr/>
          </p:nvSpPr>
          <p:spPr bwMode="auto">
            <a:xfrm>
              <a:off x="305" y="1817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3" name="Line 42"/>
            <p:cNvSpPr>
              <a:spLocks noChangeShapeType="1"/>
            </p:cNvSpPr>
            <p:nvPr/>
          </p:nvSpPr>
          <p:spPr bwMode="auto">
            <a:xfrm>
              <a:off x="305" y="2297"/>
              <a:ext cx="67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4" name="Line 43"/>
            <p:cNvSpPr>
              <a:spLocks noChangeShapeType="1"/>
            </p:cNvSpPr>
            <p:nvPr/>
          </p:nvSpPr>
          <p:spPr bwMode="auto">
            <a:xfrm>
              <a:off x="1505" y="1049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5" name="Line 44"/>
            <p:cNvSpPr>
              <a:spLocks noChangeShapeType="1"/>
            </p:cNvSpPr>
            <p:nvPr/>
          </p:nvSpPr>
          <p:spPr bwMode="auto">
            <a:xfrm>
              <a:off x="1505" y="2297"/>
              <a:ext cx="1008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6" name="Line 45"/>
            <p:cNvSpPr>
              <a:spLocks noChangeShapeType="1"/>
            </p:cNvSpPr>
            <p:nvPr/>
          </p:nvSpPr>
          <p:spPr bwMode="auto">
            <a:xfrm>
              <a:off x="2129" y="1289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" name="Line 46"/>
            <p:cNvSpPr>
              <a:spLocks noChangeShapeType="1"/>
            </p:cNvSpPr>
            <p:nvPr/>
          </p:nvSpPr>
          <p:spPr bwMode="auto">
            <a:xfrm>
              <a:off x="2129" y="2297"/>
              <a:ext cx="48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8" name="Line 47"/>
            <p:cNvSpPr>
              <a:spLocks noChangeShapeType="1"/>
            </p:cNvSpPr>
            <p:nvPr/>
          </p:nvSpPr>
          <p:spPr bwMode="auto">
            <a:xfrm>
              <a:off x="1217" y="2297"/>
              <a:ext cx="5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9" name="Line 48"/>
            <p:cNvSpPr>
              <a:spLocks noChangeShapeType="1"/>
            </p:cNvSpPr>
            <p:nvPr/>
          </p:nvSpPr>
          <p:spPr bwMode="auto">
            <a:xfrm>
              <a:off x="1217" y="1529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0" name="Text Box 49"/>
            <p:cNvSpPr txBox="1">
              <a:spLocks noChangeArrowheads="1"/>
            </p:cNvSpPr>
            <p:nvPr/>
          </p:nvSpPr>
          <p:spPr bwMode="auto">
            <a:xfrm>
              <a:off x="2561" y="2537"/>
              <a:ext cx="23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b</a:t>
              </a:r>
              <a:endParaRPr kumimoji="1" lang="en-US" altLang="zh-CN" sz="2000">
                <a:latin typeface="仿宋_GB2312" pitchFamily="49" charset="-122"/>
              </a:endParaRPr>
            </a:p>
          </p:txBody>
        </p:sp>
        <p:sp>
          <p:nvSpPr>
            <p:cNvPr id="301" name="Text Box 50"/>
            <p:cNvSpPr txBox="1">
              <a:spLocks noChangeArrowheads="1"/>
            </p:cNvSpPr>
            <p:nvPr/>
          </p:nvSpPr>
          <p:spPr bwMode="auto">
            <a:xfrm>
              <a:off x="1986" y="1001"/>
              <a:ext cx="36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b</a:t>
              </a:r>
              <a:r>
                <a:rPr kumimoji="1" lang="en-US" altLang="zh-CN" sz="2400">
                  <a:latin typeface="Times New Roman" panose="02020603050405020304" pitchFamily="18" charset="0"/>
                </a:rPr>
                <a:t>’</a:t>
              </a:r>
              <a:endParaRPr kumimoji="1" lang="en-US" altLang="zh-CN" sz="2000">
                <a:latin typeface="仿宋_GB2312" pitchFamily="49" charset="-122"/>
              </a:endParaRPr>
            </a:p>
          </p:txBody>
        </p:sp>
        <p:sp>
          <p:nvSpPr>
            <p:cNvPr id="302" name="Text Box 51"/>
            <p:cNvSpPr txBox="1">
              <a:spLocks noChangeArrowheads="1"/>
            </p:cNvSpPr>
            <p:nvPr/>
          </p:nvSpPr>
          <p:spPr bwMode="auto">
            <a:xfrm>
              <a:off x="929" y="2729"/>
              <a:ext cx="23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a</a:t>
              </a:r>
            </a:p>
          </p:txBody>
        </p:sp>
        <p:sp>
          <p:nvSpPr>
            <p:cNvPr id="303" name="Text Box 52"/>
            <p:cNvSpPr txBox="1">
              <a:spLocks noChangeArrowheads="1"/>
            </p:cNvSpPr>
            <p:nvPr/>
          </p:nvSpPr>
          <p:spPr bwMode="auto">
            <a:xfrm>
              <a:off x="65" y="1577"/>
              <a:ext cx="419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a</a:t>
              </a:r>
              <a:r>
                <a:rPr kumimoji="1" lang="en-US" altLang="zh-CN" sz="2400">
                  <a:latin typeface="Times New Roman" panose="02020603050405020304" pitchFamily="18" charset="0"/>
                </a:rPr>
                <a:t>’</a:t>
              </a:r>
              <a:endParaRPr kumimoji="1" lang="en-US" altLang="zh-CN" sz="2000">
                <a:latin typeface="仿宋_GB2312" pitchFamily="49" charset="-122"/>
              </a:endParaRPr>
            </a:p>
          </p:txBody>
        </p:sp>
        <p:sp>
          <p:nvSpPr>
            <p:cNvPr id="304" name="Text Box 53"/>
            <p:cNvSpPr txBox="1">
              <a:spLocks noChangeArrowheads="1"/>
            </p:cNvSpPr>
            <p:nvPr/>
          </p:nvSpPr>
          <p:spPr bwMode="auto">
            <a:xfrm>
              <a:off x="737" y="1769"/>
              <a:ext cx="36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c</a:t>
              </a:r>
              <a:r>
                <a:rPr kumimoji="1" lang="en-US" altLang="zh-CN" sz="2400">
                  <a:latin typeface="Times New Roman" panose="02020603050405020304" pitchFamily="18" charset="0"/>
                </a:rPr>
                <a:t>’</a:t>
              </a:r>
              <a:endParaRPr kumimoji="1" lang="en-US" altLang="zh-CN" sz="2000">
                <a:latin typeface="仿宋_GB2312" pitchFamily="49" charset="-122"/>
              </a:endParaRPr>
            </a:p>
          </p:txBody>
        </p:sp>
        <p:sp>
          <p:nvSpPr>
            <p:cNvPr id="305" name="Text Box 54"/>
            <p:cNvSpPr txBox="1">
              <a:spLocks noChangeArrowheads="1"/>
            </p:cNvSpPr>
            <p:nvPr/>
          </p:nvSpPr>
          <p:spPr bwMode="auto">
            <a:xfrm>
              <a:off x="977" y="2297"/>
              <a:ext cx="366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c</a:t>
              </a:r>
              <a:endParaRPr kumimoji="1" lang="en-US" altLang="zh-CN" sz="2000">
                <a:latin typeface="仿宋_GB2312" pitchFamily="49" charset="-122"/>
              </a:endParaRPr>
            </a:p>
          </p:txBody>
        </p:sp>
        <p:sp>
          <p:nvSpPr>
            <p:cNvPr id="306" name="Line 55"/>
            <p:cNvSpPr>
              <a:spLocks noChangeShapeType="1"/>
            </p:cNvSpPr>
            <p:nvPr/>
          </p:nvSpPr>
          <p:spPr bwMode="auto">
            <a:xfrm flipH="1">
              <a:off x="305" y="1289"/>
              <a:ext cx="1824" cy="528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" name="Line 56"/>
            <p:cNvSpPr>
              <a:spLocks noChangeShapeType="1"/>
            </p:cNvSpPr>
            <p:nvPr/>
          </p:nvSpPr>
          <p:spPr bwMode="auto">
            <a:xfrm flipH="1">
              <a:off x="977" y="1049"/>
              <a:ext cx="528" cy="912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" name="Line 57"/>
            <p:cNvSpPr>
              <a:spLocks noChangeShapeType="1"/>
            </p:cNvSpPr>
            <p:nvPr/>
          </p:nvSpPr>
          <p:spPr bwMode="auto">
            <a:xfrm>
              <a:off x="977" y="1961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" name="Line 58"/>
            <p:cNvSpPr>
              <a:spLocks noChangeShapeType="1"/>
            </p:cNvSpPr>
            <p:nvPr/>
          </p:nvSpPr>
          <p:spPr bwMode="auto">
            <a:xfrm>
              <a:off x="977" y="2297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" name="Line 59"/>
            <p:cNvSpPr>
              <a:spLocks noChangeShapeType="1"/>
            </p:cNvSpPr>
            <p:nvPr/>
          </p:nvSpPr>
          <p:spPr bwMode="auto">
            <a:xfrm>
              <a:off x="977" y="2345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" name="Line 60"/>
            <p:cNvSpPr>
              <a:spLocks noChangeShapeType="1"/>
            </p:cNvSpPr>
            <p:nvPr/>
          </p:nvSpPr>
          <p:spPr bwMode="auto">
            <a:xfrm>
              <a:off x="305" y="1817"/>
              <a:ext cx="67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" name="Line 61"/>
            <p:cNvSpPr>
              <a:spLocks noChangeShapeType="1"/>
            </p:cNvSpPr>
            <p:nvPr/>
          </p:nvSpPr>
          <p:spPr bwMode="auto">
            <a:xfrm>
              <a:off x="977" y="1961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" name="Line 62"/>
            <p:cNvSpPr>
              <a:spLocks noChangeShapeType="1"/>
            </p:cNvSpPr>
            <p:nvPr/>
          </p:nvSpPr>
          <p:spPr bwMode="auto">
            <a:xfrm>
              <a:off x="2609" y="1625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" name="Line 63"/>
            <p:cNvSpPr>
              <a:spLocks noChangeShapeType="1"/>
            </p:cNvSpPr>
            <p:nvPr/>
          </p:nvSpPr>
          <p:spPr bwMode="auto">
            <a:xfrm flipV="1">
              <a:off x="977" y="2624"/>
              <a:ext cx="1632" cy="201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" name="Line 64"/>
            <p:cNvSpPr>
              <a:spLocks noChangeShapeType="1"/>
            </p:cNvSpPr>
            <p:nvPr/>
          </p:nvSpPr>
          <p:spPr bwMode="auto">
            <a:xfrm>
              <a:off x="1169" y="2105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" name="Line 65"/>
            <p:cNvSpPr>
              <a:spLocks noChangeShapeType="1"/>
            </p:cNvSpPr>
            <p:nvPr/>
          </p:nvSpPr>
          <p:spPr bwMode="auto">
            <a:xfrm>
              <a:off x="1169" y="2441"/>
              <a:ext cx="1344" cy="672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" name="Line 66"/>
            <p:cNvSpPr>
              <a:spLocks noChangeShapeType="1"/>
            </p:cNvSpPr>
            <p:nvPr/>
          </p:nvSpPr>
          <p:spPr bwMode="auto">
            <a:xfrm>
              <a:off x="1505" y="1049"/>
              <a:ext cx="1008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" name="Line 67"/>
            <p:cNvSpPr>
              <a:spLocks noChangeShapeType="1"/>
            </p:cNvSpPr>
            <p:nvPr/>
          </p:nvSpPr>
          <p:spPr bwMode="auto">
            <a:xfrm>
              <a:off x="2129" y="1289"/>
              <a:ext cx="48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" name="Line 68"/>
            <p:cNvSpPr>
              <a:spLocks noChangeShapeType="1"/>
            </p:cNvSpPr>
            <p:nvPr/>
          </p:nvSpPr>
          <p:spPr bwMode="auto">
            <a:xfrm>
              <a:off x="2513" y="1865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0" name="Line 69"/>
            <p:cNvSpPr>
              <a:spLocks noChangeShapeType="1"/>
            </p:cNvSpPr>
            <p:nvPr/>
          </p:nvSpPr>
          <p:spPr bwMode="auto">
            <a:xfrm flipV="1">
              <a:off x="1745" y="2009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" name="Freeform 70"/>
            <p:cNvSpPr/>
            <p:nvPr/>
          </p:nvSpPr>
          <p:spPr bwMode="auto">
            <a:xfrm>
              <a:off x="1205" y="1553"/>
              <a:ext cx="540" cy="456"/>
            </a:xfrm>
            <a:custGeom>
              <a:avLst/>
              <a:gdLst>
                <a:gd name="T0" fmla="*/ 540 w 540"/>
                <a:gd name="T1" fmla="*/ 456 h 456"/>
                <a:gd name="T2" fmla="*/ 0 w 540"/>
                <a:gd name="T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0" h="456">
                  <a:moveTo>
                    <a:pt x="540" y="45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2" name="Oval 71"/>
            <p:cNvSpPr>
              <a:spLocks noChangeArrowheads="1"/>
            </p:cNvSpPr>
            <p:nvPr/>
          </p:nvSpPr>
          <p:spPr bwMode="auto">
            <a:xfrm>
              <a:off x="1169" y="1481"/>
              <a:ext cx="96" cy="96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3" name="Oval 72"/>
            <p:cNvSpPr>
              <a:spLocks noChangeArrowheads="1"/>
            </p:cNvSpPr>
            <p:nvPr/>
          </p:nvSpPr>
          <p:spPr bwMode="auto">
            <a:xfrm>
              <a:off x="1697" y="2681"/>
              <a:ext cx="96" cy="96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4" name="Text Box 73"/>
            <p:cNvSpPr txBox="1">
              <a:spLocks noChangeArrowheads="1"/>
            </p:cNvSpPr>
            <p:nvPr/>
          </p:nvSpPr>
          <p:spPr bwMode="auto">
            <a:xfrm>
              <a:off x="2513" y="2921"/>
              <a:ext cx="38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d</a:t>
              </a:r>
              <a:endParaRPr kumimoji="1" lang="en-US" altLang="zh-CN" sz="2000">
                <a:latin typeface="仿宋_GB2312" pitchFamily="49" charset="-122"/>
              </a:endParaRPr>
            </a:p>
          </p:txBody>
        </p:sp>
        <p:sp>
          <p:nvSpPr>
            <p:cNvPr id="325" name="Text Box 74"/>
            <p:cNvSpPr txBox="1">
              <a:spLocks noChangeArrowheads="1"/>
            </p:cNvSpPr>
            <p:nvPr/>
          </p:nvSpPr>
          <p:spPr bwMode="auto">
            <a:xfrm>
              <a:off x="1409" y="761"/>
              <a:ext cx="38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d</a:t>
              </a:r>
              <a:r>
                <a:rPr kumimoji="1" lang="en-US" altLang="zh-CN" sz="2400">
                  <a:latin typeface="Times New Roman" panose="02020603050405020304" pitchFamily="18" charset="0"/>
                </a:rPr>
                <a:t>’</a:t>
              </a:r>
              <a:endParaRPr kumimoji="1" lang="en-US" altLang="zh-CN" sz="2000">
                <a:latin typeface="仿宋_GB2312" pitchFamily="49" charset="-122"/>
              </a:endParaRPr>
            </a:p>
          </p:txBody>
        </p:sp>
        <p:sp>
          <p:nvSpPr>
            <p:cNvPr id="326" name="Text Box 75"/>
            <p:cNvSpPr txBox="1">
              <a:spLocks noChangeArrowheads="1"/>
            </p:cNvSpPr>
            <p:nvPr/>
          </p:nvSpPr>
          <p:spPr bwMode="auto">
            <a:xfrm>
              <a:off x="1025" y="1241"/>
              <a:ext cx="365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k</a:t>
              </a:r>
              <a:r>
                <a:rPr kumimoji="1" lang="en-US" altLang="zh-CN" sz="2400">
                  <a:latin typeface="Times New Roman" panose="02020603050405020304" pitchFamily="18" charset="0"/>
                </a:rPr>
                <a:t>’</a:t>
              </a:r>
              <a:endParaRPr kumimoji="1" lang="en-US" altLang="zh-CN" sz="2000">
                <a:latin typeface="仿宋_GB2312" pitchFamily="49" charset="-122"/>
              </a:endParaRPr>
            </a:p>
          </p:txBody>
        </p:sp>
        <p:sp>
          <p:nvSpPr>
            <p:cNvPr id="327" name="Text Box 76"/>
            <p:cNvSpPr txBox="1">
              <a:spLocks noChangeArrowheads="1"/>
            </p:cNvSpPr>
            <p:nvPr/>
          </p:nvSpPr>
          <p:spPr bwMode="auto">
            <a:xfrm>
              <a:off x="1601" y="2681"/>
              <a:ext cx="385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仿宋_GB2312" pitchFamily="49" charset="-122"/>
                </a:rPr>
                <a:t>k</a:t>
              </a:r>
              <a:endParaRPr kumimoji="1" lang="en-US" altLang="zh-CN" sz="2000">
                <a:latin typeface="仿宋_GB2312" pitchFamily="49" charset="-122"/>
              </a:endParaRPr>
            </a:p>
          </p:txBody>
        </p:sp>
      </p:grpSp>
      <p:sp>
        <p:nvSpPr>
          <p:cNvPr id="328" name="矩形 327"/>
          <p:cNvSpPr/>
          <p:nvPr/>
        </p:nvSpPr>
        <p:spPr>
          <a:xfrm>
            <a:off x="1922830" y="6079561"/>
            <a:ext cx="8077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反之若两直线的同面投影均相交，且交点连线垂直于相应投影轴，则空间两直线必定相交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4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6" name="文本框 85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5.5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88" name="矩形 87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2374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803411" y="880466"/>
            <a:ext cx="1922877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03412" y="91140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二、两直线相交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2" name="Line 3"/>
          <p:cNvSpPr>
            <a:spLocks noChangeShapeType="1"/>
          </p:cNvSpPr>
          <p:nvPr/>
        </p:nvSpPr>
        <p:spPr bwMode="auto">
          <a:xfrm>
            <a:off x="8076062" y="4965273"/>
            <a:ext cx="1747838" cy="1808162"/>
          </a:xfrm>
          <a:prstGeom prst="line">
            <a:avLst/>
          </a:prstGeom>
          <a:noFill/>
          <a:ln w="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4"/>
          <p:cNvGrpSpPr/>
          <p:nvPr/>
        </p:nvGrpSpPr>
        <p:grpSpPr bwMode="auto">
          <a:xfrm>
            <a:off x="6448875" y="3296811"/>
            <a:ext cx="3213100" cy="3317875"/>
            <a:chOff x="3240" y="1875"/>
            <a:chExt cx="2024" cy="2090"/>
          </a:xfrm>
        </p:grpSpPr>
        <p:sp>
          <p:nvSpPr>
            <p:cNvPr id="214" name="Line 5"/>
            <p:cNvSpPr>
              <a:spLocks noChangeShapeType="1"/>
            </p:cNvSpPr>
            <p:nvPr/>
          </p:nvSpPr>
          <p:spPr bwMode="auto">
            <a:xfrm>
              <a:off x="4297" y="3102"/>
              <a:ext cx="137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" name="Line 6"/>
            <p:cNvSpPr>
              <a:spLocks noChangeShapeType="1"/>
            </p:cNvSpPr>
            <p:nvPr/>
          </p:nvSpPr>
          <p:spPr bwMode="auto">
            <a:xfrm>
              <a:off x="4417" y="3874"/>
              <a:ext cx="7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" name="Line 7"/>
            <p:cNvSpPr>
              <a:spLocks noChangeShapeType="1"/>
            </p:cNvSpPr>
            <p:nvPr/>
          </p:nvSpPr>
          <p:spPr bwMode="auto">
            <a:xfrm>
              <a:off x="4297" y="3313"/>
              <a:ext cx="34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" name="Line 8"/>
            <p:cNvSpPr>
              <a:spLocks noChangeShapeType="1"/>
            </p:cNvSpPr>
            <p:nvPr/>
          </p:nvSpPr>
          <p:spPr bwMode="auto">
            <a:xfrm>
              <a:off x="4137" y="1875"/>
              <a:ext cx="289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" name="Line 9"/>
            <p:cNvSpPr>
              <a:spLocks noChangeShapeType="1"/>
            </p:cNvSpPr>
            <p:nvPr/>
          </p:nvSpPr>
          <p:spPr bwMode="auto">
            <a:xfrm>
              <a:off x="3240" y="2535"/>
              <a:ext cx="34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" name="Line 10"/>
            <p:cNvSpPr>
              <a:spLocks noChangeShapeType="1"/>
            </p:cNvSpPr>
            <p:nvPr/>
          </p:nvSpPr>
          <p:spPr bwMode="auto">
            <a:xfrm>
              <a:off x="3697" y="1947"/>
              <a:ext cx="38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0" name="Line 11"/>
            <p:cNvSpPr>
              <a:spLocks noChangeShapeType="1"/>
            </p:cNvSpPr>
            <p:nvPr/>
          </p:nvSpPr>
          <p:spPr bwMode="auto">
            <a:xfrm>
              <a:off x="4417" y="3963"/>
              <a:ext cx="8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1" name="Line 12"/>
            <p:cNvSpPr>
              <a:spLocks noChangeShapeType="1"/>
            </p:cNvSpPr>
            <p:nvPr/>
          </p:nvSpPr>
          <p:spPr bwMode="auto">
            <a:xfrm>
              <a:off x="4893" y="1875"/>
              <a:ext cx="286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2" name="Line 13"/>
            <p:cNvSpPr>
              <a:spLocks noChangeShapeType="1"/>
            </p:cNvSpPr>
            <p:nvPr/>
          </p:nvSpPr>
          <p:spPr bwMode="auto">
            <a:xfrm>
              <a:off x="4883" y="1947"/>
              <a:ext cx="38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3" name="Line 14"/>
            <p:cNvSpPr>
              <a:spLocks noChangeShapeType="1"/>
            </p:cNvSpPr>
            <p:nvPr/>
          </p:nvSpPr>
          <p:spPr bwMode="auto">
            <a:xfrm>
              <a:off x="4297" y="2535"/>
              <a:ext cx="34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" name="Line 15"/>
            <p:cNvSpPr>
              <a:spLocks noChangeShapeType="1"/>
            </p:cNvSpPr>
            <p:nvPr/>
          </p:nvSpPr>
          <p:spPr bwMode="auto">
            <a:xfrm>
              <a:off x="3697" y="3102"/>
              <a:ext cx="15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" name="Line 16"/>
            <p:cNvSpPr>
              <a:spLocks noChangeShapeType="1"/>
            </p:cNvSpPr>
            <p:nvPr/>
          </p:nvSpPr>
          <p:spPr bwMode="auto">
            <a:xfrm>
              <a:off x="3697" y="2830"/>
              <a:ext cx="17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" name="Line 17"/>
            <p:cNvSpPr>
              <a:spLocks noChangeShapeType="1"/>
            </p:cNvSpPr>
            <p:nvPr/>
          </p:nvSpPr>
          <p:spPr bwMode="auto">
            <a:xfrm flipH="1">
              <a:off x="4287" y="2830"/>
              <a:ext cx="1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" name="Line 18"/>
            <p:cNvSpPr>
              <a:spLocks noChangeShapeType="1"/>
            </p:cNvSpPr>
            <p:nvPr/>
          </p:nvSpPr>
          <p:spPr bwMode="auto">
            <a:xfrm>
              <a:off x="3240" y="3313"/>
              <a:ext cx="23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" name="Line 19"/>
            <p:cNvSpPr>
              <a:spLocks noChangeShapeType="1"/>
            </p:cNvSpPr>
            <p:nvPr/>
          </p:nvSpPr>
          <p:spPr bwMode="auto">
            <a:xfrm>
              <a:off x="3697" y="3963"/>
              <a:ext cx="23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9" name="Line 20"/>
            <p:cNvSpPr>
              <a:spLocks noChangeShapeType="1"/>
            </p:cNvSpPr>
            <p:nvPr/>
          </p:nvSpPr>
          <p:spPr bwMode="auto">
            <a:xfrm>
              <a:off x="4153" y="3874"/>
              <a:ext cx="14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21"/>
          <p:cNvGrpSpPr/>
          <p:nvPr/>
        </p:nvGrpSpPr>
        <p:grpSpPr bwMode="auto">
          <a:xfrm>
            <a:off x="8333237" y="3099960"/>
            <a:ext cx="1576388" cy="3511550"/>
            <a:chOff x="4427" y="1751"/>
            <a:chExt cx="993" cy="2212"/>
          </a:xfrm>
        </p:grpSpPr>
        <p:sp>
          <p:nvSpPr>
            <p:cNvPr id="231" name="Freeform 22"/>
            <p:cNvSpPr/>
            <p:nvPr/>
          </p:nvSpPr>
          <p:spPr bwMode="auto">
            <a:xfrm>
              <a:off x="4427" y="2823"/>
              <a:ext cx="14" cy="13"/>
            </a:xfrm>
            <a:custGeom>
              <a:avLst/>
              <a:gdLst>
                <a:gd name="T0" fmla="*/ 28 w 49"/>
                <a:gd name="T1" fmla="*/ 21 h 49"/>
                <a:gd name="T2" fmla="*/ 49 w 49"/>
                <a:gd name="T3" fmla="*/ 41 h 49"/>
                <a:gd name="T4" fmla="*/ 41 w 49"/>
                <a:gd name="T5" fmla="*/ 45 h 49"/>
                <a:gd name="T6" fmla="*/ 33 w 49"/>
                <a:gd name="T7" fmla="*/ 49 h 49"/>
                <a:gd name="T8" fmla="*/ 24 w 49"/>
                <a:gd name="T9" fmla="*/ 49 h 49"/>
                <a:gd name="T10" fmla="*/ 15 w 49"/>
                <a:gd name="T11" fmla="*/ 46 h 49"/>
                <a:gd name="T12" fmla="*/ 8 w 49"/>
                <a:gd name="T13" fmla="*/ 41 h 49"/>
                <a:gd name="T14" fmla="*/ 4 w 49"/>
                <a:gd name="T15" fmla="*/ 33 h 49"/>
                <a:gd name="T16" fmla="*/ 0 w 49"/>
                <a:gd name="T17" fmla="*/ 25 h 49"/>
                <a:gd name="T18" fmla="*/ 0 w 49"/>
                <a:gd name="T19" fmla="*/ 16 h 49"/>
                <a:gd name="T20" fmla="*/ 3 w 49"/>
                <a:gd name="T21" fmla="*/ 8 h 49"/>
                <a:gd name="T22" fmla="*/ 8 w 49"/>
                <a:gd name="T23" fmla="*/ 0 h 49"/>
                <a:gd name="T24" fmla="*/ 28 w 49"/>
                <a:gd name="T25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9">
                  <a:moveTo>
                    <a:pt x="28" y="21"/>
                  </a:moveTo>
                  <a:lnTo>
                    <a:pt x="49" y="41"/>
                  </a:lnTo>
                  <a:lnTo>
                    <a:pt x="41" y="45"/>
                  </a:lnTo>
                  <a:lnTo>
                    <a:pt x="33" y="49"/>
                  </a:lnTo>
                  <a:lnTo>
                    <a:pt x="24" y="49"/>
                  </a:lnTo>
                  <a:lnTo>
                    <a:pt x="15" y="46"/>
                  </a:lnTo>
                  <a:lnTo>
                    <a:pt x="8" y="41"/>
                  </a:lnTo>
                  <a:lnTo>
                    <a:pt x="4" y="33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3" y="8"/>
                  </a:lnTo>
                  <a:lnTo>
                    <a:pt x="8" y="0"/>
                  </a:lnTo>
                  <a:lnTo>
                    <a:pt x="2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2" name="Freeform 23"/>
            <p:cNvSpPr/>
            <p:nvPr/>
          </p:nvSpPr>
          <p:spPr bwMode="auto">
            <a:xfrm>
              <a:off x="4427" y="2823"/>
              <a:ext cx="14" cy="13"/>
            </a:xfrm>
            <a:custGeom>
              <a:avLst/>
              <a:gdLst>
                <a:gd name="T0" fmla="*/ 49 w 49"/>
                <a:gd name="T1" fmla="*/ 41 h 49"/>
                <a:gd name="T2" fmla="*/ 41 w 49"/>
                <a:gd name="T3" fmla="*/ 45 h 49"/>
                <a:gd name="T4" fmla="*/ 33 w 49"/>
                <a:gd name="T5" fmla="*/ 49 h 49"/>
                <a:gd name="T6" fmla="*/ 24 w 49"/>
                <a:gd name="T7" fmla="*/ 49 h 49"/>
                <a:gd name="T8" fmla="*/ 15 w 49"/>
                <a:gd name="T9" fmla="*/ 46 h 49"/>
                <a:gd name="T10" fmla="*/ 8 w 49"/>
                <a:gd name="T11" fmla="*/ 41 h 49"/>
                <a:gd name="T12" fmla="*/ 4 w 49"/>
                <a:gd name="T13" fmla="*/ 33 h 49"/>
                <a:gd name="T14" fmla="*/ 0 w 49"/>
                <a:gd name="T15" fmla="*/ 25 h 49"/>
                <a:gd name="T16" fmla="*/ 0 w 49"/>
                <a:gd name="T17" fmla="*/ 16 h 49"/>
                <a:gd name="T18" fmla="*/ 3 w 49"/>
                <a:gd name="T19" fmla="*/ 8 h 49"/>
                <a:gd name="T20" fmla="*/ 8 w 49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49">
                  <a:moveTo>
                    <a:pt x="49" y="41"/>
                  </a:moveTo>
                  <a:lnTo>
                    <a:pt x="41" y="45"/>
                  </a:lnTo>
                  <a:lnTo>
                    <a:pt x="33" y="49"/>
                  </a:lnTo>
                  <a:lnTo>
                    <a:pt x="24" y="49"/>
                  </a:lnTo>
                  <a:lnTo>
                    <a:pt x="15" y="46"/>
                  </a:lnTo>
                  <a:lnTo>
                    <a:pt x="8" y="41"/>
                  </a:lnTo>
                  <a:lnTo>
                    <a:pt x="4" y="33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3" y="8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3" name="Freeform 24"/>
            <p:cNvSpPr/>
            <p:nvPr/>
          </p:nvSpPr>
          <p:spPr bwMode="auto">
            <a:xfrm>
              <a:off x="4431" y="1945"/>
              <a:ext cx="840" cy="886"/>
            </a:xfrm>
            <a:custGeom>
              <a:avLst/>
              <a:gdLst>
                <a:gd name="T0" fmla="*/ 0 w 3597"/>
                <a:gd name="T1" fmla="*/ 3646 h 3687"/>
                <a:gd name="T2" fmla="*/ 20 w 3597"/>
                <a:gd name="T3" fmla="*/ 3667 h 3687"/>
                <a:gd name="T4" fmla="*/ 41 w 3597"/>
                <a:gd name="T5" fmla="*/ 3687 h 3687"/>
                <a:gd name="T6" fmla="*/ 3597 w 3597"/>
                <a:gd name="T7" fmla="*/ 41 h 3687"/>
                <a:gd name="T8" fmla="*/ 3576 w 3597"/>
                <a:gd name="T9" fmla="*/ 21 h 3687"/>
                <a:gd name="T10" fmla="*/ 3556 w 3597"/>
                <a:gd name="T11" fmla="*/ 0 h 3687"/>
                <a:gd name="T12" fmla="*/ 0 w 3597"/>
                <a:gd name="T13" fmla="*/ 3646 h 3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97" h="3687">
                  <a:moveTo>
                    <a:pt x="0" y="3646"/>
                  </a:moveTo>
                  <a:lnTo>
                    <a:pt x="20" y="3667"/>
                  </a:lnTo>
                  <a:lnTo>
                    <a:pt x="41" y="3687"/>
                  </a:lnTo>
                  <a:lnTo>
                    <a:pt x="3597" y="41"/>
                  </a:lnTo>
                  <a:lnTo>
                    <a:pt x="3576" y="21"/>
                  </a:lnTo>
                  <a:lnTo>
                    <a:pt x="3556" y="0"/>
                  </a:lnTo>
                  <a:lnTo>
                    <a:pt x="0" y="36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4" name="Freeform 25"/>
            <p:cNvSpPr/>
            <p:nvPr/>
          </p:nvSpPr>
          <p:spPr bwMode="auto">
            <a:xfrm>
              <a:off x="4431" y="1945"/>
              <a:ext cx="840" cy="886"/>
            </a:xfrm>
            <a:custGeom>
              <a:avLst/>
              <a:gdLst>
                <a:gd name="T0" fmla="*/ 0 w 3597"/>
                <a:gd name="T1" fmla="*/ 3646 h 3687"/>
                <a:gd name="T2" fmla="*/ 20 w 3597"/>
                <a:gd name="T3" fmla="*/ 3667 h 3687"/>
                <a:gd name="T4" fmla="*/ 41 w 3597"/>
                <a:gd name="T5" fmla="*/ 3687 h 3687"/>
                <a:gd name="T6" fmla="*/ 3597 w 3597"/>
                <a:gd name="T7" fmla="*/ 41 h 3687"/>
                <a:gd name="T8" fmla="*/ 3576 w 3597"/>
                <a:gd name="T9" fmla="*/ 21 h 3687"/>
                <a:gd name="T10" fmla="*/ 3556 w 3597"/>
                <a:gd name="T11" fmla="*/ 0 h 3687"/>
                <a:gd name="T12" fmla="*/ 0 w 3597"/>
                <a:gd name="T13" fmla="*/ 3646 h 3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97" h="3687">
                  <a:moveTo>
                    <a:pt x="0" y="3646"/>
                  </a:moveTo>
                  <a:lnTo>
                    <a:pt x="20" y="3667"/>
                  </a:lnTo>
                  <a:lnTo>
                    <a:pt x="41" y="3687"/>
                  </a:lnTo>
                  <a:lnTo>
                    <a:pt x="3597" y="41"/>
                  </a:lnTo>
                  <a:lnTo>
                    <a:pt x="3576" y="21"/>
                  </a:lnTo>
                  <a:lnTo>
                    <a:pt x="3556" y="0"/>
                  </a:lnTo>
                  <a:lnTo>
                    <a:pt x="0" y="364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" name="Freeform 26"/>
            <p:cNvSpPr/>
            <p:nvPr/>
          </p:nvSpPr>
          <p:spPr bwMode="auto">
            <a:xfrm>
              <a:off x="5259" y="1941"/>
              <a:ext cx="12" cy="12"/>
            </a:xfrm>
            <a:custGeom>
              <a:avLst/>
              <a:gdLst>
                <a:gd name="T0" fmla="*/ 20 w 48"/>
                <a:gd name="T1" fmla="*/ 28 h 48"/>
                <a:gd name="T2" fmla="*/ 0 w 48"/>
                <a:gd name="T3" fmla="*/ 7 h 48"/>
                <a:gd name="T4" fmla="*/ 7 w 48"/>
                <a:gd name="T5" fmla="*/ 3 h 48"/>
                <a:gd name="T6" fmla="*/ 16 w 48"/>
                <a:gd name="T7" fmla="*/ 0 h 48"/>
                <a:gd name="T8" fmla="*/ 24 w 48"/>
                <a:gd name="T9" fmla="*/ 0 h 48"/>
                <a:gd name="T10" fmla="*/ 33 w 48"/>
                <a:gd name="T11" fmla="*/ 2 h 48"/>
                <a:gd name="T12" fmla="*/ 41 w 48"/>
                <a:gd name="T13" fmla="*/ 7 h 48"/>
                <a:gd name="T14" fmla="*/ 45 w 48"/>
                <a:gd name="T15" fmla="*/ 15 h 48"/>
                <a:gd name="T16" fmla="*/ 48 w 48"/>
                <a:gd name="T17" fmla="*/ 24 h 48"/>
                <a:gd name="T18" fmla="*/ 48 w 48"/>
                <a:gd name="T19" fmla="*/ 32 h 48"/>
                <a:gd name="T20" fmla="*/ 46 w 48"/>
                <a:gd name="T21" fmla="*/ 41 h 48"/>
                <a:gd name="T22" fmla="*/ 41 w 48"/>
                <a:gd name="T23" fmla="*/ 48 h 48"/>
                <a:gd name="T24" fmla="*/ 20 w 48"/>
                <a:gd name="T25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0" y="28"/>
                  </a:moveTo>
                  <a:lnTo>
                    <a:pt x="0" y="7"/>
                  </a:lnTo>
                  <a:lnTo>
                    <a:pt x="7" y="3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1" y="7"/>
                  </a:lnTo>
                  <a:lnTo>
                    <a:pt x="45" y="15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6" y="41"/>
                  </a:lnTo>
                  <a:lnTo>
                    <a:pt x="41" y="48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" name="Freeform 27"/>
            <p:cNvSpPr/>
            <p:nvPr/>
          </p:nvSpPr>
          <p:spPr bwMode="auto">
            <a:xfrm>
              <a:off x="5259" y="1941"/>
              <a:ext cx="12" cy="12"/>
            </a:xfrm>
            <a:custGeom>
              <a:avLst/>
              <a:gdLst>
                <a:gd name="T0" fmla="*/ 0 w 48"/>
                <a:gd name="T1" fmla="*/ 7 h 48"/>
                <a:gd name="T2" fmla="*/ 7 w 48"/>
                <a:gd name="T3" fmla="*/ 3 h 48"/>
                <a:gd name="T4" fmla="*/ 16 w 48"/>
                <a:gd name="T5" fmla="*/ 0 h 48"/>
                <a:gd name="T6" fmla="*/ 24 w 48"/>
                <a:gd name="T7" fmla="*/ 0 h 48"/>
                <a:gd name="T8" fmla="*/ 33 w 48"/>
                <a:gd name="T9" fmla="*/ 2 h 48"/>
                <a:gd name="T10" fmla="*/ 41 w 48"/>
                <a:gd name="T11" fmla="*/ 7 h 48"/>
                <a:gd name="T12" fmla="*/ 45 w 48"/>
                <a:gd name="T13" fmla="*/ 15 h 48"/>
                <a:gd name="T14" fmla="*/ 48 w 48"/>
                <a:gd name="T15" fmla="*/ 24 h 48"/>
                <a:gd name="T16" fmla="*/ 48 w 48"/>
                <a:gd name="T17" fmla="*/ 32 h 48"/>
                <a:gd name="T18" fmla="*/ 46 w 48"/>
                <a:gd name="T19" fmla="*/ 41 h 48"/>
                <a:gd name="T20" fmla="*/ 41 w 48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8">
                  <a:moveTo>
                    <a:pt x="0" y="7"/>
                  </a:moveTo>
                  <a:lnTo>
                    <a:pt x="7" y="3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1" y="7"/>
                  </a:lnTo>
                  <a:lnTo>
                    <a:pt x="45" y="15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6" y="41"/>
                  </a:lnTo>
                  <a:lnTo>
                    <a:pt x="41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" name="Freeform 28"/>
            <p:cNvSpPr/>
            <p:nvPr/>
          </p:nvSpPr>
          <p:spPr bwMode="auto">
            <a:xfrm>
              <a:off x="5174" y="1867"/>
              <a:ext cx="12" cy="12"/>
            </a:xfrm>
            <a:custGeom>
              <a:avLst/>
              <a:gdLst>
                <a:gd name="T0" fmla="*/ 21 w 49"/>
                <a:gd name="T1" fmla="*/ 28 h 47"/>
                <a:gd name="T2" fmla="*/ 0 w 49"/>
                <a:gd name="T3" fmla="*/ 10 h 47"/>
                <a:gd name="T4" fmla="*/ 6 w 49"/>
                <a:gd name="T5" fmla="*/ 4 h 47"/>
                <a:gd name="T6" fmla="*/ 15 w 49"/>
                <a:gd name="T7" fmla="*/ 0 h 47"/>
                <a:gd name="T8" fmla="*/ 24 w 49"/>
                <a:gd name="T9" fmla="*/ 0 h 47"/>
                <a:gd name="T10" fmla="*/ 32 w 49"/>
                <a:gd name="T11" fmla="*/ 2 h 47"/>
                <a:gd name="T12" fmla="*/ 40 w 49"/>
                <a:gd name="T13" fmla="*/ 7 h 47"/>
                <a:gd name="T14" fmla="*/ 46 w 49"/>
                <a:gd name="T15" fmla="*/ 13 h 47"/>
                <a:gd name="T16" fmla="*/ 49 w 49"/>
                <a:gd name="T17" fmla="*/ 22 h 47"/>
                <a:gd name="T18" fmla="*/ 49 w 49"/>
                <a:gd name="T19" fmla="*/ 31 h 47"/>
                <a:gd name="T20" fmla="*/ 48 w 49"/>
                <a:gd name="T21" fmla="*/ 39 h 47"/>
                <a:gd name="T22" fmla="*/ 43 w 49"/>
                <a:gd name="T23" fmla="*/ 47 h 47"/>
                <a:gd name="T24" fmla="*/ 21 w 49"/>
                <a:gd name="T25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7">
                  <a:moveTo>
                    <a:pt x="21" y="28"/>
                  </a:moveTo>
                  <a:lnTo>
                    <a:pt x="0" y="10"/>
                  </a:lnTo>
                  <a:lnTo>
                    <a:pt x="6" y="4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40" y="7"/>
                  </a:lnTo>
                  <a:lnTo>
                    <a:pt x="46" y="13"/>
                  </a:lnTo>
                  <a:lnTo>
                    <a:pt x="49" y="22"/>
                  </a:lnTo>
                  <a:lnTo>
                    <a:pt x="49" y="31"/>
                  </a:lnTo>
                  <a:lnTo>
                    <a:pt x="48" y="39"/>
                  </a:lnTo>
                  <a:lnTo>
                    <a:pt x="43" y="47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" name="Freeform 29"/>
            <p:cNvSpPr/>
            <p:nvPr/>
          </p:nvSpPr>
          <p:spPr bwMode="auto">
            <a:xfrm>
              <a:off x="5174" y="1867"/>
              <a:ext cx="12" cy="12"/>
            </a:xfrm>
            <a:custGeom>
              <a:avLst/>
              <a:gdLst>
                <a:gd name="T0" fmla="*/ 0 w 49"/>
                <a:gd name="T1" fmla="*/ 10 h 47"/>
                <a:gd name="T2" fmla="*/ 6 w 49"/>
                <a:gd name="T3" fmla="*/ 4 h 47"/>
                <a:gd name="T4" fmla="*/ 15 w 49"/>
                <a:gd name="T5" fmla="*/ 0 h 47"/>
                <a:gd name="T6" fmla="*/ 24 w 49"/>
                <a:gd name="T7" fmla="*/ 0 h 47"/>
                <a:gd name="T8" fmla="*/ 32 w 49"/>
                <a:gd name="T9" fmla="*/ 2 h 47"/>
                <a:gd name="T10" fmla="*/ 40 w 49"/>
                <a:gd name="T11" fmla="*/ 7 h 47"/>
                <a:gd name="T12" fmla="*/ 46 w 49"/>
                <a:gd name="T13" fmla="*/ 13 h 47"/>
                <a:gd name="T14" fmla="*/ 49 w 49"/>
                <a:gd name="T15" fmla="*/ 22 h 47"/>
                <a:gd name="T16" fmla="*/ 49 w 49"/>
                <a:gd name="T17" fmla="*/ 31 h 47"/>
                <a:gd name="T18" fmla="*/ 48 w 49"/>
                <a:gd name="T19" fmla="*/ 39 h 47"/>
                <a:gd name="T20" fmla="*/ 43 w 49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47">
                  <a:moveTo>
                    <a:pt x="0" y="10"/>
                  </a:moveTo>
                  <a:lnTo>
                    <a:pt x="6" y="4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40" y="7"/>
                  </a:lnTo>
                  <a:lnTo>
                    <a:pt x="46" y="13"/>
                  </a:lnTo>
                  <a:lnTo>
                    <a:pt x="49" y="22"/>
                  </a:lnTo>
                  <a:lnTo>
                    <a:pt x="49" y="31"/>
                  </a:lnTo>
                  <a:lnTo>
                    <a:pt x="48" y="39"/>
                  </a:lnTo>
                  <a:lnTo>
                    <a:pt x="43" y="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9" name="Freeform 30"/>
            <p:cNvSpPr/>
            <p:nvPr/>
          </p:nvSpPr>
          <p:spPr bwMode="auto">
            <a:xfrm>
              <a:off x="4636" y="1870"/>
              <a:ext cx="547" cy="667"/>
            </a:xfrm>
            <a:custGeom>
              <a:avLst/>
              <a:gdLst>
                <a:gd name="T0" fmla="*/ 2359 w 2359"/>
                <a:gd name="T1" fmla="*/ 37 h 2770"/>
                <a:gd name="T2" fmla="*/ 2337 w 2359"/>
                <a:gd name="T3" fmla="*/ 18 h 2770"/>
                <a:gd name="T4" fmla="*/ 2316 w 2359"/>
                <a:gd name="T5" fmla="*/ 0 h 2770"/>
                <a:gd name="T6" fmla="*/ 0 w 2359"/>
                <a:gd name="T7" fmla="*/ 2734 h 2770"/>
                <a:gd name="T8" fmla="*/ 22 w 2359"/>
                <a:gd name="T9" fmla="*/ 2752 h 2770"/>
                <a:gd name="T10" fmla="*/ 43 w 2359"/>
                <a:gd name="T11" fmla="*/ 2770 h 2770"/>
                <a:gd name="T12" fmla="*/ 2359 w 2359"/>
                <a:gd name="T13" fmla="*/ 37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9" h="2770">
                  <a:moveTo>
                    <a:pt x="2359" y="37"/>
                  </a:moveTo>
                  <a:lnTo>
                    <a:pt x="2337" y="18"/>
                  </a:lnTo>
                  <a:lnTo>
                    <a:pt x="2316" y="0"/>
                  </a:lnTo>
                  <a:lnTo>
                    <a:pt x="0" y="2734"/>
                  </a:lnTo>
                  <a:lnTo>
                    <a:pt x="22" y="2752"/>
                  </a:lnTo>
                  <a:lnTo>
                    <a:pt x="43" y="2770"/>
                  </a:lnTo>
                  <a:lnTo>
                    <a:pt x="2359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0" name="Freeform 31"/>
            <p:cNvSpPr/>
            <p:nvPr/>
          </p:nvSpPr>
          <p:spPr bwMode="auto">
            <a:xfrm>
              <a:off x="4636" y="1870"/>
              <a:ext cx="547" cy="667"/>
            </a:xfrm>
            <a:custGeom>
              <a:avLst/>
              <a:gdLst>
                <a:gd name="T0" fmla="*/ 2359 w 2359"/>
                <a:gd name="T1" fmla="*/ 37 h 2770"/>
                <a:gd name="T2" fmla="*/ 2337 w 2359"/>
                <a:gd name="T3" fmla="*/ 18 h 2770"/>
                <a:gd name="T4" fmla="*/ 2316 w 2359"/>
                <a:gd name="T5" fmla="*/ 0 h 2770"/>
                <a:gd name="T6" fmla="*/ 0 w 2359"/>
                <a:gd name="T7" fmla="*/ 2734 h 2770"/>
                <a:gd name="T8" fmla="*/ 22 w 2359"/>
                <a:gd name="T9" fmla="*/ 2752 h 2770"/>
                <a:gd name="T10" fmla="*/ 43 w 2359"/>
                <a:gd name="T11" fmla="*/ 2770 h 2770"/>
                <a:gd name="T12" fmla="*/ 2359 w 2359"/>
                <a:gd name="T13" fmla="*/ 37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9" h="2770">
                  <a:moveTo>
                    <a:pt x="2359" y="37"/>
                  </a:moveTo>
                  <a:lnTo>
                    <a:pt x="2337" y="18"/>
                  </a:lnTo>
                  <a:lnTo>
                    <a:pt x="2316" y="0"/>
                  </a:lnTo>
                  <a:lnTo>
                    <a:pt x="0" y="2734"/>
                  </a:lnTo>
                  <a:lnTo>
                    <a:pt x="22" y="2752"/>
                  </a:lnTo>
                  <a:lnTo>
                    <a:pt x="43" y="2770"/>
                  </a:lnTo>
                  <a:lnTo>
                    <a:pt x="2359" y="3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" name="Freeform 32"/>
            <p:cNvSpPr/>
            <p:nvPr/>
          </p:nvSpPr>
          <p:spPr bwMode="auto">
            <a:xfrm>
              <a:off x="4632" y="2529"/>
              <a:ext cx="10" cy="12"/>
            </a:xfrm>
            <a:custGeom>
              <a:avLst/>
              <a:gdLst>
                <a:gd name="T0" fmla="*/ 28 w 49"/>
                <a:gd name="T1" fmla="*/ 18 h 46"/>
                <a:gd name="T2" fmla="*/ 49 w 49"/>
                <a:gd name="T3" fmla="*/ 36 h 46"/>
                <a:gd name="T4" fmla="*/ 43 w 49"/>
                <a:gd name="T5" fmla="*/ 43 h 46"/>
                <a:gd name="T6" fmla="*/ 34 w 49"/>
                <a:gd name="T7" fmla="*/ 46 h 46"/>
                <a:gd name="T8" fmla="*/ 26 w 49"/>
                <a:gd name="T9" fmla="*/ 46 h 46"/>
                <a:gd name="T10" fmla="*/ 17 w 49"/>
                <a:gd name="T11" fmla="*/ 45 h 46"/>
                <a:gd name="T12" fmla="*/ 9 w 49"/>
                <a:gd name="T13" fmla="*/ 39 h 46"/>
                <a:gd name="T14" fmla="*/ 3 w 49"/>
                <a:gd name="T15" fmla="*/ 33 h 46"/>
                <a:gd name="T16" fmla="*/ 0 w 49"/>
                <a:gd name="T17" fmla="*/ 24 h 46"/>
                <a:gd name="T18" fmla="*/ 0 w 49"/>
                <a:gd name="T19" fmla="*/ 16 h 46"/>
                <a:gd name="T20" fmla="*/ 1 w 49"/>
                <a:gd name="T21" fmla="*/ 7 h 46"/>
                <a:gd name="T22" fmla="*/ 6 w 49"/>
                <a:gd name="T23" fmla="*/ 0 h 46"/>
                <a:gd name="T24" fmla="*/ 28 w 49"/>
                <a:gd name="T2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6">
                  <a:moveTo>
                    <a:pt x="28" y="18"/>
                  </a:moveTo>
                  <a:lnTo>
                    <a:pt x="49" y="36"/>
                  </a:lnTo>
                  <a:lnTo>
                    <a:pt x="43" y="43"/>
                  </a:lnTo>
                  <a:lnTo>
                    <a:pt x="34" y="46"/>
                  </a:lnTo>
                  <a:lnTo>
                    <a:pt x="26" y="46"/>
                  </a:lnTo>
                  <a:lnTo>
                    <a:pt x="17" y="45"/>
                  </a:lnTo>
                  <a:lnTo>
                    <a:pt x="9" y="39"/>
                  </a:lnTo>
                  <a:lnTo>
                    <a:pt x="3" y="33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" y="7"/>
                  </a:lnTo>
                  <a:lnTo>
                    <a:pt x="6" y="0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2" name="Freeform 33"/>
            <p:cNvSpPr/>
            <p:nvPr/>
          </p:nvSpPr>
          <p:spPr bwMode="auto">
            <a:xfrm>
              <a:off x="4632" y="2529"/>
              <a:ext cx="10" cy="12"/>
            </a:xfrm>
            <a:custGeom>
              <a:avLst/>
              <a:gdLst>
                <a:gd name="T0" fmla="*/ 49 w 49"/>
                <a:gd name="T1" fmla="*/ 36 h 46"/>
                <a:gd name="T2" fmla="*/ 43 w 49"/>
                <a:gd name="T3" fmla="*/ 43 h 46"/>
                <a:gd name="T4" fmla="*/ 34 w 49"/>
                <a:gd name="T5" fmla="*/ 46 h 46"/>
                <a:gd name="T6" fmla="*/ 26 w 49"/>
                <a:gd name="T7" fmla="*/ 46 h 46"/>
                <a:gd name="T8" fmla="*/ 17 w 49"/>
                <a:gd name="T9" fmla="*/ 45 h 46"/>
                <a:gd name="T10" fmla="*/ 9 w 49"/>
                <a:gd name="T11" fmla="*/ 39 h 46"/>
                <a:gd name="T12" fmla="*/ 3 w 49"/>
                <a:gd name="T13" fmla="*/ 33 h 46"/>
                <a:gd name="T14" fmla="*/ 0 w 49"/>
                <a:gd name="T15" fmla="*/ 24 h 46"/>
                <a:gd name="T16" fmla="*/ 0 w 49"/>
                <a:gd name="T17" fmla="*/ 16 h 46"/>
                <a:gd name="T18" fmla="*/ 1 w 49"/>
                <a:gd name="T19" fmla="*/ 7 h 46"/>
                <a:gd name="T20" fmla="*/ 6 w 49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46">
                  <a:moveTo>
                    <a:pt x="49" y="36"/>
                  </a:moveTo>
                  <a:lnTo>
                    <a:pt x="43" y="43"/>
                  </a:lnTo>
                  <a:lnTo>
                    <a:pt x="34" y="46"/>
                  </a:lnTo>
                  <a:lnTo>
                    <a:pt x="26" y="46"/>
                  </a:lnTo>
                  <a:lnTo>
                    <a:pt x="17" y="45"/>
                  </a:lnTo>
                  <a:lnTo>
                    <a:pt x="9" y="39"/>
                  </a:lnTo>
                  <a:lnTo>
                    <a:pt x="3" y="33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" y="7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3" name="Freeform 34"/>
            <p:cNvSpPr/>
            <p:nvPr/>
          </p:nvSpPr>
          <p:spPr bwMode="auto">
            <a:xfrm>
              <a:off x="4464" y="2848"/>
              <a:ext cx="38" cy="53"/>
            </a:xfrm>
            <a:custGeom>
              <a:avLst/>
              <a:gdLst>
                <a:gd name="T0" fmla="*/ 158 w 158"/>
                <a:gd name="T1" fmla="*/ 0 h 222"/>
                <a:gd name="T2" fmla="*/ 102 w 158"/>
                <a:gd name="T3" fmla="*/ 0 h 222"/>
                <a:gd name="T4" fmla="*/ 74 w 158"/>
                <a:gd name="T5" fmla="*/ 9 h 222"/>
                <a:gd name="T6" fmla="*/ 46 w 158"/>
                <a:gd name="T7" fmla="*/ 28 h 222"/>
                <a:gd name="T8" fmla="*/ 28 w 158"/>
                <a:gd name="T9" fmla="*/ 56 h 222"/>
                <a:gd name="T10" fmla="*/ 0 w 158"/>
                <a:gd name="T11" fmla="*/ 166 h 222"/>
                <a:gd name="T12" fmla="*/ 0 w 158"/>
                <a:gd name="T13" fmla="*/ 186 h 222"/>
                <a:gd name="T14" fmla="*/ 9 w 158"/>
                <a:gd name="T15" fmla="*/ 204 h 222"/>
                <a:gd name="T16" fmla="*/ 28 w 158"/>
                <a:gd name="T17" fmla="*/ 222 h 222"/>
                <a:gd name="T18" fmla="*/ 92 w 158"/>
                <a:gd name="T1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222">
                  <a:moveTo>
                    <a:pt x="158" y="0"/>
                  </a:moveTo>
                  <a:lnTo>
                    <a:pt x="102" y="0"/>
                  </a:lnTo>
                  <a:lnTo>
                    <a:pt x="74" y="9"/>
                  </a:lnTo>
                  <a:lnTo>
                    <a:pt x="46" y="28"/>
                  </a:lnTo>
                  <a:lnTo>
                    <a:pt x="28" y="56"/>
                  </a:lnTo>
                  <a:lnTo>
                    <a:pt x="0" y="166"/>
                  </a:lnTo>
                  <a:lnTo>
                    <a:pt x="0" y="186"/>
                  </a:lnTo>
                  <a:lnTo>
                    <a:pt x="9" y="204"/>
                  </a:lnTo>
                  <a:lnTo>
                    <a:pt x="28" y="222"/>
                  </a:lnTo>
                  <a:lnTo>
                    <a:pt x="92" y="2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4" name="Line 35"/>
            <p:cNvSpPr>
              <a:spLocks noChangeShapeType="1"/>
            </p:cNvSpPr>
            <p:nvPr/>
          </p:nvSpPr>
          <p:spPr bwMode="auto">
            <a:xfrm flipV="1">
              <a:off x="4529" y="2819"/>
              <a:ext cx="9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" name="Line 36"/>
            <p:cNvSpPr>
              <a:spLocks noChangeShapeType="1"/>
            </p:cNvSpPr>
            <p:nvPr/>
          </p:nvSpPr>
          <p:spPr bwMode="auto">
            <a:xfrm flipV="1">
              <a:off x="4561" y="2819"/>
              <a:ext cx="1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" name="Freeform 37"/>
            <p:cNvSpPr/>
            <p:nvPr/>
          </p:nvSpPr>
          <p:spPr bwMode="auto">
            <a:xfrm>
              <a:off x="5304" y="1913"/>
              <a:ext cx="52" cy="83"/>
            </a:xfrm>
            <a:custGeom>
              <a:avLst/>
              <a:gdLst>
                <a:gd name="T0" fmla="*/ 221 w 221"/>
                <a:gd name="T1" fmla="*/ 0 h 333"/>
                <a:gd name="T2" fmla="*/ 138 w 221"/>
                <a:gd name="T3" fmla="*/ 333 h 333"/>
                <a:gd name="T4" fmla="*/ 46 w 221"/>
                <a:gd name="T5" fmla="*/ 333 h 333"/>
                <a:gd name="T6" fmla="*/ 18 w 221"/>
                <a:gd name="T7" fmla="*/ 324 h 333"/>
                <a:gd name="T8" fmla="*/ 8 w 221"/>
                <a:gd name="T9" fmla="*/ 314 h 333"/>
                <a:gd name="T10" fmla="*/ 0 w 221"/>
                <a:gd name="T11" fmla="*/ 296 h 333"/>
                <a:gd name="T12" fmla="*/ 0 w 221"/>
                <a:gd name="T13" fmla="*/ 278 h 333"/>
                <a:gd name="T14" fmla="*/ 28 w 221"/>
                <a:gd name="T15" fmla="*/ 166 h 333"/>
                <a:gd name="T16" fmla="*/ 46 w 221"/>
                <a:gd name="T17" fmla="*/ 139 h 333"/>
                <a:gd name="T18" fmla="*/ 64 w 221"/>
                <a:gd name="T19" fmla="*/ 120 h 333"/>
                <a:gd name="T20" fmla="*/ 92 w 221"/>
                <a:gd name="T21" fmla="*/ 111 h 333"/>
                <a:gd name="T22" fmla="*/ 194 w 221"/>
                <a:gd name="T23" fmla="*/ 11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1" h="333">
                  <a:moveTo>
                    <a:pt x="221" y="0"/>
                  </a:moveTo>
                  <a:lnTo>
                    <a:pt x="138" y="333"/>
                  </a:lnTo>
                  <a:lnTo>
                    <a:pt x="46" y="333"/>
                  </a:lnTo>
                  <a:lnTo>
                    <a:pt x="18" y="324"/>
                  </a:lnTo>
                  <a:lnTo>
                    <a:pt x="8" y="314"/>
                  </a:lnTo>
                  <a:lnTo>
                    <a:pt x="0" y="296"/>
                  </a:lnTo>
                  <a:lnTo>
                    <a:pt x="0" y="278"/>
                  </a:lnTo>
                  <a:lnTo>
                    <a:pt x="28" y="166"/>
                  </a:lnTo>
                  <a:lnTo>
                    <a:pt x="46" y="139"/>
                  </a:lnTo>
                  <a:lnTo>
                    <a:pt x="64" y="120"/>
                  </a:lnTo>
                  <a:lnTo>
                    <a:pt x="92" y="111"/>
                  </a:lnTo>
                  <a:lnTo>
                    <a:pt x="194" y="1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" name="Line 38"/>
            <p:cNvSpPr>
              <a:spLocks noChangeShapeType="1"/>
            </p:cNvSpPr>
            <p:nvPr/>
          </p:nvSpPr>
          <p:spPr bwMode="auto">
            <a:xfrm flipV="1">
              <a:off x="5377" y="1913"/>
              <a:ext cx="1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" name="Line 39"/>
            <p:cNvSpPr>
              <a:spLocks noChangeShapeType="1"/>
            </p:cNvSpPr>
            <p:nvPr/>
          </p:nvSpPr>
          <p:spPr bwMode="auto">
            <a:xfrm flipV="1">
              <a:off x="5415" y="1913"/>
              <a:ext cx="5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9" name="Freeform 40"/>
            <p:cNvSpPr/>
            <p:nvPr/>
          </p:nvSpPr>
          <p:spPr bwMode="auto">
            <a:xfrm>
              <a:off x="4565" y="2450"/>
              <a:ext cx="39" cy="53"/>
            </a:xfrm>
            <a:custGeom>
              <a:avLst/>
              <a:gdLst>
                <a:gd name="T0" fmla="*/ 148 w 166"/>
                <a:gd name="T1" fmla="*/ 222 h 222"/>
                <a:gd name="T2" fmla="*/ 120 w 166"/>
                <a:gd name="T3" fmla="*/ 176 h 222"/>
                <a:gd name="T4" fmla="*/ 166 w 166"/>
                <a:gd name="T5" fmla="*/ 0 h 222"/>
                <a:gd name="T6" fmla="*/ 92 w 166"/>
                <a:gd name="T7" fmla="*/ 0 h 222"/>
                <a:gd name="T8" fmla="*/ 56 w 166"/>
                <a:gd name="T9" fmla="*/ 9 h 222"/>
                <a:gd name="T10" fmla="*/ 38 w 166"/>
                <a:gd name="T11" fmla="*/ 28 h 222"/>
                <a:gd name="T12" fmla="*/ 28 w 166"/>
                <a:gd name="T13" fmla="*/ 46 h 222"/>
                <a:gd name="T14" fmla="*/ 0 w 166"/>
                <a:gd name="T15" fmla="*/ 166 h 222"/>
                <a:gd name="T16" fmla="*/ 0 w 166"/>
                <a:gd name="T17" fmla="*/ 186 h 222"/>
                <a:gd name="T18" fmla="*/ 10 w 166"/>
                <a:gd name="T19" fmla="*/ 212 h 222"/>
                <a:gd name="T20" fmla="*/ 28 w 166"/>
                <a:gd name="T21" fmla="*/ 222 h 222"/>
                <a:gd name="T22" fmla="*/ 56 w 166"/>
                <a:gd name="T23" fmla="*/ 222 h 222"/>
                <a:gd name="T24" fmla="*/ 84 w 166"/>
                <a:gd name="T25" fmla="*/ 212 h 222"/>
                <a:gd name="T26" fmla="*/ 102 w 166"/>
                <a:gd name="T27" fmla="*/ 204 h 222"/>
                <a:gd name="T28" fmla="*/ 120 w 166"/>
                <a:gd name="T29" fmla="*/ 17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222">
                  <a:moveTo>
                    <a:pt x="148" y="222"/>
                  </a:moveTo>
                  <a:lnTo>
                    <a:pt x="120" y="176"/>
                  </a:lnTo>
                  <a:lnTo>
                    <a:pt x="166" y="0"/>
                  </a:lnTo>
                  <a:lnTo>
                    <a:pt x="92" y="0"/>
                  </a:lnTo>
                  <a:lnTo>
                    <a:pt x="56" y="9"/>
                  </a:lnTo>
                  <a:lnTo>
                    <a:pt x="38" y="28"/>
                  </a:lnTo>
                  <a:lnTo>
                    <a:pt x="28" y="46"/>
                  </a:lnTo>
                  <a:lnTo>
                    <a:pt x="0" y="166"/>
                  </a:lnTo>
                  <a:lnTo>
                    <a:pt x="0" y="186"/>
                  </a:lnTo>
                  <a:lnTo>
                    <a:pt x="10" y="212"/>
                  </a:lnTo>
                  <a:lnTo>
                    <a:pt x="28" y="222"/>
                  </a:lnTo>
                  <a:lnTo>
                    <a:pt x="56" y="222"/>
                  </a:lnTo>
                  <a:lnTo>
                    <a:pt x="84" y="212"/>
                  </a:lnTo>
                  <a:lnTo>
                    <a:pt x="102" y="204"/>
                  </a:lnTo>
                  <a:lnTo>
                    <a:pt x="120" y="17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0" name="Line 41"/>
            <p:cNvSpPr>
              <a:spLocks noChangeShapeType="1"/>
            </p:cNvSpPr>
            <p:nvPr/>
          </p:nvSpPr>
          <p:spPr bwMode="auto">
            <a:xfrm flipV="1">
              <a:off x="4637" y="2425"/>
              <a:ext cx="9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1" name="Line 42"/>
            <p:cNvSpPr>
              <a:spLocks noChangeShapeType="1"/>
            </p:cNvSpPr>
            <p:nvPr/>
          </p:nvSpPr>
          <p:spPr bwMode="auto">
            <a:xfrm flipV="1">
              <a:off x="4673" y="2425"/>
              <a:ext cx="1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" name="Freeform 43"/>
            <p:cNvSpPr/>
            <p:nvPr/>
          </p:nvSpPr>
          <p:spPr bwMode="auto">
            <a:xfrm>
              <a:off x="5135" y="1751"/>
              <a:ext cx="44" cy="78"/>
            </a:xfrm>
            <a:custGeom>
              <a:avLst/>
              <a:gdLst>
                <a:gd name="T0" fmla="*/ 92 w 193"/>
                <a:gd name="T1" fmla="*/ 0 h 332"/>
                <a:gd name="T2" fmla="*/ 0 w 193"/>
                <a:gd name="T3" fmla="*/ 332 h 332"/>
                <a:gd name="T4" fmla="*/ 83 w 193"/>
                <a:gd name="T5" fmla="*/ 332 h 332"/>
                <a:gd name="T6" fmla="*/ 119 w 193"/>
                <a:gd name="T7" fmla="*/ 324 h 332"/>
                <a:gd name="T8" fmla="*/ 147 w 193"/>
                <a:gd name="T9" fmla="*/ 305 h 332"/>
                <a:gd name="T10" fmla="*/ 166 w 193"/>
                <a:gd name="T11" fmla="*/ 278 h 332"/>
                <a:gd name="T12" fmla="*/ 193 w 193"/>
                <a:gd name="T13" fmla="*/ 175 h 332"/>
                <a:gd name="T14" fmla="*/ 193 w 193"/>
                <a:gd name="T15" fmla="*/ 148 h 332"/>
                <a:gd name="T16" fmla="*/ 185 w 193"/>
                <a:gd name="T17" fmla="*/ 120 h 332"/>
                <a:gd name="T18" fmla="*/ 157 w 193"/>
                <a:gd name="T19" fmla="*/ 111 h 332"/>
                <a:gd name="T20" fmla="*/ 64 w 193"/>
                <a:gd name="T21" fmla="*/ 11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332">
                  <a:moveTo>
                    <a:pt x="92" y="0"/>
                  </a:moveTo>
                  <a:lnTo>
                    <a:pt x="0" y="332"/>
                  </a:lnTo>
                  <a:lnTo>
                    <a:pt x="83" y="332"/>
                  </a:lnTo>
                  <a:lnTo>
                    <a:pt x="119" y="324"/>
                  </a:lnTo>
                  <a:lnTo>
                    <a:pt x="147" y="305"/>
                  </a:lnTo>
                  <a:lnTo>
                    <a:pt x="166" y="278"/>
                  </a:lnTo>
                  <a:lnTo>
                    <a:pt x="193" y="175"/>
                  </a:lnTo>
                  <a:lnTo>
                    <a:pt x="193" y="148"/>
                  </a:lnTo>
                  <a:lnTo>
                    <a:pt x="185" y="120"/>
                  </a:lnTo>
                  <a:lnTo>
                    <a:pt x="157" y="111"/>
                  </a:lnTo>
                  <a:lnTo>
                    <a:pt x="64" y="1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3" name="Line 44"/>
            <p:cNvSpPr>
              <a:spLocks noChangeShapeType="1"/>
            </p:cNvSpPr>
            <p:nvPr/>
          </p:nvSpPr>
          <p:spPr bwMode="auto">
            <a:xfrm flipV="1">
              <a:off x="5210" y="1751"/>
              <a:ext cx="1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" name="Line 45"/>
            <p:cNvSpPr>
              <a:spLocks noChangeShapeType="1"/>
            </p:cNvSpPr>
            <p:nvPr/>
          </p:nvSpPr>
          <p:spPr bwMode="auto">
            <a:xfrm flipV="1">
              <a:off x="5247" y="1751"/>
              <a:ext cx="7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" name="Group 46"/>
            <p:cNvGrpSpPr/>
            <p:nvPr/>
          </p:nvGrpSpPr>
          <p:grpSpPr bwMode="auto">
            <a:xfrm>
              <a:off x="4434" y="1875"/>
              <a:ext cx="835" cy="2088"/>
              <a:chOff x="4434" y="1875"/>
              <a:chExt cx="835" cy="2088"/>
            </a:xfrm>
          </p:grpSpPr>
          <p:sp>
            <p:nvSpPr>
              <p:cNvPr id="331" name="Line 47"/>
              <p:cNvSpPr>
                <a:spLocks noChangeShapeType="1"/>
              </p:cNvSpPr>
              <p:nvPr/>
            </p:nvSpPr>
            <p:spPr bwMode="auto">
              <a:xfrm flipV="1">
                <a:off x="4434" y="3018"/>
                <a:ext cx="3" cy="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" name="Line 48"/>
              <p:cNvSpPr>
                <a:spLocks noChangeShapeType="1"/>
              </p:cNvSpPr>
              <p:nvPr/>
            </p:nvSpPr>
            <p:spPr bwMode="auto">
              <a:xfrm flipV="1">
                <a:off x="4637" y="3018"/>
                <a:ext cx="4" cy="2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" name="Line 49"/>
              <p:cNvSpPr>
                <a:spLocks noChangeShapeType="1"/>
              </p:cNvSpPr>
              <p:nvPr/>
            </p:nvSpPr>
            <p:spPr bwMode="auto">
              <a:xfrm flipV="1">
                <a:off x="5179" y="3018"/>
                <a:ext cx="4" cy="8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" name="Line 50"/>
              <p:cNvSpPr>
                <a:spLocks noChangeShapeType="1"/>
              </p:cNvSpPr>
              <p:nvPr/>
            </p:nvSpPr>
            <p:spPr bwMode="auto">
              <a:xfrm flipV="1">
                <a:off x="5264" y="3018"/>
                <a:ext cx="5" cy="9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" name="Line 51"/>
              <p:cNvSpPr>
                <a:spLocks noChangeShapeType="1"/>
              </p:cNvSpPr>
              <p:nvPr/>
            </p:nvSpPr>
            <p:spPr bwMode="auto">
              <a:xfrm>
                <a:off x="5179" y="1875"/>
                <a:ext cx="4" cy="3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" name="Line 52"/>
              <p:cNvSpPr>
                <a:spLocks noChangeShapeType="1"/>
              </p:cNvSpPr>
              <p:nvPr/>
            </p:nvSpPr>
            <p:spPr bwMode="auto">
              <a:xfrm>
                <a:off x="5264" y="1947"/>
                <a:ext cx="5" cy="3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" name="Line 53"/>
              <p:cNvSpPr>
                <a:spLocks noChangeShapeType="1"/>
              </p:cNvSpPr>
              <p:nvPr/>
            </p:nvSpPr>
            <p:spPr bwMode="auto">
              <a:xfrm>
                <a:off x="4637" y="2535"/>
                <a:ext cx="4" cy="2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" name="Line 54"/>
              <p:cNvSpPr>
                <a:spLocks noChangeShapeType="1"/>
              </p:cNvSpPr>
              <p:nvPr/>
            </p:nvSpPr>
            <p:spPr bwMode="auto">
              <a:xfrm>
                <a:off x="4434" y="2830"/>
                <a:ext cx="3" cy="1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Group 55"/>
          <p:cNvGrpSpPr/>
          <p:nvPr/>
        </p:nvGrpSpPr>
        <p:grpSpPr bwMode="auto">
          <a:xfrm>
            <a:off x="6328226" y="3107898"/>
            <a:ext cx="1709737" cy="3592512"/>
            <a:chOff x="3152" y="1756"/>
            <a:chExt cx="1077" cy="2263"/>
          </a:xfrm>
        </p:grpSpPr>
        <p:sp>
          <p:nvSpPr>
            <p:cNvPr id="340" name="Freeform 56"/>
            <p:cNvSpPr/>
            <p:nvPr/>
          </p:nvSpPr>
          <p:spPr bwMode="auto">
            <a:xfrm>
              <a:off x="3689" y="1941"/>
              <a:ext cx="13" cy="6"/>
            </a:xfrm>
            <a:custGeom>
              <a:avLst/>
              <a:gdLst>
                <a:gd name="T0" fmla="*/ 28 w 57"/>
                <a:gd name="T1" fmla="*/ 29 h 29"/>
                <a:gd name="T2" fmla="*/ 0 w 57"/>
                <a:gd name="T3" fmla="*/ 29 h 29"/>
                <a:gd name="T4" fmla="*/ 2 w 57"/>
                <a:gd name="T5" fmla="*/ 20 h 29"/>
                <a:gd name="T6" fmla="*/ 6 w 57"/>
                <a:gd name="T7" fmla="*/ 12 h 29"/>
                <a:gd name="T8" fmla="*/ 11 w 57"/>
                <a:gd name="T9" fmla="*/ 6 h 29"/>
                <a:gd name="T10" fmla="*/ 20 w 57"/>
                <a:gd name="T11" fmla="*/ 2 h 29"/>
                <a:gd name="T12" fmla="*/ 28 w 57"/>
                <a:gd name="T13" fmla="*/ 0 h 29"/>
                <a:gd name="T14" fmla="*/ 37 w 57"/>
                <a:gd name="T15" fmla="*/ 2 h 29"/>
                <a:gd name="T16" fmla="*/ 46 w 57"/>
                <a:gd name="T17" fmla="*/ 6 h 29"/>
                <a:gd name="T18" fmla="*/ 51 w 57"/>
                <a:gd name="T19" fmla="*/ 12 h 29"/>
                <a:gd name="T20" fmla="*/ 55 w 57"/>
                <a:gd name="T21" fmla="*/ 20 h 29"/>
                <a:gd name="T22" fmla="*/ 57 w 57"/>
                <a:gd name="T23" fmla="*/ 29 h 29"/>
                <a:gd name="T24" fmla="*/ 28 w 57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29">
                  <a:moveTo>
                    <a:pt x="28" y="29"/>
                  </a:moveTo>
                  <a:lnTo>
                    <a:pt x="0" y="29"/>
                  </a:lnTo>
                  <a:lnTo>
                    <a:pt x="2" y="20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7" y="2"/>
                  </a:lnTo>
                  <a:lnTo>
                    <a:pt x="46" y="6"/>
                  </a:lnTo>
                  <a:lnTo>
                    <a:pt x="51" y="12"/>
                  </a:lnTo>
                  <a:lnTo>
                    <a:pt x="55" y="20"/>
                  </a:lnTo>
                  <a:lnTo>
                    <a:pt x="57" y="29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" name="Freeform 57"/>
            <p:cNvSpPr/>
            <p:nvPr/>
          </p:nvSpPr>
          <p:spPr bwMode="auto">
            <a:xfrm>
              <a:off x="3689" y="1941"/>
              <a:ext cx="13" cy="6"/>
            </a:xfrm>
            <a:custGeom>
              <a:avLst/>
              <a:gdLst>
                <a:gd name="T0" fmla="*/ 0 w 57"/>
                <a:gd name="T1" fmla="*/ 29 h 29"/>
                <a:gd name="T2" fmla="*/ 2 w 57"/>
                <a:gd name="T3" fmla="*/ 20 h 29"/>
                <a:gd name="T4" fmla="*/ 6 w 57"/>
                <a:gd name="T5" fmla="*/ 12 h 29"/>
                <a:gd name="T6" fmla="*/ 11 w 57"/>
                <a:gd name="T7" fmla="*/ 6 h 29"/>
                <a:gd name="T8" fmla="*/ 20 w 57"/>
                <a:gd name="T9" fmla="*/ 2 h 29"/>
                <a:gd name="T10" fmla="*/ 28 w 57"/>
                <a:gd name="T11" fmla="*/ 0 h 29"/>
                <a:gd name="T12" fmla="*/ 37 w 57"/>
                <a:gd name="T13" fmla="*/ 2 h 29"/>
                <a:gd name="T14" fmla="*/ 46 w 57"/>
                <a:gd name="T15" fmla="*/ 6 h 29"/>
                <a:gd name="T16" fmla="*/ 51 w 57"/>
                <a:gd name="T17" fmla="*/ 12 h 29"/>
                <a:gd name="T18" fmla="*/ 55 w 57"/>
                <a:gd name="T19" fmla="*/ 20 h 29"/>
                <a:gd name="T20" fmla="*/ 57 w 57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29">
                  <a:moveTo>
                    <a:pt x="0" y="29"/>
                  </a:moveTo>
                  <a:lnTo>
                    <a:pt x="2" y="20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7" y="2"/>
                  </a:lnTo>
                  <a:lnTo>
                    <a:pt x="46" y="6"/>
                  </a:lnTo>
                  <a:lnTo>
                    <a:pt x="51" y="12"/>
                  </a:lnTo>
                  <a:lnTo>
                    <a:pt x="55" y="20"/>
                  </a:lnTo>
                  <a:lnTo>
                    <a:pt x="57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" name="Freeform 58"/>
            <p:cNvSpPr/>
            <p:nvPr/>
          </p:nvSpPr>
          <p:spPr bwMode="auto">
            <a:xfrm>
              <a:off x="3689" y="1947"/>
              <a:ext cx="13" cy="883"/>
            </a:xfrm>
            <a:custGeom>
              <a:avLst/>
              <a:gdLst>
                <a:gd name="T0" fmla="*/ 57 w 57"/>
                <a:gd name="T1" fmla="*/ 0 h 3646"/>
                <a:gd name="T2" fmla="*/ 28 w 57"/>
                <a:gd name="T3" fmla="*/ 0 h 3646"/>
                <a:gd name="T4" fmla="*/ 0 w 57"/>
                <a:gd name="T5" fmla="*/ 0 h 3646"/>
                <a:gd name="T6" fmla="*/ 0 w 57"/>
                <a:gd name="T7" fmla="*/ 3646 h 3646"/>
                <a:gd name="T8" fmla="*/ 28 w 57"/>
                <a:gd name="T9" fmla="*/ 3646 h 3646"/>
                <a:gd name="T10" fmla="*/ 57 w 57"/>
                <a:gd name="T11" fmla="*/ 3646 h 3646"/>
                <a:gd name="T12" fmla="*/ 57 w 57"/>
                <a:gd name="T13" fmla="*/ 0 h 3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646">
                  <a:moveTo>
                    <a:pt x="57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646"/>
                  </a:lnTo>
                  <a:lnTo>
                    <a:pt x="28" y="3646"/>
                  </a:lnTo>
                  <a:lnTo>
                    <a:pt x="57" y="3646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" name="Freeform 59"/>
            <p:cNvSpPr/>
            <p:nvPr/>
          </p:nvSpPr>
          <p:spPr bwMode="auto">
            <a:xfrm>
              <a:off x="3689" y="1947"/>
              <a:ext cx="13" cy="883"/>
            </a:xfrm>
            <a:custGeom>
              <a:avLst/>
              <a:gdLst>
                <a:gd name="T0" fmla="*/ 57 w 57"/>
                <a:gd name="T1" fmla="*/ 0 h 3646"/>
                <a:gd name="T2" fmla="*/ 28 w 57"/>
                <a:gd name="T3" fmla="*/ 0 h 3646"/>
                <a:gd name="T4" fmla="*/ 0 w 57"/>
                <a:gd name="T5" fmla="*/ 0 h 3646"/>
                <a:gd name="T6" fmla="*/ 0 w 57"/>
                <a:gd name="T7" fmla="*/ 3646 h 3646"/>
                <a:gd name="T8" fmla="*/ 28 w 57"/>
                <a:gd name="T9" fmla="*/ 3646 h 3646"/>
                <a:gd name="T10" fmla="*/ 57 w 57"/>
                <a:gd name="T11" fmla="*/ 3646 h 3646"/>
                <a:gd name="T12" fmla="*/ 57 w 57"/>
                <a:gd name="T13" fmla="*/ 0 h 3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646">
                  <a:moveTo>
                    <a:pt x="57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646"/>
                  </a:lnTo>
                  <a:lnTo>
                    <a:pt x="28" y="3646"/>
                  </a:lnTo>
                  <a:lnTo>
                    <a:pt x="57" y="3646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" name="Freeform 60"/>
            <p:cNvSpPr/>
            <p:nvPr/>
          </p:nvSpPr>
          <p:spPr bwMode="auto">
            <a:xfrm>
              <a:off x="3689" y="2830"/>
              <a:ext cx="13" cy="6"/>
            </a:xfrm>
            <a:custGeom>
              <a:avLst/>
              <a:gdLst>
                <a:gd name="T0" fmla="*/ 28 w 57"/>
                <a:gd name="T1" fmla="*/ 0 h 28"/>
                <a:gd name="T2" fmla="*/ 57 w 57"/>
                <a:gd name="T3" fmla="*/ 0 h 28"/>
                <a:gd name="T4" fmla="*/ 55 w 57"/>
                <a:gd name="T5" fmla="*/ 8 h 28"/>
                <a:gd name="T6" fmla="*/ 51 w 57"/>
                <a:gd name="T7" fmla="*/ 17 h 28"/>
                <a:gd name="T8" fmla="*/ 46 w 57"/>
                <a:gd name="T9" fmla="*/ 22 h 28"/>
                <a:gd name="T10" fmla="*/ 37 w 57"/>
                <a:gd name="T11" fmla="*/ 26 h 28"/>
                <a:gd name="T12" fmla="*/ 28 w 57"/>
                <a:gd name="T13" fmla="*/ 28 h 28"/>
                <a:gd name="T14" fmla="*/ 20 w 57"/>
                <a:gd name="T15" fmla="*/ 26 h 28"/>
                <a:gd name="T16" fmla="*/ 11 w 57"/>
                <a:gd name="T17" fmla="*/ 22 h 28"/>
                <a:gd name="T18" fmla="*/ 6 w 57"/>
                <a:gd name="T19" fmla="*/ 17 h 28"/>
                <a:gd name="T20" fmla="*/ 2 w 57"/>
                <a:gd name="T21" fmla="*/ 8 h 28"/>
                <a:gd name="T22" fmla="*/ 0 w 57"/>
                <a:gd name="T23" fmla="*/ 0 h 28"/>
                <a:gd name="T24" fmla="*/ 28 w 57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28">
                  <a:moveTo>
                    <a:pt x="28" y="0"/>
                  </a:moveTo>
                  <a:lnTo>
                    <a:pt x="57" y="0"/>
                  </a:lnTo>
                  <a:lnTo>
                    <a:pt x="55" y="8"/>
                  </a:lnTo>
                  <a:lnTo>
                    <a:pt x="51" y="17"/>
                  </a:lnTo>
                  <a:lnTo>
                    <a:pt x="46" y="22"/>
                  </a:lnTo>
                  <a:lnTo>
                    <a:pt x="37" y="26"/>
                  </a:lnTo>
                  <a:lnTo>
                    <a:pt x="28" y="28"/>
                  </a:lnTo>
                  <a:lnTo>
                    <a:pt x="20" y="26"/>
                  </a:lnTo>
                  <a:lnTo>
                    <a:pt x="11" y="22"/>
                  </a:lnTo>
                  <a:lnTo>
                    <a:pt x="6" y="17"/>
                  </a:lnTo>
                  <a:lnTo>
                    <a:pt x="2" y="8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" name="Freeform 61"/>
            <p:cNvSpPr/>
            <p:nvPr/>
          </p:nvSpPr>
          <p:spPr bwMode="auto">
            <a:xfrm>
              <a:off x="3689" y="2830"/>
              <a:ext cx="13" cy="6"/>
            </a:xfrm>
            <a:custGeom>
              <a:avLst/>
              <a:gdLst>
                <a:gd name="T0" fmla="*/ 57 w 57"/>
                <a:gd name="T1" fmla="*/ 0 h 28"/>
                <a:gd name="T2" fmla="*/ 55 w 57"/>
                <a:gd name="T3" fmla="*/ 8 h 28"/>
                <a:gd name="T4" fmla="*/ 51 w 57"/>
                <a:gd name="T5" fmla="*/ 17 h 28"/>
                <a:gd name="T6" fmla="*/ 46 w 57"/>
                <a:gd name="T7" fmla="*/ 22 h 28"/>
                <a:gd name="T8" fmla="*/ 37 w 57"/>
                <a:gd name="T9" fmla="*/ 26 h 28"/>
                <a:gd name="T10" fmla="*/ 28 w 57"/>
                <a:gd name="T11" fmla="*/ 28 h 28"/>
                <a:gd name="T12" fmla="*/ 20 w 57"/>
                <a:gd name="T13" fmla="*/ 26 h 28"/>
                <a:gd name="T14" fmla="*/ 11 w 57"/>
                <a:gd name="T15" fmla="*/ 22 h 28"/>
                <a:gd name="T16" fmla="*/ 6 w 57"/>
                <a:gd name="T17" fmla="*/ 17 h 28"/>
                <a:gd name="T18" fmla="*/ 2 w 57"/>
                <a:gd name="T19" fmla="*/ 8 h 28"/>
                <a:gd name="T20" fmla="*/ 0 w 5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28">
                  <a:moveTo>
                    <a:pt x="57" y="0"/>
                  </a:moveTo>
                  <a:lnTo>
                    <a:pt x="55" y="8"/>
                  </a:lnTo>
                  <a:lnTo>
                    <a:pt x="51" y="17"/>
                  </a:lnTo>
                  <a:lnTo>
                    <a:pt x="46" y="22"/>
                  </a:lnTo>
                  <a:lnTo>
                    <a:pt x="37" y="26"/>
                  </a:lnTo>
                  <a:lnTo>
                    <a:pt x="28" y="28"/>
                  </a:lnTo>
                  <a:lnTo>
                    <a:pt x="20" y="26"/>
                  </a:lnTo>
                  <a:lnTo>
                    <a:pt x="11" y="22"/>
                  </a:lnTo>
                  <a:lnTo>
                    <a:pt x="6" y="17"/>
                  </a:lnTo>
                  <a:lnTo>
                    <a:pt x="2" y="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" name="Freeform 62"/>
            <p:cNvSpPr/>
            <p:nvPr/>
          </p:nvSpPr>
          <p:spPr bwMode="auto">
            <a:xfrm>
              <a:off x="3233" y="3306"/>
              <a:ext cx="11" cy="13"/>
            </a:xfrm>
            <a:custGeom>
              <a:avLst/>
              <a:gdLst>
                <a:gd name="T0" fmla="*/ 28 w 42"/>
                <a:gd name="T1" fmla="*/ 28 h 53"/>
                <a:gd name="T2" fmla="*/ 14 w 42"/>
                <a:gd name="T3" fmla="*/ 53 h 53"/>
                <a:gd name="T4" fmla="*/ 6 w 42"/>
                <a:gd name="T5" fmla="*/ 47 h 53"/>
                <a:gd name="T6" fmla="*/ 2 w 42"/>
                <a:gd name="T7" fmla="*/ 40 h 53"/>
                <a:gd name="T8" fmla="*/ 0 w 42"/>
                <a:gd name="T9" fmla="*/ 30 h 53"/>
                <a:gd name="T10" fmla="*/ 0 w 42"/>
                <a:gd name="T11" fmla="*/ 21 h 53"/>
                <a:gd name="T12" fmla="*/ 3 w 42"/>
                <a:gd name="T13" fmla="*/ 14 h 53"/>
                <a:gd name="T14" fmla="*/ 8 w 42"/>
                <a:gd name="T15" fmla="*/ 6 h 53"/>
                <a:gd name="T16" fmla="*/ 16 w 42"/>
                <a:gd name="T17" fmla="*/ 2 h 53"/>
                <a:gd name="T18" fmla="*/ 25 w 42"/>
                <a:gd name="T19" fmla="*/ 0 h 53"/>
                <a:gd name="T20" fmla="*/ 34 w 42"/>
                <a:gd name="T21" fmla="*/ 0 h 53"/>
                <a:gd name="T22" fmla="*/ 42 w 42"/>
                <a:gd name="T23" fmla="*/ 3 h 53"/>
                <a:gd name="T24" fmla="*/ 28 w 42"/>
                <a:gd name="T25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53">
                  <a:moveTo>
                    <a:pt x="28" y="28"/>
                  </a:moveTo>
                  <a:lnTo>
                    <a:pt x="14" y="53"/>
                  </a:lnTo>
                  <a:lnTo>
                    <a:pt x="6" y="47"/>
                  </a:lnTo>
                  <a:lnTo>
                    <a:pt x="2" y="4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3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" name="Freeform 63"/>
            <p:cNvSpPr/>
            <p:nvPr/>
          </p:nvSpPr>
          <p:spPr bwMode="auto">
            <a:xfrm>
              <a:off x="3233" y="3306"/>
              <a:ext cx="11" cy="13"/>
            </a:xfrm>
            <a:custGeom>
              <a:avLst/>
              <a:gdLst>
                <a:gd name="T0" fmla="*/ 14 w 42"/>
                <a:gd name="T1" fmla="*/ 53 h 53"/>
                <a:gd name="T2" fmla="*/ 6 w 42"/>
                <a:gd name="T3" fmla="*/ 47 h 53"/>
                <a:gd name="T4" fmla="*/ 2 w 42"/>
                <a:gd name="T5" fmla="*/ 40 h 53"/>
                <a:gd name="T6" fmla="*/ 0 w 42"/>
                <a:gd name="T7" fmla="*/ 30 h 53"/>
                <a:gd name="T8" fmla="*/ 0 w 42"/>
                <a:gd name="T9" fmla="*/ 21 h 53"/>
                <a:gd name="T10" fmla="*/ 3 w 42"/>
                <a:gd name="T11" fmla="*/ 14 h 53"/>
                <a:gd name="T12" fmla="*/ 8 w 42"/>
                <a:gd name="T13" fmla="*/ 6 h 53"/>
                <a:gd name="T14" fmla="*/ 16 w 42"/>
                <a:gd name="T15" fmla="*/ 2 h 53"/>
                <a:gd name="T16" fmla="*/ 25 w 42"/>
                <a:gd name="T17" fmla="*/ 0 h 53"/>
                <a:gd name="T18" fmla="*/ 34 w 42"/>
                <a:gd name="T19" fmla="*/ 0 h 53"/>
                <a:gd name="T20" fmla="*/ 42 w 42"/>
                <a:gd name="T21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3">
                  <a:moveTo>
                    <a:pt x="14" y="53"/>
                  </a:moveTo>
                  <a:lnTo>
                    <a:pt x="6" y="47"/>
                  </a:lnTo>
                  <a:lnTo>
                    <a:pt x="2" y="4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" name="Freeform 64"/>
            <p:cNvSpPr/>
            <p:nvPr/>
          </p:nvSpPr>
          <p:spPr bwMode="auto">
            <a:xfrm>
              <a:off x="3236" y="3309"/>
              <a:ext cx="921" cy="572"/>
            </a:xfrm>
            <a:custGeom>
              <a:avLst/>
              <a:gdLst>
                <a:gd name="T0" fmla="*/ 28 w 3943"/>
                <a:gd name="T1" fmla="*/ 0 h 2366"/>
                <a:gd name="T2" fmla="*/ 14 w 3943"/>
                <a:gd name="T3" fmla="*/ 25 h 2366"/>
                <a:gd name="T4" fmla="*/ 0 w 3943"/>
                <a:gd name="T5" fmla="*/ 50 h 2366"/>
                <a:gd name="T6" fmla="*/ 3915 w 3943"/>
                <a:gd name="T7" fmla="*/ 2366 h 2366"/>
                <a:gd name="T8" fmla="*/ 3929 w 3943"/>
                <a:gd name="T9" fmla="*/ 2341 h 2366"/>
                <a:gd name="T10" fmla="*/ 3943 w 3943"/>
                <a:gd name="T11" fmla="*/ 2317 h 2366"/>
                <a:gd name="T12" fmla="*/ 28 w 3943"/>
                <a:gd name="T13" fmla="*/ 0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3" h="2366">
                  <a:moveTo>
                    <a:pt x="28" y="0"/>
                  </a:moveTo>
                  <a:lnTo>
                    <a:pt x="14" y="25"/>
                  </a:lnTo>
                  <a:lnTo>
                    <a:pt x="0" y="50"/>
                  </a:lnTo>
                  <a:lnTo>
                    <a:pt x="3915" y="2366"/>
                  </a:lnTo>
                  <a:lnTo>
                    <a:pt x="3929" y="2341"/>
                  </a:lnTo>
                  <a:lnTo>
                    <a:pt x="3943" y="231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" name="Freeform 65"/>
            <p:cNvSpPr/>
            <p:nvPr/>
          </p:nvSpPr>
          <p:spPr bwMode="auto">
            <a:xfrm>
              <a:off x="3236" y="3309"/>
              <a:ext cx="921" cy="572"/>
            </a:xfrm>
            <a:custGeom>
              <a:avLst/>
              <a:gdLst>
                <a:gd name="T0" fmla="*/ 28 w 3943"/>
                <a:gd name="T1" fmla="*/ 0 h 2366"/>
                <a:gd name="T2" fmla="*/ 14 w 3943"/>
                <a:gd name="T3" fmla="*/ 25 h 2366"/>
                <a:gd name="T4" fmla="*/ 0 w 3943"/>
                <a:gd name="T5" fmla="*/ 50 h 2366"/>
                <a:gd name="T6" fmla="*/ 3915 w 3943"/>
                <a:gd name="T7" fmla="*/ 2366 h 2366"/>
                <a:gd name="T8" fmla="*/ 3929 w 3943"/>
                <a:gd name="T9" fmla="*/ 2341 h 2366"/>
                <a:gd name="T10" fmla="*/ 3943 w 3943"/>
                <a:gd name="T11" fmla="*/ 2317 h 2366"/>
                <a:gd name="T12" fmla="*/ 28 w 3943"/>
                <a:gd name="T13" fmla="*/ 0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3" h="2366">
                  <a:moveTo>
                    <a:pt x="28" y="0"/>
                  </a:moveTo>
                  <a:lnTo>
                    <a:pt x="14" y="25"/>
                  </a:lnTo>
                  <a:lnTo>
                    <a:pt x="0" y="50"/>
                  </a:lnTo>
                  <a:lnTo>
                    <a:pt x="3915" y="2366"/>
                  </a:lnTo>
                  <a:lnTo>
                    <a:pt x="3929" y="2341"/>
                  </a:lnTo>
                  <a:lnTo>
                    <a:pt x="3943" y="2317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" name="Freeform 66"/>
            <p:cNvSpPr/>
            <p:nvPr/>
          </p:nvSpPr>
          <p:spPr bwMode="auto">
            <a:xfrm>
              <a:off x="4149" y="3869"/>
              <a:ext cx="9" cy="12"/>
            </a:xfrm>
            <a:custGeom>
              <a:avLst/>
              <a:gdLst>
                <a:gd name="T0" fmla="*/ 14 w 42"/>
                <a:gd name="T1" fmla="*/ 24 h 52"/>
                <a:gd name="T2" fmla="*/ 28 w 42"/>
                <a:gd name="T3" fmla="*/ 0 h 52"/>
                <a:gd name="T4" fmla="*/ 36 w 42"/>
                <a:gd name="T5" fmla="*/ 5 h 52"/>
                <a:gd name="T6" fmla="*/ 40 w 42"/>
                <a:gd name="T7" fmla="*/ 13 h 52"/>
                <a:gd name="T8" fmla="*/ 42 w 42"/>
                <a:gd name="T9" fmla="*/ 22 h 52"/>
                <a:gd name="T10" fmla="*/ 42 w 42"/>
                <a:gd name="T11" fmla="*/ 31 h 52"/>
                <a:gd name="T12" fmla="*/ 39 w 42"/>
                <a:gd name="T13" fmla="*/ 38 h 52"/>
                <a:gd name="T14" fmla="*/ 34 w 42"/>
                <a:gd name="T15" fmla="*/ 46 h 52"/>
                <a:gd name="T16" fmla="*/ 26 w 42"/>
                <a:gd name="T17" fmla="*/ 50 h 52"/>
                <a:gd name="T18" fmla="*/ 16 w 42"/>
                <a:gd name="T19" fmla="*/ 52 h 52"/>
                <a:gd name="T20" fmla="*/ 8 w 42"/>
                <a:gd name="T21" fmla="*/ 52 h 52"/>
                <a:gd name="T22" fmla="*/ 0 w 42"/>
                <a:gd name="T23" fmla="*/ 49 h 52"/>
                <a:gd name="T24" fmla="*/ 14 w 42"/>
                <a:gd name="T2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52">
                  <a:moveTo>
                    <a:pt x="14" y="24"/>
                  </a:moveTo>
                  <a:lnTo>
                    <a:pt x="28" y="0"/>
                  </a:lnTo>
                  <a:lnTo>
                    <a:pt x="36" y="5"/>
                  </a:lnTo>
                  <a:lnTo>
                    <a:pt x="40" y="13"/>
                  </a:lnTo>
                  <a:lnTo>
                    <a:pt x="42" y="22"/>
                  </a:lnTo>
                  <a:lnTo>
                    <a:pt x="42" y="31"/>
                  </a:lnTo>
                  <a:lnTo>
                    <a:pt x="39" y="38"/>
                  </a:lnTo>
                  <a:lnTo>
                    <a:pt x="34" y="46"/>
                  </a:lnTo>
                  <a:lnTo>
                    <a:pt x="26" y="50"/>
                  </a:lnTo>
                  <a:lnTo>
                    <a:pt x="16" y="52"/>
                  </a:lnTo>
                  <a:lnTo>
                    <a:pt x="8" y="52"/>
                  </a:lnTo>
                  <a:lnTo>
                    <a:pt x="0" y="49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" name="Freeform 67"/>
            <p:cNvSpPr/>
            <p:nvPr/>
          </p:nvSpPr>
          <p:spPr bwMode="auto">
            <a:xfrm>
              <a:off x="4149" y="3869"/>
              <a:ext cx="9" cy="12"/>
            </a:xfrm>
            <a:custGeom>
              <a:avLst/>
              <a:gdLst>
                <a:gd name="T0" fmla="*/ 28 w 42"/>
                <a:gd name="T1" fmla="*/ 0 h 52"/>
                <a:gd name="T2" fmla="*/ 36 w 42"/>
                <a:gd name="T3" fmla="*/ 5 h 52"/>
                <a:gd name="T4" fmla="*/ 40 w 42"/>
                <a:gd name="T5" fmla="*/ 13 h 52"/>
                <a:gd name="T6" fmla="*/ 42 w 42"/>
                <a:gd name="T7" fmla="*/ 22 h 52"/>
                <a:gd name="T8" fmla="*/ 42 w 42"/>
                <a:gd name="T9" fmla="*/ 31 h 52"/>
                <a:gd name="T10" fmla="*/ 39 w 42"/>
                <a:gd name="T11" fmla="*/ 38 h 52"/>
                <a:gd name="T12" fmla="*/ 34 w 42"/>
                <a:gd name="T13" fmla="*/ 46 h 52"/>
                <a:gd name="T14" fmla="*/ 26 w 42"/>
                <a:gd name="T15" fmla="*/ 50 h 52"/>
                <a:gd name="T16" fmla="*/ 16 w 42"/>
                <a:gd name="T17" fmla="*/ 52 h 52"/>
                <a:gd name="T18" fmla="*/ 8 w 42"/>
                <a:gd name="T19" fmla="*/ 52 h 52"/>
                <a:gd name="T20" fmla="*/ 0 w 42"/>
                <a:gd name="T21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2">
                  <a:moveTo>
                    <a:pt x="28" y="0"/>
                  </a:moveTo>
                  <a:lnTo>
                    <a:pt x="36" y="5"/>
                  </a:lnTo>
                  <a:lnTo>
                    <a:pt x="40" y="13"/>
                  </a:lnTo>
                  <a:lnTo>
                    <a:pt x="42" y="22"/>
                  </a:lnTo>
                  <a:lnTo>
                    <a:pt x="42" y="31"/>
                  </a:lnTo>
                  <a:lnTo>
                    <a:pt x="39" y="38"/>
                  </a:lnTo>
                  <a:lnTo>
                    <a:pt x="34" y="46"/>
                  </a:lnTo>
                  <a:lnTo>
                    <a:pt x="26" y="50"/>
                  </a:lnTo>
                  <a:lnTo>
                    <a:pt x="16" y="52"/>
                  </a:lnTo>
                  <a:lnTo>
                    <a:pt x="8" y="52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" name="Line 68"/>
            <p:cNvSpPr>
              <a:spLocks noChangeShapeType="1"/>
            </p:cNvSpPr>
            <p:nvPr/>
          </p:nvSpPr>
          <p:spPr bwMode="auto">
            <a:xfrm>
              <a:off x="3240" y="2535"/>
              <a:ext cx="4" cy="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" name="Line 69"/>
            <p:cNvSpPr>
              <a:spLocks noChangeShapeType="1"/>
            </p:cNvSpPr>
            <p:nvPr/>
          </p:nvSpPr>
          <p:spPr bwMode="auto">
            <a:xfrm>
              <a:off x="4153" y="1875"/>
              <a:ext cx="4" cy="5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" name="Freeform 70"/>
            <p:cNvSpPr/>
            <p:nvPr/>
          </p:nvSpPr>
          <p:spPr bwMode="auto">
            <a:xfrm>
              <a:off x="3689" y="3097"/>
              <a:ext cx="13" cy="5"/>
            </a:xfrm>
            <a:custGeom>
              <a:avLst/>
              <a:gdLst>
                <a:gd name="T0" fmla="*/ 28 w 57"/>
                <a:gd name="T1" fmla="*/ 29 h 29"/>
                <a:gd name="T2" fmla="*/ 0 w 57"/>
                <a:gd name="T3" fmla="*/ 29 h 29"/>
                <a:gd name="T4" fmla="*/ 2 w 57"/>
                <a:gd name="T5" fmla="*/ 21 h 29"/>
                <a:gd name="T6" fmla="*/ 6 w 57"/>
                <a:gd name="T7" fmla="*/ 12 h 29"/>
                <a:gd name="T8" fmla="*/ 11 w 57"/>
                <a:gd name="T9" fmla="*/ 7 h 29"/>
                <a:gd name="T10" fmla="*/ 20 w 57"/>
                <a:gd name="T11" fmla="*/ 3 h 29"/>
                <a:gd name="T12" fmla="*/ 28 w 57"/>
                <a:gd name="T13" fmla="*/ 0 h 29"/>
                <a:gd name="T14" fmla="*/ 37 w 57"/>
                <a:gd name="T15" fmla="*/ 3 h 29"/>
                <a:gd name="T16" fmla="*/ 46 w 57"/>
                <a:gd name="T17" fmla="*/ 7 h 29"/>
                <a:gd name="T18" fmla="*/ 51 w 57"/>
                <a:gd name="T19" fmla="*/ 12 h 29"/>
                <a:gd name="T20" fmla="*/ 55 w 57"/>
                <a:gd name="T21" fmla="*/ 21 h 29"/>
                <a:gd name="T22" fmla="*/ 57 w 57"/>
                <a:gd name="T23" fmla="*/ 29 h 29"/>
                <a:gd name="T24" fmla="*/ 28 w 57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29">
                  <a:moveTo>
                    <a:pt x="28" y="29"/>
                  </a:moveTo>
                  <a:lnTo>
                    <a:pt x="0" y="29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20" y="3"/>
                  </a:lnTo>
                  <a:lnTo>
                    <a:pt x="28" y="0"/>
                  </a:lnTo>
                  <a:lnTo>
                    <a:pt x="37" y="3"/>
                  </a:lnTo>
                  <a:lnTo>
                    <a:pt x="46" y="7"/>
                  </a:lnTo>
                  <a:lnTo>
                    <a:pt x="51" y="12"/>
                  </a:lnTo>
                  <a:lnTo>
                    <a:pt x="55" y="21"/>
                  </a:lnTo>
                  <a:lnTo>
                    <a:pt x="57" y="29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5" name="Freeform 71"/>
            <p:cNvSpPr/>
            <p:nvPr/>
          </p:nvSpPr>
          <p:spPr bwMode="auto">
            <a:xfrm>
              <a:off x="3689" y="3097"/>
              <a:ext cx="13" cy="5"/>
            </a:xfrm>
            <a:custGeom>
              <a:avLst/>
              <a:gdLst>
                <a:gd name="T0" fmla="*/ 0 w 57"/>
                <a:gd name="T1" fmla="*/ 29 h 29"/>
                <a:gd name="T2" fmla="*/ 2 w 57"/>
                <a:gd name="T3" fmla="*/ 21 h 29"/>
                <a:gd name="T4" fmla="*/ 6 w 57"/>
                <a:gd name="T5" fmla="*/ 12 h 29"/>
                <a:gd name="T6" fmla="*/ 11 w 57"/>
                <a:gd name="T7" fmla="*/ 7 h 29"/>
                <a:gd name="T8" fmla="*/ 20 w 57"/>
                <a:gd name="T9" fmla="*/ 3 h 29"/>
                <a:gd name="T10" fmla="*/ 28 w 57"/>
                <a:gd name="T11" fmla="*/ 0 h 29"/>
                <a:gd name="T12" fmla="*/ 37 w 57"/>
                <a:gd name="T13" fmla="*/ 3 h 29"/>
                <a:gd name="T14" fmla="*/ 46 w 57"/>
                <a:gd name="T15" fmla="*/ 7 h 29"/>
                <a:gd name="T16" fmla="*/ 51 w 57"/>
                <a:gd name="T17" fmla="*/ 12 h 29"/>
                <a:gd name="T18" fmla="*/ 55 w 57"/>
                <a:gd name="T19" fmla="*/ 21 h 29"/>
                <a:gd name="T20" fmla="*/ 57 w 57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29">
                  <a:moveTo>
                    <a:pt x="0" y="29"/>
                  </a:moveTo>
                  <a:lnTo>
                    <a:pt x="2" y="21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20" y="3"/>
                  </a:lnTo>
                  <a:lnTo>
                    <a:pt x="28" y="0"/>
                  </a:lnTo>
                  <a:lnTo>
                    <a:pt x="37" y="3"/>
                  </a:lnTo>
                  <a:lnTo>
                    <a:pt x="46" y="7"/>
                  </a:lnTo>
                  <a:lnTo>
                    <a:pt x="51" y="12"/>
                  </a:lnTo>
                  <a:lnTo>
                    <a:pt x="55" y="21"/>
                  </a:lnTo>
                  <a:lnTo>
                    <a:pt x="57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" name="Freeform 72"/>
            <p:cNvSpPr/>
            <p:nvPr/>
          </p:nvSpPr>
          <p:spPr bwMode="auto">
            <a:xfrm>
              <a:off x="3689" y="3102"/>
              <a:ext cx="13" cy="861"/>
            </a:xfrm>
            <a:custGeom>
              <a:avLst/>
              <a:gdLst>
                <a:gd name="T0" fmla="*/ 57 w 57"/>
                <a:gd name="T1" fmla="*/ 0 h 3558"/>
                <a:gd name="T2" fmla="*/ 28 w 57"/>
                <a:gd name="T3" fmla="*/ 0 h 3558"/>
                <a:gd name="T4" fmla="*/ 0 w 57"/>
                <a:gd name="T5" fmla="*/ 0 h 3558"/>
                <a:gd name="T6" fmla="*/ 0 w 57"/>
                <a:gd name="T7" fmla="*/ 3558 h 3558"/>
                <a:gd name="T8" fmla="*/ 28 w 57"/>
                <a:gd name="T9" fmla="*/ 3558 h 3558"/>
                <a:gd name="T10" fmla="*/ 57 w 57"/>
                <a:gd name="T11" fmla="*/ 3558 h 3558"/>
                <a:gd name="T12" fmla="*/ 57 w 57"/>
                <a:gd name="T13" fmla="*/ 0 h 3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558">
                  <a:moveTo>
                    <a:pt x="57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558"/>
                  </a:lnTo>
                  <a:lnTo>
                    <a:pt x="28" y="3558"/>
                  </a:lnTo>
                  <a:lnTo>
                    <a:pt x="57" y="355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" name="Freeform 73"/>
            <p:cNvSpPr/>
            <p:nvPr/>
          </p:nvSpPr>
          <p:spPr bwMode="auto">
            <a:xfrm>
              <a:off x="3689" y="3102"/>
              <a:ext cx="13" cy="861"/>
            </a:xfrm>
            <a:custGeom>
              <a:avLst/>
              <a:gdLst>
                <a:gd name="T0" fmla="*/ 57 w 57"/>
                <a:gd name="T1" fmla="*/ 0 h 3558"/>
                <a:gd name="T2" fmla="*/ 28 w 57"/>
                <a:gd name="T3" fmla="*/ 0 h 3558"/>
                <a:gd name="T4" fmla="*/ 0 w 57"/>
                <a:gd name="T5" fmla="*/ 0 h 3558"/>
                <a:gd name="T6" fmla="*/ 0 w 57"/>
                <a:gd name="T7" fmla="*/ 3558 h 3558"/>
                <a:gd name="T8" fmla="*/ 28 w 57"/>
                <a:gd name="T9" fmla="*/ 3558 h 3558"/>
                <a:gd name="T10" fmla="*/ 57 w 57"/>
                <a:gd name="T11" fmla="*/ 3558 h 3558"/>
                <a:gd name="T12" fmla="*/ 57 w 57"/>
                <a:gd name="T13" fmla="*/ 0 h 3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558">
                  <a:moveTo>
                    <a:pt x="57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558"/>
                  </a:lnTo>
                  <a:lnTo>
                    <a:pt x="28" y="3558"/>
                  </a:lnTo>
                  <a:lnTo>
                    <a:pt x="57" y="3558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" name="Freeform 74"/>
            <p:cNvSpPr/>
            <p:nvPr/>
          </p:nvSpPr>
          <p:spPr bwMode="auto">
            <a:xfrm>
              <a:off x="3689" y="3963"/>
              <a:ext cx="13" cy="5"/>
            </a:xfrm>
            <a:custGeom>
              <a:avLst/>
              <a:gdLst>
                <a:gd name="T0" fmla="*/ 28 w 57"/>
                <a:gd name="T1" fmla="*/ 0 h 28"/>
                <a:gd name="T2" fmla="*/ 57 w 57"/>
                <a:gd name="T3" fmla="*/ 0 h 28"/>
                <a:gd name="T4" fmla="*/ 55 w 57"/>
                <a:gd name="T5" fmla="*/ 9 h 28"/>
                <a:gd name="T6" fmla="*/ 51 w 57"/>
                <a:gd name="T7" fmla="*/ 17 h 28"/>
                <a:gd name="T8" fmla="*/ 46 w 57"/>
                <a:gd name="T9" fmla="*/ 23 h 28"/>
                <a:gd name="T10" fmla="*/ 37 w 57"/>
                <a:gd name="T11" fmla="*/ 27 h 28"/>
                <a:gd name="T12" fmla="*/ 28 w 57"/>
                <a:gd name="T13" fmla="*/ 28 h 28"/>
                <a:gd name="T14" fmla="*/ 20 w 57"/>
                <a:gd name="T15" fmla="*/ 27 h 28"/>
                <a:gd name="T16" fmla="*/ 11 w 57"/>
                <a:gd name="T17" fmla="*/ 23 h 28"/>
                <a:gd name="T18" fmla="*/ 6 w 57"/>
                <a:gd name="T19" fmla="*/ 17 h 28"/>
                <a:gd name="T20" fmla="*/ 2 w 57"/>
                <a:gd name="T21" fmla="*/ 9 h 28"/>
                <a:gd name="T22" fmla="*/ 0 w 57"/>
                <a:gd name="T23" fmla="*/ 0 h 28"/>
                <a:gd name="T24" fmla="*/ 28 w 57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28">
                  <a:moveTo>
                    <a:pt x="28" y="0"/>
                  </a:moveTo>
                  <a:lnTo>
                    <a:pt x="57" y="0"/>
                  </a:lnTo>
                  <a:lnTo>
                    <a:pt x="55" y="9"/>
                  </a:lnTo>
                  <a:lnTo>
                    <a:pt x="51" y="17"/>
                  </a:lnTo>
                  <a:lnTo>
                    <a:pt x="46" y="23"/>
                  </a:lnTo>
                  <a:lnTo>
                    <a:pt x="37" y="27"/>
                  </a:lnTo>
                  <a:lnTo>
                    <a:pt x="28" y="28"/>
                  </a:lnTo>
                  <a:lnTo>
                    <a:pt x="20" y="27"/>
                  </a:lnTo>
                  <a:lnTo>
                    <a:pt x="11" y="23"/>
                  </a:lnTo>
                  <a:lnTo>
                    <a:pt x="6" y="17"/>
                  </a:lnTo>
                  <a:lnTo>
                    <a:pt x="2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" name="Freeform 75"/>
            <p:cNvSpPr/>
            <p:nvPr/>
          </p:nvSpPr>
          <p:spPr bwMode="auto">
            <a:xfrm>
              <a:off x="3689" y="3963"/>
              <a:ext cx="13" cy="5"/>
            </a:xfrm>
            <a:custGeom>
              <a:avLst/>
              <a:gdLst>
                <a:gd name="T0" fmla="*/ 57 w 57"/>
                <a:gd name="T1" fmla="*/ 0 h 28"/>
                <a:gd name="T2" fmla="*/ 55 w 57"/>
                <a:gd name="T3" fmla="*/ 9 h 28"/>
                <a:gd name="T4" fmla="*/ 51 w 57"/>
                <a:gd name="T5" fmla="*/ 17 h 28"/>
                <a:gd name="T6" fmla="*/ 46 w 57"/>
                <a:gd name="T7" fmla="*/ 23 h 28"/>
                <a:gd name="T8" fmla="*/ 37 w 57"/>
                <a:gd name="T9" fmla="*/ 27 h 28"/>
                <a:gd name="T10" fmla="*/ 28 w 57"/>
                <a:gd name="T11" fmla="*/ 28 h 28"/>
                <a:gd name="T12" fmla="*/ 20 w 57"/>
                <a:gd name="T13" fmla="*/ 27 h 28"/>
                <a:gd name="T14" fmla="*/ 11 w 57"/>
                <a:gd name="T15" fmla="*/ 23 h 28"/>
                <a:gd name="T16" fmla="*/ 6 w 57"/>
                <a:gd name="T17" fmla="*/ 17 h 28"/>
                <a:gd name="T18" fmla="*/ 2 w 57"/>
                <a:gd name="T19" fmla="*/ 9 h 28"/>
                <a:gd name="T20" fmla="*/ 0 w 5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28">
                  <a:moveTo>
                    <a:pt x="57" y="0"/>
                  </a:moveTo>
                  <a:lnTo>
                    <a:pt x="55" y="9"/>
                  </a:lnTo>
                  <a:lnTo>
                    <a:pt x="51" y="17"/>
                  </a:lnTo>
                  <a:lnTo>
                    <a:pt x="46" y="23"/>
                  </a:lnTo>
                  <a:lnTo>
                    <a:pt x="37" y="27"/>
                  </a:lnTo>
                  <a:lnTo>
                    <a:pt x="28" y="28"/>
                  </a:lnTo>
                  <a:lnTo>
                    <a:pt x="20" y="27"/>
                  </a:lnTo>
                  <a:lnTo>
                    <a:pt x="11" y="23"/>
                  </a:lnTo>
                  <a:lnTo>
                    <a:pt x="6" y="17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0" name="Freeform 76"/>
            <p:cNvSpPr/>
            <p:nvPr/>
          </p:nvSpPr>
          <p:spPr bwMode="auto">
            <a:xfrm>
              <a:off x="3233" y="2529"/>
              <a:ext cx="11" cy="12"/>
            </a:xfrm>
            <a:custGeom>
              <a:avLst/>
              <a:gdLst>
                <a:gd name="T0" fmla="*/ 28 w 44"/>
                <a:gd name="T1" fmla="*/ 24 h 52"/>
                <a:gd name="T2" fmla="*/ 44 w 44"/>
                <a:gd name="T3" fmla="*/ 47 h 52"/>
                <a:gd name="T4" fmla="*/ 36 w 44"/>
                <a:gd name="T5" fmla="*/ 51 h 52"/>
                <a:gd name="T6" fmla="*/ 28 w 44"/>
                <a:gd name="T7" fmla="*/ 52 h 52"/>
                <a:gd name="T8" fmla="*/ 19 w 44"/>
                <a:gd name="T9" fmla="*/ 51 h 52"/>
                <a:gd name="T10" fmla="*/ 10 w 44"/>
                <a:gd name="T11" fmla="*/ 46 h 52"/>
                <a:gd name="T12" fmla="*/ 4 w 44"/>
                <a:gd name="T13" fmla="*/ 40 h 52"/>
                <a:gd name="T14" fmla="*/ 1 w 44"/>
                <a:gd name="T15" fmla="*/ 32 h 52"/>
                <a:gd name="T16" fmla="*/ 0 w 44"/>
                <a:gd name="T17" fmla="*/ 24 h 52"/>
                <a:gd name="T18" fmla="*/ 1 w 44"/>
                <a:gd name="T19" fmla="*/ 15 h 52"/>
                <a:gd name="T20" fmla="*/ 5 w 44"/>
                <a:gd name="T21" fmla="*/ 7 h 52"/>
                <a:gd name="T22" fmla="*/ 11 w 44"/>
                <a:gd name="T23" fmla="*/ 0 h 52"/>
                <a:gd name="T24" fmla="*/ 28 w 44"/>
                <a:gd name="T2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52">
                  <a:moveTo>
                    <a:pt x="28" y="24"/>
                  </a:moveTo>
                  <a:lnTo>
                    <a:pt x="44" y="47"/>
                  </a:lnTo>
                  <a:lnTo>
                    <a:pt x="36" y="51"/>
                  </a:lnTo>
                  <a:lnTo>
                    <a:pt x="28" y="52"/>
                  </a:lnTo>
                  <a:lnTo>
                    <a:pt x="19" y="51"/>
                  </a:lnTo>
                  <a:lnTo>
                    <a:pt x="10" y="46"/>
                  </a:lnTo>
                  <a:lnTo>
                    <a:pt x="4" y="40"/>
                  </a:lnTo>
                  <a:lnTo>
                    <a:pt x="1" y="32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5" y="7"/>
                  </a:lnTo>
                  <a:lnTo>
                    <a:pt x="11" y="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" name="Freeform 77"/>
            <p:cNvSpPr/>
            <p:nvPr/>
          </p:nvSpPr>
          <p:spPr bwMode="auto">
            <a:xfrm>
              <a:off x="3233" y="2529"/>
              <a:ext cx="11" cy="12"/>
            </a:xfrm>
            <a:custGeom>
              <a:avLst/>
              <a:gdLst>
                <a:gd name="T0" fmla="*/ 44 w 44"/>
                <a:gd name="T1" fmla="*/ 47 h 52"/>
                <a:gd name="T2" fmla="*/ 36 w 44"/>
                <a:gd name="T3" fmla="*/ 51 h 52"/>
                <a:gd name="T4" fmla="*/ 28 w 44"/>
                <a:gd name="T5" fmla="*/ 52 h 52"/>
                <a:gd name="T6" fmla="*/ 19 w 44"/>
                <a:gd name="T7" fmla="*/ 51 h 52"/>
                <a:gd name="T8" fmla="*/ 10 w 44"/>
                <a:gd name="T9" fmla="*/ 46 h 52"/>
                <a:gd name="T10" fmla="*/ 4 w 44"/>
                <a:gd name="T11" fmla="*/ 40 h 52"/>
                <a:gd name="T12" fmla="*/ 1 w 44"/>
                <a:gd name="T13" fmla="*/ 32 h 52"/>
                <a:gd name="T14" fmla="*/ 0 w 44"/>
                <a:gd name="T15" fmla="*/ 24 h 52"/>
                <a:gd name="T16" fmla="*/ 1 w 44"/>
                <a:gd name="T17" fmla="*/ 15 h 52"/>
                <a:gd name="T18" fmla="*/ 5 w 44"/>
                <a:gd name="T19" fmla="*/ 7 h 52"/>
                <a:gd name="T20" fmla="*/ 11 w 44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52">
                  <a:moveTo>
                    <a:pt x="44" y="47"/>
                  </a:moveTo>
                  <a:lnTo>
                    <a:pt x="36" y="51"/>
                  </a:lnTo>
                  <a:lnTo>
                    <a:pt x="28" y="52"/>
                  </a:lnTo>
                  <a:lnTo>
                    <a:pt x="19" y="51"/>
                  </a:lnTo>
                  <a:lnTo>
                    <a:pt x="10" y="46"/>
                  </a:lnTo>
                  <a:lnTo>
                    <a:pt x="4" y="40"/>
                  </a:lnTo>
                  <a:lnTo>
                    <a:pt x="1" y="32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5" y="7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2" name="Freeform 78"/>
            <p:cNvSpPr/>
            <p:nvPr/>
          </p:nvSpPr>
          <p:spPr bwMode="auto">
            <a:xfrm>
              <a:off x="3236" y="1870"/>
              <a:ext cx="907" cy="671"/>
            </a:xfrm>
            <a:custGeom>
              <a:avLst/>
              <a:gdLst>
                <a:gd name="T0" fmla="*/ 0 w 3886"/>
                <a:gd name="T1" fmla="*/ 2733 h 2780"/>
                <a:gd name="T2" fmla="*/ 17 w 3886"/>
                <a:gd name="T3" fmla="*/ 2757 h 2780"/>
                <a:gd name="T4" fmla="*/ 33 w 3886"/>
                <a:gd name="T5" fmla="*/ 2780 h 2780"/>
                <a:gd name="T6" fmla="*/ 3886 w 3886"/>
                <a:gd name="T7" fmla="*/ 47 h 2780"/>
                <a:gd name="T8" fmla="*/ 3870 w 3886"/>
                <a:gd name="T9" fmla="*/ 23 h 2780"/>
                <a:gd name="T10" fmla="*/ 3854 w 3886"/>
                <a:gd name="T11" fmla="*/ 0 h 2780"/>
                <a:gd name="T12" fmla="*/ 0 w 3886"/>
                <a:gd name="T13" fmla="*/ 2733 h 2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6" h="2780">
                  <a:moveTo>
                    <a:pt x="0" y="2733"/>
                  </a:moveTo>
                  <a:lnTo>
                    <a:pt x="17" y="2757"/>
                  </a:lnTo>
                  <a:lnTo>
                    <a:pt x="33" y="2780"/>
                  </a:lnTo>
                  <a:lnTo>
                    <a:pt x="3886" y="47"/>
                  </a:lnTo>
                  <a:lnTo>
                    <a:pt x="3870" y="23"/>
                  </a:lnTo>
                  <a:lnTo>
                    <a:pt x="3854" y="0"/>
                  </a:lnTo>
                  <a:lnTo>
                    <a:pt x="0" y="2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" name="Freeform 79"/>
            <p:cNvSpPr/>
            <p:nvPr/>
          </p:nvSpPr>
          <p:spPr bwMode="auto">
            <a:xfrm>
              <a:off x="3236" y="1870"/>
              <a:ext cx="907" cy="671"/>
            </a:xfrm>
            <a:custGeom>
              <a:avLst/>
              <a:gdLst>
                <a:gd name="T0" fmla="*/ 0 w 3886"/>
                <a:gd name="T1" fmla="*/ 2733 h 2780"/>
                <a:gd name="T2" fmla="*/ 17 w 3886"/>
                <a:gd name="T3" fmla="*/ 2757 h 2780"/>
                <a:gd name="T4" fmla="*/ 33 w 3886"/>
                <a:gd name="T5" fmla="*/ 2780 h 2780"/>
                <a:gd name="T6" fmla="*/ 3886 w 3886"/>
                <a:gd name="T7" fmla="*/ 47 h 2780"/>
                <a:gd name="T8" fmla="*/ 3870 w 3886"/>
                <a:gd name="T9" fmla="*/ 23 h 2780"/>
                <a:gd name="T10" fmla="*/ 3854 w 3886"/>
                <a:gd name="T11" fmla="*/ 0 h 2780"/>
                <a:gd name="T12" fmla="*/ 0 w 3886"/>
                <a:gd name="T13" fmla="*/ 2733 h 2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6" h="2780">
                  <a:moveTo>
                    <a:pt x="0" y="2733"/>
                  </a:moveTo>
                  <a:lnTo>
                    <a:pt x="17" y="2757"/>
                  </a:lnTo>
                  <a:lnTo>
                    <a:pt x="33" y="2780"/>
                  </a:lnTo>
                  <a:lnTo>
                    <a:pt x="3886" y="47"/>
                  </a:lnTo>
                  <a:lnTo>
                    <a:pt x="3870" y="23"/>
                  </a:lnTo>
                  <a:lnTo>
                    <a:pt x="3854" y="0"/>
                  </a:lnTo>
                  <a:lnTo>
                    <a:pt x="0" y="2733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4" name="Freeform 80"/>
            <p:cNvSpPr/>
            <p:nvPr/>
          </p:nvSpPr>
          <p:spPr bwMode="auto">
            <a:xfrm>
              <a:off x="4135" y="1867"/>
              <a:ext cx="11" cy="12"/>
            </a:xfrm>
            <a:custGeom>
              <a:avLst/>
              <a:gdLst>
                <a:gd name="T0" fmla="*/ 16 w 44"/>
                <a:gd name="T1" fmla="*/ 28 h 52"/>
                <a:gd name="T2" fmla="*/ 0 w 44"/>
                <a:gd name="T3" fmla="*/ 5 h 52"/>
                <a:gd name="T4" fmla="*/ 7 w 44"/>
                <a:gd name="T5" fmla="*/ 2 h 52"/>
                <a:gd name="T6" fmla="*/ 16 w 44"/>
                <a:gd name="T7" fmla="*/ 0 h 52"/>
                <a:gd name="T8" fmla="*/ 25 w 44"/>
                <a:gd name="T9" fmla="*/ 2 h 52"/>
                <a:gd name="T10" fmla="*/ 33 w 44"/>
                <a:gd name="T11" fmla="*/ 6 h 52"/>
                <a:gd name="T12" fmla="*/ 40 w 44"/>
                <a:gd name="T13" fmla="*/ 12 h 52"/>
                <a:gd name="T14" fmla="*/ 43 w 44"/>
                <a:gd name="T15" fmla="*/ 20 h 52"/>
                <a:gd name="T16" fmla="*/ 44 w 44"/>
                <a:gd name="T17" fmla="*/ 28 h 52"/>
                <a:gd name="T18" fmla="*/ 43 w 44"/>
                <a:gd name="T19" fmla="*/ 37 h 52"/>
                <a:gd name="T20" fmla="*/ 38 w 44"/>
                <a:gd name="T21" fmla="*/ 46 h 52"/>
                <a:gd name="T22" fmla="*/ 32 w 44"/>
                <a:gd name="T23" fmla="*/ 52 h 52"/>
                <a:gd name="T24" fmla="*/ 16 w 44"/>
                <a:gd name="T25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52">
                  <a:moveTo>
                    <a:pt x="16" y="28"/>
                  </a:moveTo>
                  <a:lnTo>
                    <a:pt x="0" y="5"/>
                  </a:lnTo>
                  <a:lnTo>
                    <a:pt x="7" y="2"/>
                  </a:lnTo>
                  <a:lnTo>
                    <a:pt x="16" y="0"/>
                  </a:lnTo>
                  <a:lnTo>
                    <a:pt x="25" y="2"/>
                  </a:lnTo>
                  <a:lnTo>
                    <a:pt x="33" y="6"/>
                  </a:lnTo>
                  <a:lnTo>
                    <a:pt x="40" y="12"/>
                  </a:lnTo>
                  <a:lnTo>
                    <a:pt x="43" y="20"/>
                  </a:lnTo>
                  <a:lnTo>
                    <a:pt x="44" y="28"/>
                  </a:lnTo>
                  <a:lnTo>
                    <a:pt x="43" y="37"/>
                  </a:lnTo>
                  <a:lnTo>
                    <a:pt x="38" y="46"/>
                  </a:lnTo>
                  <a:lnTo>
                    <a:pt x="32" y="52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" name="Freeform 81"/>
            <p:cNvSpPr/>
            <p:nvPr/>
          </p:nvSpPr>
          <p:spPr bwMode="auto">
            <a:xfrm>
              <a:off x="4135" y="1867"/>
              <a:ext cx="11" cy="12"/>
            </a:xfrm>
            <a:custGeom>
              <a:avLst/>
              <a:gdLst>
                <a:gd name="T0" fmla="*/ 0 w 44"/>
                <a:gd name="T1" fmla="*/ 5 h 52"/>
                <a:gd name="T2" fmla="*/ 7 w 44"/>
                <a:gd name="T3" fmla="*/ 2 h 52"/>
                <a:gd name="T4" fmla="*/ 16 w 44"/>
                <a:gd name="T5" fmla="*/ 0 h 52"/>
                <a:gd name="T6" fmla="*/ 25 w 44"/>
                <a:gd name="T7" fmla="*/ 2 h 52"/>
                <a:gd name="T8" fmla="*/ 33 w 44"/>
                <a:gd name="T9" fmla="*/ 6 h 52"/>
                <a:gd name="T10" fmla="*/ 40 w 44"/>
                <a:gd name="T11" fmla="*/ 12 h 52"/>
                <a:gd name="T12" fmla="*/ 43 w 44"/>
                <a:gd name="T13" fmla="*/ 20 h 52"/>
                <a:gd name="T14" fmla="*/ 44 w 44"/>
                <a:gd name="T15" fmla="*/ 28 h 52"/>
                <a:gd name="T16" fmla="*/ 43 w 44"/>
                <a:gd name="T17" fmla="*/ 37 h 52"/>
                <a:gd name="T18" fmla="*/ 38 w 44"/>
                <a:gd name="T19" fmla="*/ 46 h 52"/>
                <a:gd name="T20" fmla="*/ 32 w 44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52">
                  <a:moveTo>
                    <a:pt x="0" y="5"/>
                  </a:moveTo>
                  <a:lnTo>
                    <a:pt x="7" y="2"/>
                  </a:lnTo>
                  <a:lnTo>
                    <a:pt x="16" y="0"/>
                  </a:lnTo>
                  <a:lnTo>
                    <a:pt x="25" y="2"/>
                  </a:lnTo>
                  <a:lnTo>
                    <a:pt x="33" y="6"/>
                  </a:lnTo>
                  <a:lnTo>
                    <a:pt x="40" y="12"/>
                  </a:lnTo>
                  <a:lnTo>
                    <a:pt x="43" y="20"/>
                  </a:lnTo>
                  <a:lnTo>
                    <a:pt x="44" y="28"/>
                  </a:lnTo>
                  <a:lnTo>
                    <a:pt x="43" y="37"/>
                  </a:lnTo>
                  <a:lnTo>
                    <a:pt x="38" y="46"/>
                  </a:lnTo>
                  <a:lnTo>
                    <a:pt x="32" y="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" name="Freeform 82"/>
            <p:cNvSpPr/>
            <p:nvPr/>
          </p:nvSpPr>
          <p:spPr bwMode="auto">
            <a:xfrm>
              <a:off x="3166" y="2465"/>
              <a:ext cx="40" cy="53"/>
            </a:xfrm>
            <a:custGeom>
              <a:avLst/>
              <a:gdLst>
                <a:gd name="T0" fmla="*/ 148 w 166"/>
                <a:gd name="T1" fmla="*/ 222 h 222"/>
                <a:gd name="T2" fmla="*/ 120 w 166"/>
                <a:gd name="T3" fmla="*/ 176 h 222"/>
                <a:gd name="T4" fmla="*/ 166 w 166"/>
                <a:gd name="T5" fmla="*/ 0 h 222"/>
                <a:gd name="T6" fmla="*/ 92 w 166"/>
                <a:gd name="T7" fmla="*/ 0 h 222"/>
                <a:gd name="T8" fmla="*/ 56 w 166"/>
                <a:gd name="T9" fmla="*/ 10 h 222"/>
                <a:gd name="T10" fmla="*/ 37 w 166"/>
                <a:gd name="T11" fmla="*/ 28 h 222"/>
                <a:gd name="T12" fmla="*/ 28 w 166"/>
                <a:gd name="T13" fmla="*/ 46 h 222"/>
                <a:gd name="T14" fmla="*/ 0 w 166"/>
                <a:gd name="T15" fmla="*/ 167 h 222"/>
                <a:gd name="T16" fmla="*/ 0 w 166"/>
                <a:gd name="T17" fmla="*/ 185 h 222"/>
                <a:gd name="T18" fmla="*/ 9 w 166"/>
                <a:gd name="T19" fmla="*/ 213 h 222"/>
                <a:gd name="T20" fmla="*/ 28 w 166"/>
                <a:gd name="T21" fmla="*/ 222 h 222"/>
                <a:gd name="T22" fmla="*/ 56 w 166"/>
                <a:gd name="T23" fmla="*/ 222 h 222"/>
                <a:gd name="T24" fmla="*/ 84 w 166"/>
                <a:gd name="T25" fmla="*/ 213 h 222"/>
                <a:gd name="T26" fmla="*/ 102 w 166"/>
                <a:gd name="T27" fmla="*/ 204 h 222"/>
                <a:gd name="T28" fmla="*/ 120 w 166"/>
                <a:gd name="T29" fmla="*/ 17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222">
                  <a:moveTo>
                    <a:pt x="148" y="222"/>
                  </a:moveTo>
                  <a:lnTo>
                    <a:pt x="120" y="176"/>
                  </a:lnTo>
                  <a:lnTo>
                    <a:pt x="166" y="0"/>
                  </a:lnTo>
                  <a:lnTo>
                    <a:pt x="92" y="0"/>
                  </a:lnTo>
                  <a:lnTo>
                    <a:pt x="56" y="10"/>
                  </a:lnTo>
                  <a:lnTo>
                    <a:pt x="37" y="28"/>
                  </a:lnTo>
                  <a:lnTo>
                    <a:pt x="28" y="46"/>
                  </a:lnTo>
                  <a:lnTo>
                    <a:pt x="0" y="167"/>
                  </a:lnTo>
                  <a:lnTo>
                    <a:pt x="0" y="185"/>
                  </a:lnTo>
                  <a:lnTo>
                    <a:pt x="9" y="213"/>
                  </a:lnTo>
                  <a:lnTo>
                    <a:pt x="28" y="222"/>
                  </a:lnTo>
                  <a:lnTo>
                    <a:pt x="56" y="222"/>
                  </a:lnTo>
                  <a:lnTo>
                    <a:pt x="84" y="213"/>
                  </a:lnTo>
                  <a:lnTo>
                    <a:pt x="102" y="204"/>
                  </a:lnTo>
                  <a:lnTo>
                    <a:pt x="120" y="17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" name="Line 83"/>
            <p:cNvSpPr>
              <a:spLocks noChangeShapeType="1"/>
            </p:cNvSpPr>
            <p:nvPr/>
          </p:nvSpPr>
          <p:spPr bwMode="auto">
            <a:xfrm flipV="1">
              <a:off x="3240" y="2437"/>
              <a:ext cx="9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" name="Freeform 84"/>
            <p:cNvSpPr/>
            <p:nvPr/>
          </p:nvSpPr>
          <p:spPr bwMode="auto">
            <a:xfrm>
              <a:off x="4104" y="1756"/>
              <a:ext cx="45" cy="83"/>
            </a:xfrm>
            <a:custGeom>
              <a:avLst/>
              <a:gdLst>
                <a:gd name="T0" fmla="*/ 92 w 194"/>
                <a:gd name="T1" fmla="*/ 0 h 334"/>
                <a:gd name="T2" fmla="*/ 0 w 194"/>
                <a:gd name="T3" fmla="*/ 334 h 334"/>
                <a:gd name="T4" fmla="*/ 84 w 194"/>
                <a:gd name="T5" fmla="*/ 334 h 334"/>
                <a:gd name="T6" fmla="*/ 120 w 194"/>
                <a:gd name="T7" fmla="*/ 325 h 334"/>
                <a:gd name="T8" fmla="*/ 148 w 194"/>
                <a:gd name="T9" fmla="*/ 306 h 334"/>
                <a:gd name="T10" fmla="*/ 166 w 194"/>
                <a:gd name="T11" fmla="*/ 279 h 334"/>
                <a:gd name="T12" fmla="*/ 194 w 194"/>
                <a:gd name="T13" fmla="*/ 177 h 334"/>
                <a:gd name="T14" fmla="*/ 194 w 194"/>
                <a:gd name="T15" fmla="*/ 149 h 334"/>
                <a:gd name="T16" fmla="*/ 185 w 194"/>
                <a:gd name="T17" fmla="*/ 121 h 334"/>
                <a:gd name="T18" fmla="*/ 157 w 194"/>
                <a:gd name="T19" fmla="*/ 112 h 334"/>
                <a:gd name="T20" fmla="*/ 64 w 194"/>
                <a:gd name="T21" fmla="*/ 11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334">
                  <a:moveTo>
                    <a:pt x="92" y="0"/>
                  </a:moveTo>
                  <a:lnTo>
                    <a:pt x="0" y="334"/>
                  </a:lnTo>
                  <a:lnTo>
                    <a:pt x="84" y="334"/>
                  </a:lnTo>
                  <a:lnTo>
                    <a:pt x="120" y="325"/>
                  </a:lnTo>
                  <a:lnTo>
                    <a:pt x="148" y="306"/>
                  </a:lnTo>
                  <a:lnTo>
                    <a:pt x="166" y="279"/>
                  </a:lnTo>
                  <a:lnTo>
                    <a:pt x="194" y="177"/>
                  </a:lnTo>
                  <a:lnTo>
                    <a:pt x="194" y="149"/>
                  </a:lnTo>
                  <a:lnTo>
                    <a:pt x="185" y="121"/>
                  </a:lnTo>
                  <a:lnTo>
                    <a:pt x="157" y="112"/>
                  </a:lnTo>
                  <a:lnTo>
                    <a:pt x="64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" name="Line 85"/>
            <p:cNvSpPr>
              <a:spLocks noChangeShapeType="1"/>
            </p:cNvSpPr>
            <p:nvPr/>
          </p:nvSpPr>
          <p:spPr bwMode="auto">
            <a:xfrm flipV="1">
              <a:off x="4184" y="1756"/>
              <a:ext cx="7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" name="Freeform 86"/>
            <p:cNvSpPr/>
            <p:nvPr/>
          </p:nvSpPr>
          <p:spPr bwMode="auto">
            <a:xfrm>
              <a:off x="3152" y="3303"/>
              <a:ext cx="39" cy="56"/>
            </a:xfrm>
            <a:custGeom>
              <a:avLst/>
              <a:gdLst>
                <a:gd name="T0" fmla="*/ 149 w 167"/>
                <a:gd name="T1" fmla="*/ 222 h 222"/>
                <a:gd name="T2" fmla="*/ 121 w 167"/>
                <a:gd name="T3" fmla="*/ 175 h 222"/>
                <a:gd name="T4" fmla="*/ 167 w 167"/>
                <a:gd name="T5" fmla="*/ 0 h 222"/>
                <a:gd name="T6" fmla="*/ 93 w 167"/>
                <a:gd name="T7" fmla="*/ 0 h 222"/>
                <a:gd name="T8" fmla="*/ 56 w 167"/>
                <a:gd name="T9" fmla="*/ 9 h 222"/>
                <a:gd name="T10" fmla="*/ 38 w 167"/>
                <a:gd name="T11" fmla="*/ 28 h 222"/>
                <a:gd name="T12" fmla="*/ 28 w 167"/>
                <a:gd name="T13" fmla="*/ 46 h 222"/>
                <a:gd name="T14" fmla="*/ 0 w 167"/>
                <a:gd name="T15" fmla="*/ 167 h 222"/>
                <a:gd name="T16" fmla="*/ 0 w 167"/>
                <a:gd name="T17" fmla="*/ 185 h 222"/>
                <a:gd name="T18" fmla="*/ 10 w 167"/>
                <a:gd name="T19" fmla="*/ 213 h 222"/>
                <a:gd name="T20" fmla="*/ 28 w 167"/>
                <a:gd name="T21" fmla="*/ 222 h 222"/>
                <a:gd name="T22" fmla="*/ 56 w 167"/>
                <a:gd name="T23" fmla="*/ 222 h 222"/>
                <a:gd name="T24" fmla="*/ 84 w 167"/>
                <a:gd name="T25" fmla="*/ 213 h 222"/>
                <a:gd name="T26" fmla="*/ 103 w 167"/>
                <a:gd name="T27" fmla="*/ 203 h 222"/>
                <a:gd name="T28" fmla="*/ 121 w 167"/>
                <a:gd name="T29" fmla="*/ 17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222">
                  <a:moveTo>
                    <a:pt x="149" y="222"/>
                  </a:moveTo>
                  <a:lnTo>
                    <a:pt x="121" y="175"/>
                  </a:lnTo>
                  <a:lnTo>
                    <a:pt x="167" y="0"/>
                  </a:lnTo>
                  <a:lnTo>
                    <a:pt x="93" y="0"/>
                  </a:lnTo>
                  <a:lnTo>
                    <a:pt x="56" y="9"/>
                  </a:lnTo>
                  <a:lnTo>
                    <a:pt x="38" y="28"/>
                  </a:lnTo>
                  <a:lnTo>
                    <a:pt x="28" y="46"/>
                  </a:lnTo>
                  <a:lnTo>
                    <a:pt x="0" y="167"/>
                  </a:lnTo>
                  <a:lnTo>
                    <a:pt x="0" y="185"/>
                  </a:lnTo>
                  <a:lnTo>
                    <a:pt x="10" y="213"/>
                  </a:lnTo>
                  <a:lnTo>
                    <a:pt x="28" y="222"/>
                  </a:lnTo>
                  <a:lnTo>
                    <a:pt x="56" y="222"/>
                  </a:lnTo>
                  <a:lnTo>
                    <a:pt x="84" y="213"/>
                  </a:lnTo>
                  <a:lnTo>
                    <a:pt x="103" y="203"/>
                  </a:lnTo>
                  <a:lnTo>
                    <a:pt x="121" y="1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1" name="Freeform 87"/>
            <p:cNvSpPr/>
            <p:nvPr/>
          </p:nvSpPr>
          <p:spPr bwMode="auto">
            <a:xfrm>
              <a:off x="4184" y="3764"/>
              <a:ext cx="45" cy="83"/>
            </a:xfrm>
            <a:custGeom>
              <a:avLst/>
              <a:gdLst>
                <a:gd name="T0" fmla="*/ 93 w 195"/>
                <a:gd name="T1" fmla="*/ 0 h 333"/>
                <a:gd name="T2" fmla="*/ 0 w 195"/>
                <a:gd name="T3" fmla="*/ 333 h 333"/>
                <a:gd name="T4" fmla="*/ 84 w 195"/>
                <a:gd name="T5" fmla="*/ 333 h 333"/>
                <a:gd name="T6" fmla="*/ 121 w 195"/>
                <a:gd name="T7" fmla="*/ 325 h 333"/>
                <a:gd name="T8" fmla="*/ 149 w 195"/>
                <a:gd name="T9" fmla="*/ 306 h 333"/>
                <a:gd name="T10" fmla="*/ 167 w 195"/>
                <a:gd name="T11" fmla="*/ 279 h 333"/>
                <a:gd name="T12" fmla="*/ 195 w 195"/>
                <a:gd name="T13" fmla="*/ 177 h 333"/>
                <a:gd name="T14" fmla="*/ 195 w 195"/>
                <a:gd name="T15" fmla="*/ 149 h 333"/>
                <a:gd name="T16" fmla="*/ 185 w 195"/>
                <a:gd name="T17" fmla="*/ 121 h 333"/>
                <a:gd name="T18" fmla="*/ 158 w 195"/>
                <a:gd name="T19" fmla="*/ 112 h 333"/>
                <a:gd name="T20" fmla="*/ 66 w 195"/>
                <a:gd name="T21" fmla="*/ 11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333">
                  <a:moveTo>
                    <a:pt x="93" y="0"/>
                  </a:moveTo>
                  <a:lnTo>
                    <a:pt x="0" y="333"/>
                  </a:lnTo>
                  <a:lnTo>
                    <a:pt x="84" y="333"/>
                  </a:lnTo>
                  <a:lnTo>
                    <a:pt x="121" y="325"/>
                  </a:lnTo>
                  <a:lnTo>
                    <a:pt x="149" y="306"/>
                  </a:lnTo>
                  <a:lnTo>
                    <a:pt x="167" y="279"/>
                  </a:lnTo>
                  <a:lnTo>
                    <a:pt x="195" y="177"/>
                  </a:lnTo>
                  <a:lnTo>
                    <a:pt x="195" y="149"/>
                  </a:lnTo>
                  <a:lnTo>
                    <a:pt x="185" y="121"/>
                  </a:lnTo>
                  <a:lnTo>
                    <a:pt x="158" y="112"/>
                  </a:lnTo>
                  <a:lnTo>
                    <a:pt x="66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2" name="Freeform 88"/>
            <p:cNvSpPr/>
            <p:nvPr/>
          </p:nvSpPr>
          <p:spPr bwMode="auto">
            <a:xfrm>
              <a:off x="3589" y="2826"/>
              <a:ext cx="36" cy="53"/>
            </a:xfrm>
            <a:custGeom>
              <a:avLst/>
              <a:gdLst>
                <a:gd name="T0" fmla="*/ 158 w 158"/>
                <a:gd name="T1" fmla="*/ 0 h 222"/>
                <a:gd name="T2" fmla="*/ 102 w 158"/>
                <a:gd name="T3" fmla="*/ 0 h 222"/>
                <a:gd name="T4" fmla="*/ 74 w 158"/>
                <a:gd name="T5" fmla="*/ 9 h 222"/>
                <a:gd name="T6" fmla="*/ 46 w 158"/>
                <a:gd name="T7" fmla="*/ 28 h 222"/>
                <a:gd name="T8" fmla="*/ 28 w 158"/>
                <a:gd name="T9" fmla="*/ 55 h 222"/>
                <a:gd name="T10" fmla="*/ 0 w 158"/>
                <a:gd name="T11" fmla="*/ 167 h 222"/>
                <a:gd name="T12" fmla="*/ 0 w 158"/>
                <a:gd name="T13" fmla="*/ 185 h 222"/>
                <a:gd name="T14" fmla="*/ 9 w 158"/>
                <a:gd name="T15" fmla="*/ 203 h 222"/>
                <a:gd name="T16" fmla="*/ 28 w 158"/>
                <a:gd name="T17" fmla="*/ 222 h 222"/>
                <a:gd name="T18" fmla="*/ 92 w 158"/>
                <a:gd name="T1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222">
                  <a:moveTo>
                    <a:pt x="158" y="0"/>
                  </a:moveTo>
                  <a:lnTo>
                    <a:pt x="102" y="0"/>
                  </a:lnTo>
                  <a:lnTo>
                    <a:pt x="74" y="9"/>
                  </a:lnTo>
                  <a:lnTo>
                    <a:pt x="46" y="28"/>
                  </a:lnTo>
                  <a:lnTo>
                    <a:pt x="28" y="55"/>
                  </a:lnTo>
                  <a:lnTo>
                    <a:pt x="0" y="167"/>
                  </a:lnTo>
                  <a:lnTo>
                    <a:pt x="0" y="185"/>
                  </a:lnTo>
                  <a:lnTo>
                    <a:pt x="9" y="203"/>
                  </a:lnTo>
                  <a:lnTo>
                    <a:pt x="28" y="222"/>
                  </a:lnTo>
                  <a:lnTo>
                    <a:pt x="92" y="2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3" name="Line 89"/>
            <p:cNvSpPr>
              <a:spLocks noChangeShapeType="1"/>
            </p:cNvSpPr>
            <p:nvPr/>
          </p:nvSpPr>
          <p:spPr bwMode="auto">
            <a:xfrm flipV="1">
              <a:off x="3652" y="2797"/>
              <a:ext cx="9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4" name="Freeform 90"/>
            <p:cNvSpPr/>
            <p:nvPr/>
          </p:nvSpPr>
          <p:spPr bwMode="auto">
            <a:xfrm>
              <a:off x="3674" y="1831"/>
              <a:ext cx="50" cy="80"/>
            </a:xfrm>
            <a:custGeom>
              <a:avLst/>
              <a:gdLst>
                <a:gd name="T0" fmla="*/ 222 w 222"/>
                <a:gd name="T1" fmla="*/ 0 h 333"/>
                <a:gd name="T2" fmla="*/ 138 w 222"/>
                <a:gd name="T3" fmla="*/ 333 h 333"/>
                <a:gd name="T4" fmla="*/ 46 w 222"/>
                <a:gd name="T5" fmla="*/ 333 h 333"/>
                <a:gd name="T6" fmla="*/ 19 w 222"/>
                <a:gd name="T7" fmla="*/ 323 h 333"/>
                <a:gd name="T8" fmla="*/ 9 w 222"/>
                <a:gd name="T9" fmla="*/ 315 h 333"/>
                <a:gd name="T10" fmla="*/ 0 w 222"/>
                <a:gd name="T11" fmla="*/ 296 h 333"/>
                <a:gd name="T12" fmla="*/ 0 w 222"/>
                <a:gd name="T13" fmla="*/ 277 h 333"/>
                <a:gd name="T14" fmla="*/ 28 w 222"/>
                <a:gd name="T15" fmla="*/ 166 h 333"/>
                <a:gd name="T16" fmla="*/ 46 w 222"/>
                <a:gd name="T17" fmla="*/ 138 h 333"/>
                <a:gd name="T18" fmla="*/ 65 w 222"/>
                <a:gd name="T19" fmla="*/ 120 h 333"/>
                <a:gd name="T20" fmla="*/ 92 w 222"/>
                <a:gd name="T21" fmla="*/ 110 h 333"/>
                <a:gd name="T22" fmla="*/ 194 w 222"/>
                <a:gd name="T23" fmla="*/ 11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2" h="333">
                  <a:moveTo>
                    <a:pt x="222" y="0"/>
                  </a:moveTo>
                  <a:lnTo>
                    <a:pt x="138" y="333"/>
                  </a:lnTo>
                  <a:lnTo>
                    <a:pt x="46" y="333"/>
                  </a:lnTo>
                  <a:lnTo>
                    <a:pt x="19" y="323"/>
                  </a:lnTo>
                  <a:lnTo>
                    <a:pt x="9" y="315"/>
                  </a:lnTo>
                  <a:lnTo>
                    <a:pt x="0" y="296"/>
                  </a:lnTo>
                  <a:lnTo>
                    <a:pt x="0" y="277"/>
                  </a:lnTo>
                  <a:lnTo>
                    <a:pt x="28" y="166"/>
                  </a:lnTo>
                  <a:lnTo>
                    <a:pt x="46" y="138"/>
                  </a:lnTo>
                  <a:lnTo>
                    <a:pt x="65" y="120"/>
                  </a:lnTo>
                  <a:lnTo>
                    <a:pt x="92" y="110"/>
                  </a:lnTo>
                  <a:lnTo>
                    <a:pt x="194" y="1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5" name="Line 91"/>
            <p:cNvSpPr>
              <a:spLocks noChangeShapeType="1"/>
            </p:cNvSpPr>
            <p:nvPr/>
          </p:nvSpPr>
          <p:spPr bwMode="auto">
            <a:xfrm flipV="1">
              <a:off x="3746" y="1831"/>
              <a:ext cx="9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6" name="Freeform 92"/>
            <p:cNvSpPr/>
            <p:nvPr/>
          </p:nvSpPr>
          <p:spPr bwMode="auto">
            <a:xfrm>
              <a:off x="3600" y="3102"/>
              <a:ext cx="38" cy="54"/>
            </a:xfrm>
            <a:custGeom>
              <a:avLst/>
              <a:gdLst>
                <a:gd name="T0" fmla="*/ 157 w 157"/>
                <a:gd name="T1" fmla="*/ 0 h 222"/>
                <a:gd name="T2" fmla="*/ 102 w 157"/>
                <a:gd name="T3" fmla="*/ 0 h 222"/>
                <a:gd name="T4" fmla="*/ 74 w 157"/>
                <a:gd name="T5" fmla="*/ 10 h 222"/>
                <a:gd name="T6" fmla="*/ 46 w 157"/>
                <a:gd name="T7" fmla="*/ 28 h 222"/>
                <a:gd name="T8" fmla="*/ 28 w 157"/>
                <a:gd name="T9" fmla="*/ 56 h 222"/>
                <a:gd name="T10" fmla="*/ 0 w 157"/>
                <a:gd name="T11" fmla="*/ 167 h 222"/>
                <a:gd name="T12" fmla="*/ 0 w 157"/>
                <a:gd name="T13" fmla="*/ 185 h 222"/>
                <a:gd name="T14" fmla="*/ 10 w 157"/>
                <a:gd name="T15" fmla="*/ 204 h 222"/>
                <a:gd name="T16" fmla="*/ 28 w 157"/>
                <a:gd name="T17" fmla="*/ 222 h 222"/>
                <a:gd name="T18" fmla="*/ 93 w 157"/>
                <a:gd name="T1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22">
                  <a:moveTo>
                    <a:pt x="157" y="0"/>
                  </a:moveTo>
                  <a:lnTo>
                    <a:pt x="102" y="0"/>
                  </a:lnTo>
                  <a:lnTo>
                    <a:pt x="74" y="10"/>
                  </a:lnTo>
                  <a:lnTo>
                    <a:pt x="46" y="28"/>
                  </a:lnTo>
                  <a:lnTo>
                    <a:pt x="28" y="56"/>
                  </a:lnTo>
                  <a:lnTo>
                    <a:pt x="0" y="167"/>
                  </a:lnTo>
                  <a:lnTo>
                    <a:pt x="0" y="185"/>
                  </a:lnTo>
                  <a:lnTo>
                    <a:pt x="10" y="204"/>
                  </a:lnTo>
                  <a:lnTo>
                    <a:pt x="28" y="222"/>
                  </a:lnTo>
                  <a:lnTo>
                    <a:pt x="93" y="2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7" name="Freeform 93"/>
            <p:cNvSpPr/>
            <p:nvPr/>
          </p:nvSpPr>
          <p:spPr bwMode="auto">
            <a:xfrm>
              <a:off x="3609" y="3937"/>
              <a:ext cx="52" cy="82"/>
            </a:xfrm>
            <a:custGeom>
              <a:avLst/>
              <a:gdLst>
                <a:gd name="T0" fmla="*/ 223 w 223"/>
                <a:gd name="T1" fmla="*/ 0 h 333"/>
                <a:gd name="T2" fmla="*/ 139 w 223"/>
                <a:gd name="T3" fmla="*/ 333 h 333"/>
                <a:gd name="T4" fmla="*/ 47 w 223"/>
                <a:gd name="T5" fmla="*/ 333 h 333"/>
                <a:gd name="T6" fmla="*/ 19 w 223"/>
                <a:gd name="T7" fmla="*/ 324 h 333"/>
                <a:gd name="T8" fmla="*/ 10 w 223"/>
                <a:gd name="T9" fmla="*/ 315 h 333"/>
                <a:gd name="T10" fmla="*/ 0 w 223"/>
                <a:gd name="T11" fmla="*/ 296 h 333"/>
                <a:gd name="T12" fmla="*/ 0 w 223"/>
                <a:gd name="T13" fmla="*/ 277 h 333"/>
                <a:gd name="T14" fmla="*/ 28 w 223"/>
                <a:gd name="T15" fmla="*/ 166 h 333"/>
                <a:gd name="T16" fmla="*/ 47 w 223"/>
                <a:gd name="T17" fmla="*/ 139 h 333"/>
                <a:gd name="T18" fmla="*/ 65 w 223"/>
                <a:gd name="T19" fmla="*/ 120 h 333"/>
                <a:gd name="T20" fmla="*/ 93 w 223"/>
                <a:gd name="T21" fmla="*/ 112 h 333"/>
                <a:gd name="T22" fmla="*/ 195 w 223"/>
                <a:gd name="T23" fmla="*/ 11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3" h="333">
                  <a:moveTo>
                    <a:pt x="223" y="0"/>
                  </a:moveTo>
                  <a:lnTo>
                    <a:pt x="139" y="333"/>
                  </a:lnTo>
                  <a:lnTo>
                    <a:pt x="47" y="333"/>
                  </a:lnTo>
                  <a:lnTo>
                    <a:pt x="19" y="324"/>
                  </a:lnTo>
                  <a:lnTo>
                    <a:pt x="10" y="315"/>
                  </a:lnTo>
                  <a:lnTo>
                    <a:pt x="0" y="296"/>
                  </a:lnTo>
                  <a:lnTo>
                    <a:pt x="0" y="277"/>
                  </a:lnTo>
                  <a:lnTo>
                    <a:pt x="28" y="166"/>
                  </a:lnTo>
                  <a:lnTo>
                    <a:pt x="47" y="139"/>
                  </a:lnTo>
                  <a:lnTo>
                    <a:pt x="65" y="120"/>
                  </a:lnTo>
                  <a:lnTo>
                    <a:pt x="93" y="112"/>
                  </a:lnTo>
                  <a:lnTo>
                    <a:pt x="195" y="1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" name="Line 94"/>
            <p:cNvSpPr>
              <a:spLocks noChangeShapeType="1"/>
            </p:cNvSpPr>
            <p:nvPr/>
          </p:nvSpPr>
          <p:spPr bwMode="auto">
            <a:xfrm>
              <a:off x="3697" y="2830"/>
              <a:ext cx="4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" name="Line 95"/>
            <p:cNvSpPr>
              <a:spLocks noChangeShapeType="1"/>
            </p:cNvSpPr>
            <p:nvPr/>
          </p:nvSpPr>
          <p:spPr bwMode="auto">
            <a:xfrm>
              <a:off x="3240" y="3092"/>
              <a:ext cx="4" cy="2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0" name="Line 96"/>
            <p:cNvSpPr>
              <a:spLocks noChangeShapeType="1"/>
            </p:cNvSpPr>
            <p:nvPr/>
          </p:nvSpPr>
          <p:spPr bwMode="auto">
            <a:xfrm>
              <a:off x="4153" y="3371"/>
              <a:ext cx="4" cy="5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1" name="Line 97"/>
            <p:cNvSpPr>
              <a:spLocks noChangeShapeType="1"/>
            </p:cNvSpPr>
            <p:nvPr/>
          </p:nvSpPr>
          <p:spPr bwMode="auto">
            <a:xfrm>
              <a:off x="3697" y="3008"/>
              <a:ext cx="4" cy="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3" name="Rectangle 99"/>
          <p:cNvSpPr>
            <a:spLocks noChangeArrowheads="1"/>
          </p:cNvSpPr>
          <p:nvPr/>
        </p:nvSpPr>
        <p:spPr bwMode="auto">
          <a:xfrm>
            <a:off x="1745113" y="1596273"/>
            <a:ext cx="80406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两直线的三面投影相交，且交点符合点的投影规律，则两直线空间也相交。</a:t>
            </a:r>
          </a:p>
        </p:txBody>
      </p:sp>
      <p:sp>
        <p:nvSpPr>
          <p:cNvPr id="384" name="Freeform 120"/>
          <p:cNvSpPr/>
          <p:nvPr/>
        </p:nvSpPr>
        <p:spPr bwMode="auto">
          <a:xfrm>
            <a:off x="3581851" y="4806007"/>
            <a:ext cx="1587" cy="369332"/>
          </a:xfrm>
          <a:custGeom>
            <a:avLst/>
            <a:gdLst>
              <a:gd name="T0" fmla="*/ 0 w 1"/>
              <a:gd name="T1" fmla="*/ 0 h 1220"/>
              <a:gd name="T2" fmla="*/ 0 w 1"/>
              <a:gd name="T3" fmla="*/ 1220 h 12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220">
                <a:moveTo>
                  <a:pt x="0" y="0"/>
                </a:moveTo>
                <a:lnTo>
                  <a:pt x="0" y="122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6" name="Group 148"/>
          <p:cNvGrpSpPr/>
          <p:nvPr/>
        </p:nvGrpSpPr>
        <p:grpSpPr bwMode="auto">
          <a:xfrm>
            <a:off x="2200726" y="3128536"/>
            <a:ext cx="3070225" cy="3362325"/>
            <a:chOff x="431" y="1736"/>
            <a:chExt cx="1934" cy="2118"/>
          </a:xfrm>
        </p:grpSpPr>
        <p:grpSp>
          <p:nvGrpSpPr>
            <p:cNvPr id="7" name="Group 121"/>
            <p:cNvGrpSpPr/>
            <p:nvPr/>
          </p:nvGrpSpPr>
          <p:grpSpPr bwMode="auto">
            <a:xfrm>
              <a:off x="756" y="1941"/>
              <a:ext cx="1197" cy="1740"/>
              <a:chOff x="3795" y="1669"/>
              <a:chExt cx="1197" cy="1740"/>
            </a:xfrm>
          </p:grpSpPr>
          <p:sp>
            <p:nvSpPr>
              <p:cNvPr id="409" name="Line 122"/>
              <p:cNvSpPr>
                <a:spLocks noChangeShapeType="1"/>
              </p:cNvSpPr>
              <p:nvPr/>
            </p:nvSpPr>
            <p:spPr bwMode="auto">
              <a:xfrm>
                <a:off x="4027" y="1876"/>
                <a:ext cx="0" cy="15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10" name="Line 123"/>
              <p:cNvSpPr>
                <a:spLocks noChangeShapeType="1"/>
              </p:cNvSpPr>
              <p:nvPr/>
            </p:nvSpPr>
            <p:spPr bwMode="auto">
              <a:xfrm>
                <a:off x="4772" y="2286"/>
                <a:ext cx="0" cy="7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11" name="Line 124"/>
              <p:cNvSpPr>
                <a:spLocks noChangeShapeType="1"/>
              </p:cNvSpPr>
              <p:nvPr/>
            </p:nvSpPr>
            <p:spPr bwMode="auto">
              <a:xfrm>
                <a:off x="3795" y="2342"/>
                <a:ext cx="0" cy="7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12" name="Line 125"/>
              <p:cNvSpPr>
                <a:spLocks noChangeShapeType="1"/>
              </p:cNvSpPr>
              <p:nvPr/>
            </p:nvSpPr>
            <p:spPr bwMode="auto">
              <a:xfrm flipV="1">
                <a:off x="4992" y="1669"/>
                <a:ext cx="0" cy="17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" name="Group 147"/>
            <p:cNvGrpSpPr/>
            <p:nvPr/>
          </p:nvGrpSpPr>
          <p:grpSpPr bwMode="auto">
            <a:xfrm>
              <a:off x="431" y="1736"/>
              <a:ext cx="1934" cy="2118"/>
              <a:chOff x="431" y="1736"/>
              <a:chExt cx="1934" cy="2118"/>
            </a:xfrm>
          </p:grpSpPr>
          <p:grpSp>
            <p:nvGrpSpPr>
              <p:cNvPr id="10" name="Group 126"/>
              <p:cNvGrpSpPr/>
              <p:nvPr/>
            </p:nvGrpSpPr>
            <p:grpSpPr bwMode="auto">
              <a:xfrm>
                <a:off x="521" y="3203"/>
                <a:ext cx="1679" cy="651"/>
                <a:chOff x="3560" y="2931"/>
                <a:chExt cx="1679" cy="651"/>
              </a:xfrm>
            </p:grpSpPr>
            <p:sp>
              <p:nvSpPr>
                <p:cNvPr id="400" name="Line 127"/>
                <p:cNvSpPr>
                  <a:spLocks noChangeShapeType="1"/>
                </p:cNvSpPr>
                <p:nvPr/>
              </p:nvSpPr>
              <p:spPr bwMode="auto">
                <a:xfrm>
                  <a:off x="4027" y="319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1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4027" y="3043"/>
                  <a:ext cx="745" cy="35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2" name="Line 129"/>
                <p:cNvSpPr>
                  <a:spLocks noChangeShapeType="1"/>
                </p:cNvSpPr>
                <p:nvPr/>
              </p:nvSpPr>
              <p:spPr bwMode="auto">
                <a:xfrm>
                  <a:off x="3795" y="3120"/>
                  <a:ext cx="1197" cy="276"/>
                </a:xfrm>
                <a:prstGeom prst="line">
                  <a:avLst/>
                </a:prstGeom>
                <a:noFill/>
                <a:ln w="38100">
                  <a:solidFill>
                    <a:srgbClr val="8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1" name="Group 130"/>
                <p:cNvGrpSpPr/>
                <p:nvPr/>
              </p:nvGrpSpPr>
              <p:grpSpPr bwMode="auto">
                <a:xfrm>
                  <a:off x="3560" y="2931"/>
                  <a:ext cx="1679" cy="651"/>
                  <a:chOff x="3560" y="2931"/>
                  <a:chExt cx="1679" cy="651"/>
                </a:xfrm>
              </p:grpSpPr>
              <p:sp>
                <p:nvSpPr>
                  <p:cNvPr id="405" name="Text Box 1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60" y="2976"/>
                    <a:ext cx="21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/>
                    <a:r>
                      <a:rPr kumimoji="1" lang="en-US" altLang="zh-CN" sz="2400" b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a</a:t>
                    </a:r>
                  </a:p>
                </p:txBody>
              </p:sp>
              <p:sp>
                <p:nvSpPr>
                  <p:cNvPr id="406" name="Text Box 1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27" y="3203"/>
                    <a:ext cx="21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algn="ctr"/>
                    <a:r>
                      <a:rPr kumimoji="1" lang="en-US" altLang="zh-CN" sz="2400" b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b</a:t>
                    </a:r>
                  </a:p>
                </p:txBody>
              </p:sp>
              <p:sp>
                <p:nvSpPr>
                  <p:cNvPr id="407" name="Text Box 1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33" y="3294"/>
                    <a:ext cx="20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/>
                    <a:r>
                      <a:rPr kumimoji="1" lang="en-US" altLang="zh-CN" sz="2400" b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c</a:t>
                    </a:r>
                  </a:p>
                </p:txBody>
              </p:sp>
              <p:sp>
                <p:nvSpPr>
                  <p:cNvPr id="408" name="Text Box 1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40" y="2931"/>
                    <a:ext cx="21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algn="ctr"/>
                    <a:r>
                      <a:rPr kumimoji="1" lang="en-US" altLang="zh-CN" sz="2400" b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d</a:t>
                    </a:r>
                  </a:p>
                </p:txBody>
              </p:sp>
            </p:grpSp>
            <p:sp>
              <p:nvSpPr>
                <p:cNvPr id="404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4241" y="3203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kumimoji="1" lang="en-US" altLang="zh-CN" sz="2400" b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k</a:t>
                  </a:r>
                </a:p>
              </p:txBody>
            </p:sp>
          </p:grpSp>
          <p:grpSp>
            <p:nvGrpSpPr>
              <p:cNvPr id="12" name="Group 136"/>
              <p:cNvGrpSpPr/>
              <p:nvPr/>
            </p:nvGrpSpPr>
            <p:grpSpPr bwMode="auto">
              <a:xfrm>
                <a:off x="431" y="1736"/>
                <a:ext cx="1934" cy="1166"/>
                <a:chOff x="3470" y="1464"/>
                <a:chExt cx="1934" cy="1166"/>
              </a:xfrm>
            </p:grpSpPr>
            <p:sp>
              <p:nvSpPr>
                <p:cNvPr id="390" name="Line 137"/>
                <p:cNvSpPr>
                  <a:spLocks noChangeShapeType="1"/>
                </p:cNvSpPr>
                <p:nvPr/>
              </p:nvSpPr>
              <p:spPr bwMode="auto">
                <a:xfrm>
                  <a:off x="3470" y="2630"/>
                  <a:ext cx="19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5" name="Group 138"/>
                <p:cNvGrpSpPr/>
                <p:nvPr/>
              </p:nvGrpSpPr>
              <p:grpSpPr bwMode="auto">
                <a:xfrm>
                  <a:off x="3560" y="1464"/>
                  <a:ext cx="1724" cy="984"/>
                  <a:chOff x="3560" y="1464"/>
                  <a:chExt cx="1724" cy="984"/>
                </a:xfrm>
              </p:grpSpPr>
              <p:sp>
                <p:nvSpPr>
                  <p:cNvPr id="392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95" y="1651"/>
                    <a:ext cx="1197" cy="691"/>
                  </a:xfrm>
                  <a:prstGeom prst="line">
                    <a:avLst/>
                  </a:prstGeom>
                  <a:noFill/>
                  <a:ln w="38100">
                    <a:solidFill>
                      <a:srgbClr val="80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93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4027" y="1856"/>
                    <a:ext cx="745" cy="43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6" name="Group 141"/>
                  <p:cNvGrpSpPr/>
                  <p:nvPr/>
                </p:nvGrpSpPr>
                <p:grpSpPr bwMode="auto">
                  <a:xfrm>
                    <a:off x="3560" y="1464"/>
                    <a:ext cx="1724" cy="984"/>
                    <a:chOff x="3560" y="1464"/>
                    <a:chExt cx="1724" cy="984"/>
                  </a:xfrm>
                </p:grpSpPr>
                <p:sp>
                  <p:nvSpPr>
                    <p:cNvPr id="396" name="Text Box 1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13" y="1464"/>
                      <a:ext cx="271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/>
                      <a:r>
                        <a:rPr kumimoji="1" lang="en-US" altLang="zh-CN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</a:t>
                      </a:r>
                      <a:r>
                        <a:rPr kumimoji="1" lang="en-US" altLang="zh-CN" sz="2400" b="1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</a:t>
                      </a:r>
                    </a:p>
                  </p:txBody>
                </p:sp>
                <p:sp>
                  <p:nvSpPr>
                    <p:cNvPr id="397" name="Text Box 1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60" y="2160"/>
                      <a:ext cx="26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/>
                      <a:r>
                        <a:rPr kumimoji="1" lang="en-US" altLang="zh-CN" sz="2400" b="1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EuroRoman" panose="00000400000000000000" pitchFamily="2" charset="2"/>
                        </a:rPr>
                        <a:t>a</a:t>
                      </a:r>
                      <a:r>
                        <a:rPr kumimoji="1" lang="en-US" altLang="zh-CN" sz="2400" b="1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</a:t>
                      </a:r>
                    </a:p>
                  </p:txBody>
                </p:sp>
                <p:sp>
                  <p:nvSpPr>
                    <p:cNvPr id="398" name="Text Box 1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87" y="1645"/>
                      <a:ext cx="249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/>
                      <a:r>
                        <a:rPr kumimoji="1" lang="en-US" altLang="zh-CN" sz="2400" b="1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EuroRoman" panose="00000400000000000000" pitchFamily="2" charset="2"/>
                        </a:rPr>
                        <a:t>c</a:t>
                      </a:r>
                      <a:r>
                        <a:rPr kumimoji="1" lang="en-US" altLang="zh-CN" sz="2400" b="1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</a:t>
                      </a:r>
                    </a:p>
                  </p:txBody>
                </p:sp>
                <p:sp>
                  <p:nvSpPr>
                    <p:cNvPr id="399" name="Text Box 1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40" y="2008"/>
                      <a:ext cx="271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 algn="ctr"/>
                      <a:r>
                        <a:rPr kumimoji="1" lang="en-US" altLang="zh-CN" sz="2400" b="1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EuroRoman" panose="00000400000000000000" pitchFamily="2" charset="2"/>
                        </a:rPr>
                        <a:t>d</a:t>
                      </a:r>
                      <a:r>
                        <a:rPr kumimoji="1" lang="en-US" altLang="zh-CN" sz="2400" b="1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</a:t>
                      </a:r>
                    </a:p>
                  </p:txBody>
                </p:sp>
              </p:grpSp>
              <p:sp>
                <p:nvSpPr>
                  <p:cNvPr id="395" name="Text Box 1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2" y="1752"/>
                    <a:ext cx="27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/>
                    <a:r>
                      <a:rPr kumimoji="1" lang="en-US" altLang="zh-CN" sz="2400" b="1">
                        <a:latin typeface="Times New Roman" panose="02020603050405020304" pitchFamily="18" charset="0"/>
                        <a:ea typeface="宋体" panose="02010600030101010101" pitchFamily="2" charset="-122"/>
                        <a:sym typeface="EuroRoman" panose="00000400000000000000" pitchFamily="2" charset="2"/>
                      </a:rPr>
                      <a:t>k</a:t>
                    </a:r>
                    <a:r>
                      <a:rPr kumimoji="1" lang="en-US" altLang="zh-CN" sz="2400" b="1">
                        <a:latin typeface="Times New Roman" panose="02020603050405020304" pitchFamily="18" charset="0"/>
                        <a:ea typeface="宋体" panose="02010600030101010101" pitchFamily="2" charset="-122"/>
                        <a:sym typeface="Symbol" panose="05050102010706020507" pitchFamily="18" charset="2"/>
                      </a:rPr>
                      <a:t></a:t>
                    </a:r>
                  </a:p>
                </p:txBody>
              </p:sp>
            </p:grpSp>
          </p:grpSp>
        </p:grpSp>
      </p:grpSp>
      <p:sp>
        <p:nvSpPr>
          <p:cNvPr id="132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33" name="直接连接符 132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4" name="文本框 133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5.5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5" name="图片 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78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  <p:bldP spid="383" grpId="0"/>
      <p:bldP spid="3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74</TotalTime>
  <Words>159</Words>
  <Application>Microsoft Office PowerPoint</Application>
  <PresentationFormat>宽屏</PresentationFormat>
  <Paragraphs>51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</vt:i4>
      </vt:variant>
    </vt:vector>
  </HeadingPairs>
  <TitlesOfParts>
    <vt:vector size="29" baseType="lpstr">
      <vt:lpstr>Symbol</vt:lpstr>
      <vt:lpstr>Arial</vt:lpstr>
      <vt:lpstr>EuroRoman</vt:lpstr>
      <vt:lpstr>华文行楷</vt:lpstr>
      <vt:lpstr>굴림</vt:lpstr>
      <vt:lpstr>等线 Light</vt:lpstr>
      <vt:lpstr>等线</vt:lpstr>
      <vt:lpstr>微软雅黑</vt:lpstr>
      <vt:lpstr>Calibri</vt:lpstr>
      <vt:lpstr>Impact</vt:lpstr>
      <vt:lpstr>Times New Roman</vt:lpstr>
      <vt:lpstr>宋体</vt:lpstr>
      <vt:lpstr>HY헤드라인M</vt:lpstr>
      <vt:lpstr>Wingdings</vt:lpstr>
      <vt:lpstr>仿宋_GB2312</vt:lpstr>
      <vt:lpstr>Century Gothic</vt:lpstr>
      <vt:lpstr>黑体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30</cp:revision>
  <dcterms:created xsi:type="dcterms:W3CDTF">2018-06-13T11:01:31Z</dcterms:created>
  <dcterms:modified xsi:type="dcterms:W3CDTF">2018-06-29T02:23:55Z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