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3" r:id="rId3"/>
    <p:sldMasterId id="2147483667" r:id="rId4"/>
    <p:sldMasterId id="2147483682" r:id="rId5"/>
  </p:sldMasterIdLst>
  <p:notesMasterIdLst>
    <p:notesMasterId r:id="rId12"/>
  </p:notesMasterIdLst>
  <p:handoutMasterIdLst>
    <p:handoutMasterId r:id="rId13"/>
  </p:handoutMasterIdLst>
  <p:sldIdLst>
    <p:sldId id="390" r:id="rId6"/>
    <p:sldId id="341" r:id="rId7"/>
    <p:sldId id="256" r:id="rId8"/>
    <p:sldId id="314" r:id="rId9"/>
    <p:sldId id="391" r:id="rId10"/>
    <p:sldId id="392" r:id="rId11"/>
  </p:sldIdLst>
  <p:sldSz cx="12192000" cy="6858000"/>
  <p:notesSz cx="6858000" cy="9144000"/>
  <p:embeddedFontLst>
    <p:embeddedFont>
      <p:font typeface="等线" panose="02010600030101010101" pitchFamily="2" charset="-122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Impact" panose="020B0806030902050204" pitchFamily="34" charset="0"/>
      <p:regular r:id="rId20"/>
    </p:embeddedFont>
    <p:embeddedFont>
      <p:font typeface="等线 Light" panose="02010600030101010101" pitchFamily="2" charset="-122"/>
      <p:regular r:id="rId21"/>
    </p:embeddedFont>
    <p:embeddedFont>
      <p:font typeface="굴림" panose="020B0604020202020204" charset="-127"/>
      <p:regular r:id="rId22"/>
    </p:embeddedFont>
    <p:embeddedFont>
      <p:font typeface="微软雅黑" panose="020B0503020204020204" pitchFamily="34" charset="-122"/>
      <p:regular r:id="rId23"/>
      <p:bold r:id="rId24"/>
    </p:embeddedFont>
    <p:embeddedFont>
      <p:font typeface="华文行楷" panose="02010800040101010101" pitchFamily="2" charset="-122"/>
      <p:regular r:id="rId2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pos="37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CAA"/>
    <a:srgbClr val="FFFFFF"/>
    <a:srgbClr val="0070C0"/>
    <a:srgbClr val="C00000"/>
    <a:srgbClr val="07AEDB"/>
    <a:srgbClr val="F0F0F0"/>
    <a:srgbClr val="D05546"/>
    <a:srgbClr val="FFC000"/>
    <a:srgbClr val="654855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23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60" y="66"/>
      </p:cViewPr>
      <p:guideLst>
        <p:guide orient="horz" pos="2251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1.fntdata"/><Relationship Id="rId5" Type="http://schemas.openxmlformats.org/officeDocument/2006/relationships/slideMaster" Target="slideMasters/slideMaster5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2018/8/14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001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1BD6F-E33E-44F7-89A3-1CF57E7E56A3}" type="datetimeFigureOut">
              <a:rPr lang="zh-CN" altLang="en-US" smtClean="0"/>
              <a:pPr/>
              <a:t>2018/8/14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72F49-2ECD-4709-8800-8C9C642C4D5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34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397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080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384B-2124-4F36-8A00-E661590D74B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CD803-5939-4D95-9791-F4DB4F8CC0D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71500" y="144464"/>
            <a:ext cx="10972800" cy="33178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609600" y="141287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06F3-57FA-4C44-8F35-8D96952249C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8565F-0EC2-4F41-8A62-324EC748ECFD}" type="datetimeFigureOut">
              <a:rPr lang="zh-CN" altLang="en-US"/>
              <a:pPr>
                <a:defRPr/>
              </a:pPr>
              <a:t>2018/8/14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6D014-DE0C-4769-B540-79A94D4C21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F9D3A-81BC-42FB-99A1-1733987360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F9E2-B8EA-4A8D-9877-14EAB862E4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AAF6-625E-4A47-97C1-D2E2112591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8D83-D959-44F2-8DF9-E3AFC7481B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1CC4-D116-4C5D-AF32-FCCA0B6E6C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F6C4-DFD7-4F8B-A46E-66F0E0307B8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4FA15-8050-479D-86C0-D519FD8FDB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6E0C-861E-4D4D-97FB-1930F11815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ACA1-B656-49D7-9F6B-0FBAB9667A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A3BFD-81B8-4E3B-994A-09F7F89670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29B1-2A15-4DE1-9CF0-B08208741F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F6CE-FF95-48DA-878D-912F89B29F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9E41-3BD8-4631-8462-C4F284DF18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539C-CB5B-4B8E-A164-6BC9D9690D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0AD2-A549-4750-8E7A-35D8B984B5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535D-654E-4AF0-9F94-5A68D5D04B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17D86-1E35-46C8-97C7-3C2F1F5D2A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18D0-0CDE-4B58-BDCC-048321E97F9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6A5B-2378-4CA6-8B71-5DAF6B4C97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B3EF7-4196-4FC8-8F4A-DA626C3B0A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C881-2360-4548-9253-93A51DABD74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46DD-2886-4795-8C1E-B43A450144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0F1B-D64E-4D45-B6F7-FDA374C826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134A-D596-432A-9873-F4C225BFED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E975-84DA-43D9-983E-3E35DBDEFFD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CA15-8602-422A-8A61-2710A2AD69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952E-FCE2-4DBE-9C30-639EF7A0EF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56CF-D9AA-4D67-9A38-832F3E0FF9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NUL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NUL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6A323-DEC9-47C5-A35B-159FD901A999}" type="datetimeFigureOut">
              <a:rPr lang="zh-CN" altLang="en-US" smtClean="0"/>
              <a:pPr/>
              <a:t>2018/8/14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바2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406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4128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fld id="{5A540F79-EF67-4805-94BA-300FFDAB823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4103" name="Rectangle 24"/>
          <p:cNvSpPr>
            <a:spLocks noGrp="1" noChangeArrowheads="1"/>
          </p:cNvSpPr>
          <p:nvPr>
            <p:ph type="title" idx="9"/>
          </p:nvPr>
        </p:nvSpPr>
        <p:spPr bwMode="auto">
          <a:xfrm>
            <a:off x="571500" y="14446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/>
              <a:t>Click To Edit Title Style</a:t>
            </a:r>
          </a:p>
        </p:txBody>
      </p:sp>
      <p:grpSp>
        <p:nvGrpSpPr>
          <p:cNvPr id="3080" name="Group 55"/>
          <p:cNvGrpSpPr/>
          <p:nvPr/>
        </p:nvGrpSpPr>
        <p:grpSpPr bwMode="auto">
          <a:xfrm>
            <a:off x="334433" y="6381751"/>
            <a:ext cx="3454400" cy="288925"/>
            <a:chOff x="1203" y="3203"/>
            <a:chExt cx="1632" cy="182"/>
          </a:xfrm>
        </p:grpSpPr>
        <p:sp>
          <p:nvSpPr>
            <p:cNvPr id="3082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203" y="3203"/>
              <a:ext cx="726" cy="1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1400" kern="10" spc="-70">
                  <a:solidFill>
                    <a:srgbClr val="5F5F5F"/>
                  </a:solidFill>
                  <a:latin typeface="Impact" panose="020B0806030902050204" pitchFamily="34" charset="0"/>
                </a:rPr>
                <a:t>' LOGO '</a:t>
              </a:r>
              <a:endParaRPr lang="zh-CN" altLang="en-US" sz="1400" kern="10" spc="-70">
                <a:solidFill>
                  <a:srgbClr val="5F5F5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83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927" y="3339"/>
              <a:ext cx="908" cy="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800" b="1" kern="10" spc="-4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 LOGOTYPE INSERT</a:t>
              </a:r>
              <a:endParaRPr lang="zh-CN" altLang="en-US" sz="800" b="1" kern="10" spc="-4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09" name="Picture 13" descr="투명배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12192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03" grpId="0"/>
    </p:bld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sz="1400"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defRPr sz="1400" smtClean="0"/>
            </a:lvl1pPr>
          </a:lstStyle>
          <a:p>
            <a:pPr>
              <a:defRPr/>
            </a:pPr>
            <a:fld id="{6D557B59-6C8B-4639-9481-55A4661686E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2" name="矩形 1"/>
          <p:cNvSpPr/>
          <p:nvPr/>
        </p:nvSpPr>
        <p:spPr>
          <a:xfrm>
            <a:off x="6312024" y="0"/>
            <a:ext cx="5928661" cy="6858000"/>
          </a:xfrm>
          <a:prstGeom prst="rect">
            <a:avLst/>
          </a:prstGeom>
          <a:blipFill dpi="0" rotWithShape="1">
            <a:blip r:embed="rId5" cstate="print">
              <a:alphaModFix amt="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" y="0"/>
            <a:ext cx="6312023" cy="6853144"/>
          </a:xfrm>
          <a:prstGeom prst="rect">
            <a:avLst/>
          </a:prstGeom>
          <a:solidFill>
            <a:srgbClr val="9D785B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A0D700-5C66-4052-890F-7BE217AC28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21F5E1-B49E-4FDA-9521-6E16E6564F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8320" y="174625"/>
            <a:ext cx="8282940" cy="1625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99945" y="6366510"/>
            <a:ext cx="149288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主持单位：</a:t>
            </a:r>
            <a:endParaRPr 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 descr="日职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7330" y="6222365"/>
            <a:ext cx="2823210" cy="621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0200" y="6189345"/>
            <a:ext cx="2131060" cy="65405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390265" y="2115820"/>
            <a:ext cx="5377815" cy="2863215"/>
            <a:chOff x="2832" y="2832"/>
            <a:chExt cx="11319" cy="602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50" y="2832"/>
              <a:ext cx="3344" cy="188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10" y="2832"/>
              <a:ext cx="3337" cy="188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58" y="2832"/>
              <a:ext cx="3392" cy="188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32" y="4872"/>
              <a:ext cx="3338" cy="188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92" y="4872"/>
              <a:ext cx="3344" cy="188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758" y="4891"/>
              <a:ext cx="3391" cy="191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32" y="6969"/>
              <a:ext cx="3379" cy="189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92" y="6947"/>
              <a:ext cx="3373" cy="189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789" y="6966"/>
              <a:ext cx="3362" cy="1872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-6985" y="209931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876665" y="212725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878"/>
            <a:ext cx="12246221" cy="6845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-43180" y="-28575"/>
            <a:ext cx="12282805" cy="6915150"/>
          </a:xfrm>
          <a:prstGeom prst="rect">
            <a:avLst/>
          </a:prstGeom>
          <a:solidFill>
            <a:srgbClr val="098CAA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240280" y="3013710"/>
            <a:ext cx="7716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第五章 直线的投影  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67255" y="2334895"/>
            <a:ext cx="7857490" cy="21882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96708" y="2927836"/>
            <a:ext cx="9035415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两直线</a:t>
            </a:r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平行</a:t>
            </a:r>
            <a:r>
              <a:rPr lang="zh-CN" altLang="en-US" sz="6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习题</a:t>
            </a:r>
            <a:endParaRPr lang="zh-CN" altLang="en-US" sz="6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图片 1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180" name="Text Box 3"/>
          <p:cNvSpPr txBox="1">
            <a:spLocks noChangeArrowheads="1"/>
          </p:cNvSpPr>
          <p:nvPr/>
        </p:nvSpPr>
        <p:spPr bwMode="auto">
          <a:xfrm>
            <a:off x="395288" y="692150"/>
            <a:ext cx="7454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 smtClean="0"/>
              <a:t>下列</a:t>
            </a:r>
            <a:r>
              <a:rPr lang="zh-CN" altLang="en-US" sz="2400" dirty="0"/>
              <a:t>各图中</a:t>
            </a:r>
            <a:r>
              <a:rPr lang="en-US" altLang="zh-CN" sz="2400" dirty="0"/>
              <a:t>,</a:t>
            </a:r>
            <a:r>
              <a:rPr lang="zh-CN" altLang="en-US" sz="2400" dirty="0"/>
              <a:t>表示两直线平行的投影图是</a:t>
            </a:r>
            <a:r>
              <a:rPr lang="en-US" altLang="zh-CN" sz="2400" dirty="0"/>
              <a:t>(      ) </a:t>
            </a:r>
            <a:r>
              <a:rPr lang="zh-CN" altLang="en-US" dirty="0"/>
              <a:t>。</a:t>
            </a:r>
          </a:p>
        </p:txBody>
      </p:sp>
      <p:sp>
        <p:nvSpPr>
          <p:cNvPr id="191" name="Line 4"/>
          <p:cNvSpPr>
            <a:spLocks noChangeShapeType="1"/>
          </p:cNvSpPr>
          <p:nvPr/>
        </p:nvSpPr>
        <p:spPr bwMode="auto">
          <a:xfrm>
            <a:off x="1189038" y="1712913"/>
            <a:ext cx="0" cy="16573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3" name="Line 5"/>
          <p:cNvSpPr>
            <a:spLocks noChangeShapeType="1"/>
          </p:cNvSpPr>
          <p:nvPr/>
        </p:nvSpPr>
        <p:spPr bwMode="auto">
          <a:xfrm>
            <a:off x="1189038" y="4378325"/>
            <a:ext cx="0" cy="12239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3" name="Line 6"/>
          <p:cNvSpPr>
            <a:spLocks noChangeShapeType="1"/>
          </p:cNvSpPr>
          <p:nvPr/>
        </p:nvSpPr>
        <p:spPr bwMode="auto">
          <a:xfrm>
            <a:off x="2268538" y="2433638"/>
            <a:ext cx="0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" name="Line 7"/>
          <p:cNvSpPr>
            <a:spLocks noChangeShapeType="1"/>
          </p:cNvSpPr>
          <p:nvPr/>
        </p:nvSpPr>
        <p:spPr bwMode="auto">
          <a:xfrm>
            <a:off x="2268538" y="3946525"/>
            <a:ext cx="0" cy="12239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" name="Text Box 8"/>
          <p:cNvSpPr txBox="1">
            <a:spLocks noChangeArrowheads="1"/>
          </p:cNvSpPr>
          <p:nvPr/>
        </p:nvSpPr>
        <p:spPr bwMode="auto">
          <a:xfrm>
            <a:off x="684213" y="1425575"/>
            <a:ext cx="720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a′</a:t>
            </a:r>
          </a:p>
        </p:txBody>
      </p:sp>
      <p:sp>
        <p:nvSpPr>
          <p:cNvPr id="206" name="Text Box 9"/>
          <p:cNvSpPr txBox="1">
            <a:spLocks noChangeArrowheads="1"/>
          </p:cNvSpPr>
          <p:nvPr/>
        </p:nvSpPr>
        <p:spPr bwMode="auto">
          <a:xfrm>
            <a:off x="755650" y="5313363"/>
            <a:ext cx="720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207" name="Text Box 10"/>
          <p:cNvSpPr txBox="1">
            <a:spLocks noChangeArrowheads="1"/>
          </p:cNvSpPr>
          <p:nvPr/>
        </p:nvSpPr>
        <p:spPr bwMode="auto">
          <a:xfrm>
            <a:off x="612775" y="3009900"/>
            <a:ext cx="720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b′</a:t>
            </a:r>
          </a:p>
        </p:txBody>
      </p:sp>
      <p:sp>
        <p:nvSpPr>
          <p:cNvPr id="208" name="Text Box 11"/>
          <p:cNvSpPr txBox="1">
            <a:spLocks noChangeArrowheads="1"/>
          </p:cNvSpPr>
          <p:nvPr/>
        </p:nvSpPr>
        <p:spPr bwMode="auto">
          <a:xfrm>
            <a:off x="755650" y="4017963"/>
            <a:ext cx="720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209" name="Text Box 12"/>
          <p:cNvSpPr txBox="1">
            <a:spLocks noChangeArrowheads="1"/>
          </p:cNvSpPr>
          <p:nvPr/>
        </p:nvSpPr>
        <p:spPr bwMode="auto">
          <a:xfrm>
            <a:off x="1692275" y="2146300"/>
            <a:ext cx="865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c′</a:t>
            </a:r>
          </a:p>
        </p:txBody>
      </p:sp>
      <p:sp>
        <p:nvSpPr>
          <p:cNvPr id="210" name="Text Box 13"/>
          <p:cNvSpPr txBox="1">
            <a:spLocks noChangeArrowheads="1"/>
          </p:cNvSpPr>
          <p:nvPr/>
        </p:nvSpPr>
        <p:spPr bwMode="auto">
          <a:xfrm>
            <a:off x="1763713" y="4954588"/>
            <a:ext cx="5762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211" name="Text Box 14"/>
          <p:cNvSpPr txBox="1">
            <a:spLocks noChangeArrowheads="1"/>
          </p:cNvSpPr>
          <p:nvPr/>
        </p:nvSpPr>
        <p:spPr bwMode="auto">
          <a:xfrm>
            <a:off x="1692275" y="3154363"/>
            <a:ext cx="720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d′</a:t>
            </a:r>
          </a:p>
        </p:txBody>
      </p:sp>
      <p:sp>
        <p:nvSpPr>
          <p:cNvPr id="212" name="Text Box 15"/>
          <p:cNvSpPr txBox="1">
            <a:spLocks noChangeArrowheads="1"/>
          </p:cNvSpPr>
          <p:nvPr/>
        </p:nvSpPr>
        <p:spPr bwMode="auto">
          <a:xfrm>
            <a:off x="1763713" y="3730625"/>
            <a:ext cx="720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213" name="Line 16"/>
          <p:cNvSpPr>
            <a:spLocks noChangeShapeType="1"/>
          </p:cNvSpPr>
          <p:nvPr/>
        </p:nvSpPr>
        <p:spPr bwMode="auto">
          <a:xfrm flipH="1">
            <a:off x="755650" y="3717925"/>
            <a:ext cx="1944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4" name="Line 17"/>
          <p:cNvSpPr>
            <a:spLocks noChangeShapeType="1"/>
          </p:cNvSpPr>
          <p:nvPr/>
        </p:nvSpPr>
        <p:spPr bwMode="auto">
          <a:xfrm>
            <a:off x="7092950" y="2060575"/>
            <a:ext cx="0" cy="14541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" name="Line 18"/>
          <p:cNvSpPr>
            <a:spLocks noChangeShapeType="1"/>
          </p:cNvSpPr>
          <p:nvPr/>
        </p:nvSpPr>
        <p:spPr bwMode="auto">
          <a:xfrm>
            <a:off x="8029575" y="1844675"/>
            <a:ext cx="0" cy="1668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6" name="Text Box 19"/>
          <p:cNvSpPr txBox="1">
            <a:spLocks noChangeArrowheads="1"/>
          </p:cNvSpPr>
          <p:nvPr/>
        </p:nvSpPr>
        <p:spPr bwMode="auto">
          <a:xfrm>
            <a:off x="7092950" y="1628775"/>
            <a:ext cx="720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a′</a:t>
            </a:r>
          </a:p>
        </p:txBody>
      </p:sp>
      <p:sp>
        <p:nvSpPr>
          <p:cNvPr id="217" name="Text Box 20"/>
          <p:cNvSpPr txBox="1">
            <a:spLocks noChangeArrowheads="1"/>
          </p:cNvSpPr>
          <p:nvPr/>
        </p:nvSpPr>
        <p:spPr bwMode="auto">
          <a:xfrm>
            <a:off x="6948488" y="5300663"/>
            <a:ext cx="720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(b)</a:t>
            </a:r>
          </a:p>
        </p:txBody>
      </p:sp>
      <p:sp>
        <p:nvSpPr>
          <p:cNvPr id="218" name="Text Box 21"/>
          <p:cNvSpPr txBox="1">
            <a:spLocks noChangeArrowheads="1"/>
          </p:cNvSpPr>
          <p:nvPr/>
        </p:nvSpPr>
        <p:spPr bwMode="auto">
          <a:xfrm>
            <a:off x="7165975" y="3068638"/>
            <a:ext cx="720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b′</a:t>
            </a:r>
          </a:p>
        </p:txBody>
      </p:sp>
      <p:sp>
        <p:nvSpPr>
          <p:cNvPr id="219" name="Text Box 22"/>
          <p:cNvSpPr txBox="1">
            <a:spLocks noChangeArrowheads="1"/>
          </p:cNvSpPr>
          <p:nvPr/>
        </p:nvSpPr>
        <p:spPr bwMode="auto">
          <a:xfrm>
            <a:off x="6732588" y="5300663"/>
            <a:ext cx="720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220" name="Text Box 23"/>
          <p:cNvSpPr txBox="1">
            <a:spLocks noChangeArrowheads="1"/>
          </p:cNvSpPr>
          <p:nvPr/>
        </p:nvSpPr>
        <p:spPr bwMode="auto">
          <a:xfrm>
            <a:off x="8101013" y="1557338"/>
            <a:ext cx="8651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c′</a:t>
            </a:r>
          </a:p>
        </p:txBody>
      </p:sp>
      <p:sp>
        <p:nvSpPr>
          <p:cNvPr id="221" name="Text Box 24"/>
          <p:cNvSpPr txBox="1">
            <a:spLocks noChangeArrowheads="1"/>
          </p:cNvSpPr>
          <p:nvPr/>
        </p:nvSpPr>
        <p:spPr bwMode="auto">
          <a:xfrm>
            <a:off x="7669213" y="4725988"/>
            <a:ext cx="5762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222" name="Text Box 25"/>
          <p:cNvSpPr txBox="1">
            <a:spLocks noChangeArrowheads="1"/>
          </p:cNvSpPr>
          <p:nvPr/>
        </p:nvSpPr>
        <p:spPr bwMode="auto">
          <a:xfrm>
            <a:off x="8101013" y="3068638"/>
            <a:ext cx="720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d′</a:t>
            </a:r>
          </a:p>
        </p:txBody>
      </p:sp>
      <p:sp>
        <p:nvSpPr>
          <p:cNvPr id="223" name="Text Box 26"/>
          <p:cNvSpPr txBox="1">
            <a:spLocks noChangeArrowheads="1"/>
          </p:cNvSpPr>
          <p:nvPr/>
        </p:nvSpPr>
        <p:spPr bwMode="auto">
          <a:xfrm>
            <a:off x="7885113" y="4725988"/>
            <a:ext cx="720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latin typeface="Times New Roman" panose="02020603050405020304" pitchFamily="18" charset="0"/>
              </a:rPr>
              <a:t>(d)</a:t>
            </a:r>
          </a:p>
        </p:txBody>
      </p:sp>
      <p:sp>
        <p:nvSpPr>
          <p:cNvPr id="224" name="Line 27"/>
          <p:cNvSpPr>
            <a:spLocks noChangeShapeType="1"/>
          </p:cNvSpPr>
          <p:nvPr/>
        </p:nvSpPr>
        <p:spPr bwMode="auto">
          <a:xfrm flipH="1">
            <a:off x="6732588" y="3717925"/>
            <a:ext cx="1944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" name="Line 28"/>
          <p:cNvSpPr>
            <a:spLocks noChangeShapeType="1"/>
          </p:cNvSpPr>
          <p:nvPr/>
        </p:nvSpPr>
        <p:spPr bwMode="auto">
          <a:xfrm>
            <a:off x="7092950" y="4725988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" name="Line 29"/>
          <p:cNvSpPr>
            <a:spLocks noChangeShapeType="1"/>
          </p:cNvSpPr>
          <p:nvPr/>
        </p:nvSpPr>
        <p:spPr bwMode="auto">
          <a:xfrm>
            <a:off x="8029575" y="4221163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7" name="Oval 30"/>
          <p:cNvSpPr>
            <a:spLocks noChangeArrowheads="1"/>
          </p:cNvSpPr>
          <p:nvPr/>
        </p:nvSpPr>
        <p:spPr bwMode="auto">
          <a:xfrm>
            <a:off x="7981950" y="4725988"/>
            <a:ext cx="107950" cy="1079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8" name="Oval 31"/>
          <p:cNvSpPr>
            <a:spLocks noChangeArrowheads="1"/>
          </p:cNvSpPr>
          <p:nvPr/>
        </p:nvSpPr>
        <p:spPr bwMode="auto">
          <a:xfrm>
            <a:off x="7021513" y="5300663"/>
            <a:ext cx="107950" cy="1079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29" name="Group 32"/>
          <p:cNvGrpSpPr>
            <a:grpSpLocks/>
          </p:cNvGrpSpPr>
          <p:nvPr/>
        </p:nvGrpSpPr>
        <p:grpSpPr bwMode="auto">
          <a:xfrm>
            <a:off x="3419475" y="1557338"/>
            <a:ext cx="2741613" cy="3830637"/>
            <a:chOff x="1879" y="1117"/>
            <a:chExt cx="1727" cy="2413"/>
          </a:xfrm>
        </p:grpSpPr>
        <p:sp>
          <p:nvSpPr>
            <p:cNvPr id="230" name="Freeform 33"/>
            <p:cNvSpPr>
              <a:spLocks/>
            </p:cNvSpPr>
            <p:nvPr/>
          </p:nvSpPr>
          <p:spPr bwMode="auto">
            <a:xfrm>
              <a:off x="2272" y="1872"/>
              <a:ext cx="641" cy="608"/>
            </a:xfrm>
            <a:custGeom>
              <a:avLst/>
              <a:gdLst>
                <a:gd name="T0" fmla="*/ 0 w 624"/>
                <a:gd name="T1" fmla="*/ 0 h 592"/>
                <a:gd name="T2" fmla="*/ 624 w 624"/>
                <a:gd name="T3" fmla="*/ 592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4" h="592">
                  <a:moveTo>
                    <a:pt x="0" y="0"/>
                  </a:moveTo>
                  <a:lnTo>
                    <a:pt x="624" y="592"/>
                  </a:ln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1" name="Text Box 34"/>
            <p:cNvSpPr txBox="1">
              <a:spLocks noChangeArrowheads="1"/>
            </p:cNvSpPr>
            <p:nvPr/>
          </p:nvSpPr>
          <p:spPr bwMode="auto">
            <a:xfrm>
              <a:off x="2109" y="1570"/>
              <a:ext cx="45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i="1">
                  <a:latin typeface="Times New Roman" panose="02020603050405020304" pitchFamily="18" charset="0"/>
                </a:rPr>
                <a:t>a′</a:t>
              </a:r>
            </a:p>
          </p:txBody>
        </p:sp>
        <p:sp>
          <p:nvSpPr>
            <p:cNvPr id="232" name="Text Box 35"/>
            <p:cNvSpPr txBox="1">
              <a:spLocks noChangeArrowheads="1"/>
            </p:cNvSpPr>
            <p:nvPr/>
          </p:nvSpPr>
          <p:spPr bwMode="auto">
            <a:xfrm>
              <a:off x="2835" y="2432"/>
              <a:ext cx="45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i="1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33" name="Text Box 36"/>
            <p:cNvSpPr txBox="1">
              <a:spLocks noChangeArrowheads="1"/>
            </p:cNvSpPr>
            <p:nvPr/>
          </p:nvSpPr>
          <p:spPr bwMode="auto">
            <a:xfrm>
              <a:off x="2853" y="2163"/>
              <a:ext cx="45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i="1">
                  <a:latin typeface="Times New Roman" panose="02020603050405020304" pitchFamily="18" charset="0"/>
                </a:rPr>
                <a:t>b′</a:t>
              </a:r>
            </a:p>
          </p:txBody>
        </p:sp>
        <p:sp>
          <p:nvSpPr>
            <p:cNvPr id="234" name="Text Box 37"/>
            <p:cNvSpPr txBox="1">
              <a:spLocks noChangeArrowheads="1"/>
            </p:cNvSpPr>
            <p:nvPr/>
          </p:nvSpPr>
          <p:spPr bwMode="auto">
            <a:xfrm>
              <a:off x="2109" y="2432"/>
              <a:ext cx="45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i="1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35" name="Text Box 38"/>
            <p:cNvSpPr txBox="1">
              <a:spLocks noChangeArrowheads="1"/>
            </p:cNvSpPr>
            <p:nvPr/>
          </p:nvSpPr>
          <p:spPr bwMode="auto">
            <a:xfrm>
              <a:off x="2472" y="1117"/>
              <a:ext cx="54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i="1">
                  <a:latin typeface="Times New Roman" panose="02020603050405020304" pitchFamily="18" charset="0"/>
                </a:rPr>
                <a:t>c′</a:t>
              </a:r>
            </a:p>
          </p:txBody>
        </p:sp>
        <p:sp>
          <p:nvSpPr>
            <p:cNvPr id="236" name="Text Box 39"/>
            <p:cNvSpPr txBox="1">
              <a:spLocks noChangeArrowheads="1"/>
            </p:cNvSpPr>
            <p:nvPr/>
          </p:nvSpPr>
          <p:spPr bwMode="auto">
            <a:xfrm>
              <a:off x="2381" y="3203"/>
              <a:ext cx="36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i="1"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37" name="Text Box 40"/>
            <p:cNvSpPr txBox="1">
              <a:spLocks noChangeArrowheads="1"/>
            </p:cNvSpPr>
            <p:nvPr/>
          </p:nvSpPr>
          <p:spPr bwMode="auto">
            <a:xfrm>
              <a:off x="3152" y="1706"/>
              <a:ext cx="45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i="1">
                  <a:latin typeface="Times New Roman" panose="02020603050405020304" pitchFamily="18" charset="0"/>
                </a:rPr>
                <a:t>d′</a:t>
              </a:r>
            </a:p>
          </p:txBody>
        </p:sp>
        <p:sp>
          <p:nvSpPr>
            <p:cNvPr id="238" name="Text Box 41"/>
            <p:cNvSpPr txBox="1">
              <a:spLocks noChangeArrowheads="1"/>
            </p:cNvSpPr>
            <p:nvPr/>
          </p:nvSpPr>
          <p:spPr bwMode="auto">
            <a:xfrm>
              <a:off x="3107" y="3203"/>
              <a:ext cx="45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i="1">
                  <a:latin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239" name="Freeform 42"/>
            <p:cNvSpPr>
              <a:spLocks/>
            </p:cNvSpPr>
            <p:nvPr/>
          </p:nvSpPr>
          <p:spPr bwMode="auto">
            <a:xfrm>
              <a:off x="2562" y="1389"/>
              <a:ext cx="675" cy="640"/>
            </a:xfrm>
            <a:custGeom>
              <a:avLst/>
              <a:gdLst>
                <a:gd name="T0" fmla="*/ 0 w 624"/>
                <a:gd name="T1" fmla="*/ 0 h 592"/>
                <a:gd name="T2" fmla="*/ 624 w 624"/>
                <a:gd name="T3" fmla="*/ 592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4" h="592">
                  <a:moveTo>
                    <a:pt x="0" y="0"/>
                  </a:moveTo>
                  <a:lnTo>
                    <a:pt x="624" y="592"/>
                  </a:ln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0" name="Line 43"/>
            <p:cNvSpPr>
              <a:spLocks noChangeShapeType="1"/>
            </p:cNvSpPr>
            <p:nvPr/>
          </p:nvSpPr>
          <p:spPr bwMode="auto">
            <a:xfrm>
              <a:off x="2562" y="3249"/>
              <a:ext cx="68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1" name="Line 44"/>
            <p:cNvSpPr>
              <a:spLocks noChangeShapeType="1"/>
            </p:cNvSpPr>
            <p:nvPr/>
          </p:nvSpPr>
          <p:spPr bwMode="auto">
            <a:xfrm>
              <a:off x="2562" y="1389"/>
              <a:ext cx="0" cy="18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2" name="Line 45"/>
            <p:cNvSpPr>
              <a:spLocks noChangeShapeType="1"/>
            </p:cNvSpPr>
            <p:nvPr/>
          </p:nvSpPr>
          <p:spPr bwMode="auto">
            <a:xfrm>
              <a:off x="3227" y="2019"/>
              <a:ext cx="0" cy="12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3" name="Line 46"/>
            <p:cNvSpPr>
              <a:spLocks noChangeShapeType="1"/>
            </p:cNvSpPr>
            <p:nvPr/>
          </p:nvSpPr>
          <p:spPr bwMode="auto">
            <a:xfrm>
              <a:off x="2277" y="2470"/>
              <a:ext cx="62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4" name="Line 47"/>
            <p:cNvSpPr>
              <a:spLocks noChangeShapeType="1"/>
            </p:cNvSpPr>
            <p:nvPr/>
          </p:nvSpPr>
          <p:spPr bwMode="auto">
            <a:xfrm>
              <a:off x="1879" y="2470"/>
              <a:ext cx="16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45" name="Rectangle 48"/>
          <p:cNvSpPr>
            <a:spLocks noChangeArrowheads="1"/>
          </p:cNvSpPr>
          <p:nvPr/>
        </p:nvSpPr>
        <p:spPr bwMode="auto">
          <a:xfrm>
            <a:off x="1476375" y="6021388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latin typeface="Times New Roman" panose="02020603050405020304" pitchFamily="18" charset="0"/>
              </a:rPr>
              <a:t>(</a:t>
            </a:r>
            <a:r>
              <a:rPr lang="en-US" altLang="zh-CN" sz="2400" i="1">
                <a:latin typeface="Times New Roman" panose="02020603050405020304" pitchFamily="18" charset="0"/>
              </a:rPr>
              <a:t>a</a:t>
            </a:r>
            <a:r>
              <a:rPr lang="en-US" altLang="zh-CN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46" name="Rectangle 49"/>
          <p:cNvSpPr>
            <a:spLocks noChangeArrowheads="1"/>
          </p:cNvSpPr>
          <p:nvPr/>
        </p:nvSpPr>
        <p:spPr bwMode="auto">
          <a:xfrm>
            <a:off x="7596188" y="6021388"/>
            <a:ext cx="522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i="1">
                <a:latin typeface="Times New Roman" panose="02020603050405020304" pitchFamily="18" charset="0"/>
              </a:rPr>
              <a:t>(c)</a:t>
            </a:r>
          </a:p>
        </p:txBody>
      </p:sp>
      <p:sp>
        <p:nvSpPr>
          <p:cNvPr id="247" name="Rectangle 50"/>
          <p:cNvSpPr>
            <a:spLocks noChangeArrowheads="1"/>
          </p:cNvSpPr>
          <p:nvPr/>
        </p:nvSpPr>
        <p:spPr bwMode="auto">
          <a:xfrm>
            <a:off x="4572000" y="6021388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i="1">
                <a:latin typeface="Times New Roman" panose="02020603050405020304" pitchFamily="18" charset="0"/>
              </a:rPr>
              <a:t>(b)</a:t>
            </a:r>
          </a:p>
        </p:txBody>
      </p:sp>
    </p:spTree>
    <p:extLst>
      <p:ext uri="{BB962C8B-B14F-4D97-AF65-F5344CB8AC3E}">
        <p14:creationId xmlns:p14="http://schemas.microsoft.com/office/powerpoint/2010/main" val="28637570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图片 1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180" name="Text Box 3"/>
          <p:cNvSpPr txBox="1">
            <a:spLocks noChangeArrowheads="1"/>
          </p:cNvSpPr>
          <p:nvPr/>
        </p:nvSpPr>
        <p:spPr bwMode="auto">
          <a:xfrm>
            <a:off x="395288" y="692150"/>
            <a:ext cx="7454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 smtClean="0"/>
              <a:t>答案：</a:t>
            </a:r>
            <a:r>
              <a:rPr lang="en-US" altLang="zh-CN" sz="2400" dirty="0" err="1" smtClean="0">
                <a:solidFill>
                  <a:srgbClr val="FF0000"/>
                </a:solidFill>
              </a:rPr>
              <a:t>bc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326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.3结构施工图-概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16.3结构施工图-概述</Template>
  <TotalTime>72</TotalTime>
  <Words>78</Words>
  <Application>Microsoft Office PowerPoint</Application>
  <PresentationFormat>宽屏</PresentationFormat>
  <Paragraphs>32</Paragraphs>
  <Slides>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6</vt:i4>
      </vt:variant>
    </vt:vector>
  </HeadingPairs>
  <TitlesOfParts>
    <vt:vector size="22" baseType="lpstr">
      <vt:lpstr>等线</vt:lpstr>
      <vt:lpstr>Calibri</vt:lpstr>
      <vt:lpstr>Impact</vt:lpstr>
      <vt:lpstr>Times New Roman</vt:lpstr>
      <vt:lpstr>HY헤드라인M</vt:lpstr>
      <vt:lpstr>等线 Light</vt:lpstr>
      <vt:lpstr>굴림</vt:lpstr>
      <vt:lpstr>微软雅黑</vt:lpstr>
      <vt:lpstr>Arial</vt:lpstr>
      <vt:lpstr>宋体</vt:lpstr>
      <vt:lpstr>华文行楷</vt:lpstr>
      <vt:lpstr>16.3结构施工图-概述</vt:lpstr>
      <vt:lpstr>디자인 사용자 지정</vt:lpstr>
      <vt:lpstr>1_디자인 사용자 지정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Windows 用户</dc:creator>
  <cp:lastModifiedBy>lenovo</cp:lastModifiedBy>
  <cp:revision>30</cp:revision>
  <dcterms:created xsi:type="dcterms:W3CDTF">2018-06-13T11:01:31Z</dcterms:created>
  <dcterms:modified xsi:type="dcterms:W3CDTF">2018-08-14T02:38:36Z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