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278" r:id="rId10"/>
    <p:sldId id="279" r:id="rId11"/>
    <p:sldId id="307" r:id="rId12"/>
  </p:sldIdLst>
  <p:sldSz cx="12192000" cy="6858000"/>
  <p:notesSz cx="6858000" cy="9144000"/>
  <p:embeddedFontLst>
    <p:embeddedFont>
      <p:font typeface="굴림" panose="020B0604020202020204" charset="-127"/>
      <p:regular r:id="rId15"/>
    </p:embeddedFont>
    <p:embeddedFont>
      <p:font typeface="华文行楷" panose="02010800040101010101" pitchFamily="2" charset="-122"/>
      <p:regular r:id="rId16"/>
    </p:embeddedFont>
    <p:embeddedFont>
      <p:font typeface="等线 Light" panose="02010600030101010101" pitchFamily="2" charset="-122"/>
      <p:regular r:id="rId17"/>
    </p:embeddedFont>
    <p:embeddedFont>
      <p:font typeface="等线" panose="02010600030101010101" pitchFamily="2" charset="-122"/>
      <p:regular r:id="rId18"/>
      <p:bold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mpact" panose="020B0806030902050204" pitchFamily="34" charset="0"/>
      <p:regular r:id="rId26"/>
    </p:embeddedFont>
    <p:embeddedFont>
      <p:font typeface="黑体" panose="02010609060101010101" pitchFamily="49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直线的投影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50157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直线上的点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9"/>
          <p:cNvSpPr>
            <a:spLocks noChangeArrowheads="1"/>
          </p:cNvSpPr>
          <p:nvPr/>
        </p:nvSpPr>
        <p:spPr bwMode="auto">
          <a:xfrm>
            <a:off x="450850" y="666095"/>
            <a:ext cx="10779527" cy="9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投影特性：</a:t>
            </a:r>
            <a:endParaRPr lang="en-US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从属性</a:t>
            </a: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：直线上点的投影必定位于直线的同面投影上。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定比性</a:t>
            </a: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：直线上的点分割直线为两段，则线段的空间之比等于它们的投影之比，即：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51960" y="2001130"/>
            <a:ext cx="4622800" cy="3005138"/>
            <a:chOff x="2209084" y="3258221"/>
            <a:chExt cx="4622800" cy="3005138"/>
          </a:xfrm>
        </p:grpSpPr>
        <p:sp>
          <p:nvSpPr>
            <p:cNvPr id="14" name="Freeform 32"/>
            <p:cNvSpPr/>
            <p:nvPr/>
          </p:nvSpPr>
          <p:spPr bwMode="auto">
            <a:xfrm>
              <a:off x="2209084" y="4739359"/>
              <a:ext cx="4622800" cy="1511300"/>
            </a:xfrm>
            <a:custGeom>
              <a:avLst/>
              <a:gdLst>
                <a:gd name="T0" fmla="*/ 3312 w 3312"/>
                <a:gd name="T1" fmla="*/ 960 h 960"/>
                <a:gd name="T2" fmla="*/ 2352 w 3312"/>
                <a:gd name="T3" fmla="*/ 0 h 960"/>
                <a:gd name="T4" fmla="*/ 0 w 3312"/>
                <a:gd name="T5" fmla="*/ 0 h 960"/>
                <a:gd name="T6" fmla="*/ 960 w 3312"/>
                <a:gd name="T7" fmla="*/ 960 h 960"/>
                <a:gd name="T8" fmla="*/ 3312 w 3312"/>
                <a:gd name="T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2" h="960">
                  <a:moveTo>
                    <a:pt x="3312" y="960"/>
                  </a:moveTo>
                  <a:lnTo>
                    <a:pt x="2352" y="0"/>
                  </a:lnTo>
                  <a:lnTo>
                    <a:pt x="0" y="0"/>
                  </a:lnTo>
                  <a:lnTo>
                    <a:pt x="960" y="960"/>
                  </a:lnTo>
                  <a:lnTo>
                    <a:pt x="3312" y="960"/>
                  </a:lnTo>
                  <a:close/>
                </a:path>
              </a:pathLst>
            </a:custGeom>
            <a:solidFill>
              <a:srgbClr val="33CC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4266484" y="3505871"/>
              <a:ext cx="1295400" cy="106680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4266484" y="3520159"/>
              <a:ext cx="0" cy="2438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5561884" y="4572671"/>
              <a:ext cx="0" cy="6238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 flipH="1">
              <a:off x="4266484" y="5196559"/>
              <a:ext cx="1295400" cy="76200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>
              <a:off x="4799884" y="3977359"/>
              <a:ext cx="0" cy="1676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Oval 40"/>
            <p:cNvSpPr>
              <a:spLocks noChangeArrowheads="1"/>
            </p:cNvSpPr>
            <p:nvPr/>
          </p:nvSpPr>
          <p:spPr bwMode="auto">
            <a:xfrm>
              <a:off x="4723684" y="5577559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Oval 41"/>
            <p:cNvSpPr>
              <a:spLocks noChangeArrowheads="1"/>
            </p:cNvSpPr>
            <p:nvPr/>
          </p:nvSpPr>
          <p:spPr bwMode="auto">
            <a:xfrm>
              <a:off x="4723684" y="3872584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Text Box 44"/>
            <p:cNvSpPr txBox="1">
              <a:spLocks noChangeArrowheads="1"/>
            </p:cNvSpPr>
            <p:nvPr/>
          </p:nvSpPr>
          <p:spPr bwMode="auto">
            <a:xfrm>
              <a:off x="3032997" y="3824959"/>
              <a:ext cx="609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endParaRPr kumimoji="1"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2" name="Text Box 46"/>
            <p:cNvSpPr txBox="1">
              <a:spLocks noChangeArrowheads="1"/>
            </p:cNvSpPr>
            <p:nvPr/>
          </p:nvSpPr>
          <p:spPr bwMode="auto">
            <a:xfrm>
              <a:off x="3961684" y="3258221"/>
              <a:ext cx="457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  <p:sp>
          <p:nvSpPr>
            <p:cNvPr id="33" name="Text Box 47"/>
            <p:cNvSpPr txBox="1">
              <a:spLocks noChangeArrowheads="1"/>
            </p:cNvSpPr>
            <p:nvPr/>
          </p:nvSpPr>
          <p:spPr bwMode="auto">
            <a:xfrm>
              <a:off x="5514259" y="4301209"/>
              <a:ext cx="457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4799884" y="3620171"/>
              <a:ext cx="533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35" name="Text Box 49"/>
            <p:cNvSpPr txBox="1">
              <a:spLocks noChangeArrowheads="1"/>
            </p:cNvSpPr>
            <p:nvPr/>
          </p:nvSpPr>
          <p:spPr bwMode="auto">
            <a:xfrm>
              <a:off x="3961684" y="580615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  <p:sp>
          <p:nvSpPr>
            <p:cNvPr id="36" name="Text Box 50"/>
            <p:cNvSpPr txBox="1">
              <a:spLocks noChangeArrowheads="1"/>
            </p:cNvSpPr>
            <p:nvPr/>
          </p:nvSpPr>
          <p:spPr bwMode="auto">
            <a:xfrm>
              <a:off x="4799884" y="557755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37" name="Text Box 51"/>
            <p:cNvSpPr txBox="1">
              <a:spLocks noChangeArrowheads="1"/>
            </p:cNvSpPr>
            <p:nvPr/>
          </p:nvSpPr>
          <p:spPr bwMode="auto">
            <a:xfrm>
              <a:off x="5561884" y="512035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</a:p>
          </p:txBody>
        </p:sp>
      </p:grpSp>
      <p:sp>
        <p:nvSpPr>
          <p:cNvPr id="25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5.3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直线上的点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08891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9"/>
          <p:cNvSpPr>
            <a:spLocks noChangeArrowheads="1"/>
          </p:cNvSpPr>
          <p:nvPr/>
        </p:nvSpPr>
        <p:spPr bwMode="auto">
          <a:xfrm>
            <a:off x="450850" y="835242"/>
            <a:ext cx="8643939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只要根据点和直线的三面投影，就可以确定空间点是否在直线上。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57" y="1675722"/>
            <a:ext cx="4780952" cy="3980952"/>
          </a:xfrm>
          <a:prstGeom prst="rect">
            <a:avLst/>
          </a:prstGeom>
        </p:spPr>
      </p:pic>
      <p:sp>
        <p:nvSpPr>
          <p:cNvPr id="1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5.3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直线上的点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134962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108</Words>
  <Application>Microsoft Office PowerPoint</Application>
  <PresentationFormat>宽屏</PresentationFormat>
  <Paragraphs>17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굴림</vt:lpstr>
      <vt:lpstr>华文行楷</vt:lpstr>
      <vt:lpstr>等线 Light</vt:lpstr>
      <vt:lpstr>等线</vt:lpstr>
      <vt:lpstr>微软雅黑</vt:lpstr>
      <vt:lpstr>Calibri</vt:lpstr>
      <vt:lpstr>Impact</vt:lpstr>
      <vt:lpstr>Times New Roman</vt:lpstr>
      <vt:lpstr>宋体</vt:lpstr>
      <vt:lpstr>HY헤드라인M</vt:lpstr>
      <vt:lpstr>仿宋_GB2312</vt:lpstr>
      <vt:lpstr>黑体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470</cp:revision>
  <dcterms:created xsi:type="dcterms:W3CDTF">2017-04-05T04:59:00Z</dcterms:created>
  <dcterms:modified xsi:type="dcterms:W3CDTF">2018-06-29T02:18:29Z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