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390" r:id="rId6"/>
    <p:sldId id="341" r:id="rId7"/>
    <p:sldId id="256" r:id="rId8"/>
    <p:sldId id="31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307" r:id="rId18"/>
  </p:sldIdLst>
  <p:sldSz cx="12192000" cy="6858000"/>
  <p:notesSz cx="6858000" cy="9144000"/>
  <p:embeddedFontLst>
    <p:embeddedFont>
      <p:font typeface="굴림" panose="020B0604020202020204" charset="-127"/>
      <p:regular r:id="rId21"/>
    </p:embeddedFont>
    <p:embeddedFont>
      <p:font typeface="华文行楷" panose="02010800040101010101" pitchFamily="2" charset="-122"/>
      <p:regular r:id="rId22"/>
    </p:embeddedFont>
    <p:embeddedFont>
      <p:font typeface="等线 Light" panose="02010600030101010101" pitchFamily="2" charset="-122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803411" y="880466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1634781" y="1330907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（二）投影面的垂直线</a:t>
            </a:r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1726183" y="1632555"/>
            <a:ext cx="8643939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）在所垂直的投影面貌上的投影积聚为一点；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）在另外两个投影面上的投影，垂直于相应的投影轴，且反应直线段的实长。</a:t>
            </a:r>
          </a:p>
        </p:txBody>
      </p:sp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1829226" y="4050421"/>
            <a:ext cx="8643939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判别识读：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当直线的投影有两个垂直于投影轴，第三投影积聚为一点时，则该直线一定是第三投影面的垂直线。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928575" y="3086797"/>
            <a:ext cx="0" cy="963624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8368" r="62417" b="64466"/>
          <a:stretch>
            <a:fillRect/>
          </a:stretch>
        </p:blipFill>
        <p:spPr>
          <a:xfrm>
            <a:off x="8040632" y="4717184"/>
            <a:ext cx="2627368" cy="2140817"/>
          </a:xfrm>
          <a:prstGeom prst="rect">
            <a:avLst/>
          </a:prstGeom>
        </p:spPr>
      </p:pic>
      <p:sp>
        <p:nvSpPr>
          <p:cNvPr id="1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56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4"/>
          <a:stretch>
            <a:fillRect/>
          </a:stretch>
        </p:blipFill>
        <p:spPr>
          <a:xfrm>
            <a:off x="1541248" y="1892030"/>
            <a:ext cx="8459541" cy="331103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803411" y="880466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1634782" y="1330907"/>
            <a:ext cx="221598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（三）一般位置直线</a:t>
            </a:r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1726183" y="1632556"/>
            <a:ext cx="864393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一般位置直线：与三个投影面既不平行也不垂直，即与三个投影面都倾斜的直线。</a:t>
            </a:r>
          </a:p>
        </p:txBody>
      </p:sp>
      <p:sp>
        <p:nvSpPr>
          <p:cNvPr id="14" name="矩形 39"/>
          <p:cNvSpPr>
            <a:spLocks noChangeArrowheads="1"/>
          </p:cNvSpPr>
          <p:nvPr/>
        </p:nvSpPr>
        <p:spPr bwMode="auto">
          <a:xfrm>
            <a:off x="1829226" y="5203066"/>
            <a:ext cx="8643939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ab=</a:t>
            </a:r>
            <a:r>
              <a:rPr lang="en-US" altLang="zh-CN" sz="2000" dirty="0" err="1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AB·cos</a:t>
            </a:r>
            <a:r>
              <a:rPr lang="el-GR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α</a:t>
            </a: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a’b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’=</a:t>
            </a:r>
            <a:r>
              <a:rPr lang="en-US" altLang="zh-CN" sz="2000" dirty="0" err="1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AB·cos</a:t>
            </a:r>
            <a:r>
              <a:rPr lang="el-GR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β</a:t>
            </a: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a”b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”=</a:t>
            </a:r>
            <a:r>
              <a:rPr lang="en-US" altLang="zh-CN" sz="2000" dirty="0" err="1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AB·cos</a:t>
            </a:r>
            <a:r>
              <a:rPr lang="el-GR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l-GR" altLang="zh-CN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endParaRPr lang="zh-CN" altLang="en-US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050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2"/>
          <a:stretch>
            <a:fillRect/>
          </a:stretch>
        </p:blipFill>
        <p:spPr>
          <a:xfrm>
            <a:off x="1726183" y="3411719"/>
            <a:ext cx="8459541" cy="331648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803411" y="880466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1634782" y="1330907"/>
            <a:ext cx="221598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（三）一般位置直线</a:t>
            </a:r>
          </a:p>
        </p:txBody>
      </p:sp>
      <p:sp>
        <p:nvSpPr>
          <p:cNvPr id="12" name="矩形 39"/>
          <p:cNvSpPr>
            <a:spLocks noChangeArrowheads="1"/>
          </p:cNvSpPr>
          <p:nvPr/>
        </p:nvSpPr>
        <p:spPr bwMode="auto">
          <a:xfrm>
            <a:off x="1726183" y="1632556"/>
            <a:ext cx="8643939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）三个投影都是一般倾斜线段，且都小于线段的实长；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）三面投影都与投影轴倾斜，投影与投影轴的夹角，均不反应直线段对投影面的倾角。</a:t>
            </a:r>
          </a:p>
        </p:txBody>
      </p:sp>
      <p:sp>
        <p:nvSpPr>
          <p:cNvPr id="13" name="矩形 39"/>
          <p:cNvSpPr>
            <a:spLocks noChangeArrowheads="1"/>
          </p:cNvSpPr>
          <p:nvPr/>
        </p:nvSpPr>
        <p:spPr bwMode="auto">
          <a:xfrm>
            <a:off x="1774031" y="2873178"/>
            <a:ext cx="864393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判别识读：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若直线段的投影与三个投影轴都倾斜，可判断该直线为一般位置直线。</a:t>
            </a:r>
          </a:p>
        </p:txBody>
      </p:sp>
      <p:sp>
        <p:nvSpPr>
          <p:cNvPr id="1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191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直线在三面投影体系中的投影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09230" y="733425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9230" y="76436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09231" y="1294550"/>
            <a:ext cx="864393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直线与投影面的位置关系有三种：</a:t>
            </a: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平行、垂直、一般位置直线</a:t>
            </a: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509229" y="1700372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（一）投影面的平行线</a:t>
            </a:r>
          </a:p>
        </p:txBody>
      </p:sp>
      <p:sp>
        <p:nvSpPr>
          <p:cNvPr id="51" name="矩形 39"/>
          <p:cNvSpPr>
            <a:spLocks noChangeArrowheads="1"/>
          </p:cNvSpPr>
          <p:nvPr/>
        </p:nvSpPr>
        <p:spPr bwMode="auto">
          <a:xfrm>
            <a:off x="535045" y="2192087"/>
            <a:ext cx="864393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投影面平行线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平行于某一投影面而与其余两投影面倾斜的直线。</a:t>
            </a:r>
          </a:p>
        </p:txBody>
      </p:sp>
      <p:sp>
        <p:nvSpPr>
          <p:cNvPr id="5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8301" y="3317723"/>
            <a:ext cx="2327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9pPr>
          </a:lstStyle>
          <a:p>
            <a:pPr algn="ctr"/>
            <a:r>
              <a:rPr kumimoji="1" lang="zh-CN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投影面平行线</a:t>
            </a:r>
          </a:p>
        </p:txBody>
      </p:sp>
      <p:grpSp>
        <p:nvGrpSpPr>
          <p:cNvPr id="53" name="Group 12"/>
          <p:cNvGrpSpPr/>
          <p:nvPr/>
        </p:nvGrpSpPr>
        <p:grpSpPr bwMode="auto">
          <a:xfrm>
            <a:off x="2956051" y="2749397"/>
            <a:ext cx="3406776" cy="1544638"/>
            <a:chOff x="1695" y="448"/>
            <a:chExt cx="2146" cy="973"/>
          </a:xfrm>
        </p:grpSpPr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1791" y="772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 algn="ctr"/>
              <a:r>
                <a:rPr kumimoji="1"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正平线（平行于Ｖ面）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87" y="1133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kumimoji="1"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侧平线（平行于Ｗ面）</a:t>
              </a: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1784" y="448"/>
              <a:ext cx="20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 algn="ctr"/>
              <a:r>
                <a:rPr kumimoji="1"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水平线（平行于Ｈ面）</a:t>
              </a:r>
            </a:p>
          </p:txBody>
        </p:sp>
        <p:sp>
          <p:nvSpPr>
            <p:cNvPr id="57" name="AutoShape 16"/>
            <p:cNvSpPr/>
            <p:nvPr/>
          </p:nvSpPr>
          <p:spPr bwMode="auto">
            <a:xfrm>
              <a:off x="1695" y="819"/>
              <a:ext cx="327" cy="271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7839" r="59285" b="64260"/>
          <a:stretch>
            <a:fillRect/>
          </a:stretch>
        </p:blipFill>
        <p:spPr>
          <a:xfrm>
            <a:off x="855673" y="4294035"/>
            <a:ext cx="2890851" cy="20498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37749" r="60796" b="36497"/>
          <a:stretch>
            <a:fillRect/>
          </a:stretch>
        </p:blipFill>
        <p:spPr>
          <a:xfrm>
            <a:off x="3514558" y="4372673"/>
            <a:ext cx="2633282" cy="18587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66365" r="60797" b="3588"/>
          <a:stretch>
            <a:fillRect/>
          </a:stretch>
        </p:blipFill>
        <p:spPr>
          <a:xfrm>
            <a:off x="6630076" y="4372673"/>
            <a:ext cx="2417110" cy="1971238"/>
          </a:xfrm>
          <a:prstGeom prst="rect">
            <a:avLst/>
          </a:prstGeom>
        </p:spPr>
      </p:pic>
      <p:sp>
        <p:nvSpPr>
          <p:cNvPr id="2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24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15656" y="636172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5656" y="667107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347026" y="1086613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（一）投影面的平行线</a:t>
            </a:r>
          </a:p>
        </p:txBody>
      </p:sp>
      <p:sp>
        <p:nvSpPr>
          <p:cNvPr id="51" name="矩形 39"/>
          <p:cNvSpPr>
            <a:spLocks noChangeArrowheads="1"/>
          </p:cNvSpPr>
          <p:nvPr/>
        </p:nvSpPr>
        <p:spPr bwMode="auto">
          <a:xfrm>
            <a:off x="438428" y="1388261"/>
            <a:ext cx="2472197" cy="28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）在直线所平行的投影面上的投影反应实长，且其投影与投影轴的夹角反应直线与两个投影面的倾角。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）直线在另外两个投影面上的投影平行于相应的投影轴。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207019"/>
            <a:ext cx="7863536" cy="5650981"/>
          </a:xfrm>
          <a:prstGeom prst="rect">
            <a:avLst/>
          </a:prstGeom>
        </p:spPr>
      </p:pic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80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94385" y="664845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85" y="69578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325755" y="1115286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（一）投影面的平行线</a:t>
            </a:r>
          </a:p>
        </p:txBody>
      </p:sp>
      <p:sp>
        <p:nvSpPr>
          <p:cNvPr id="51" name="矩形 39"/>
          <p:cNvSpPr>
            <a:spLocks noChangeArrowheads="1"/>
          </p:cNvSpPr>
          <p:nvPr/>
        </p:nvSpPr>
        <p:spPr bwMode="auto">
          <a:xfrm>
            <a:off x="417157" y="1416934"/>
            <a:ext cx="8643939" cy="14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）在直线所平行的投影面上的投影反应实长，且其投影与投影轴的夹角放映直线与两个投影面的倾角。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）直线在另外两个投影面上的投影平行于相应的投影轴。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39"/>
          <p:cNvSpPr>
            <a:spLocks noChangeArrowheads="1"/>
          </p:cNvSpPr>
          <p:nvPr/>
        </p:nvSpPr>
        <p:spPr bwMode="auto">
          <a:xfrm>
            <a:off x="520200" y="3834800"/>
            <a:ext cx="8643939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判别识读：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当直线的投影有两个平行于投影轴，第三投影与投影轴倾斜时，则该直线一定是第三投影面的平行线。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4619549" y="2871176"/>
            <a:ext cx="0" cy="963624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7839" r="59285" b="64260"/>
          <a:stretch>
            <a:fillRect/>
          </a:stretch>
        </p:blipFill>
        <p:spPr>
          <a:xfrm>
            <a:off x="9061096" y="4550547"/>
            <a:ext cx="2890851" cy="2049876"/>
          </a:xfrm>
          <a:prstGeom prst="rect">
            <a:avLst/>
          </a:prstGeom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11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803411" y="880466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1634781" y="1330907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（二）投影面的垂直线</a:t>
            </a:r>
          </a:p>
        </p:txBody>
      </p:sp>
      <p:sp>
        <p:nvSpPr>
          <p:cNvPr id="51" name="矩形 39"/>
          <p:cNvSpPr>
            <a:spLocks noChangeArrowheads="1"/>
          </p:cNvSpPr>
          <p:nvPr/>
        </p:nvSpPr>
        <p:spPr bwMode="auto">
          <a:xfrm>
            <a:off x="1726183" y="1632555"/>
            <a:ext cx="864393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投影面的垂直线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垂直于一个投影面，而必然与另两个投影面平行的直线。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03411" y="2555627"/>
            <a:ext cx="249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  <a:cs typeface="+mn-cs"/>
              </a:defRPr>
            </a:lvl9pPr>
          </a:lstStyle>
          <a:p>
            <a:r>
              <a:rPr kumimoji="1" lang="zh-CN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投影面垂直线</a:t>
            </a:r>
          </a:p>
        </p:txBody>
      </p:sp>
      <p:grpSp>
        <p:nvGrpSpPr>
          <p:cNvPr id="13" name="Group 20"/>
          <p:cNvGrpSpPr/>
          <p:nvPr/>
        </p:nvGrpSpPr>
        <p:grpSpPr bwMode="auto">
          <a:xfrm>
            <a:off x="4046548" y="2193679"/>
            <a:ext cx="3489326" cy="1316038"/>
            <a:chOff x="1680" y="1985"/>
            <a:chExt cx="2198" cy="829"/>
          </a:xfrm>
        </p:grpSpPr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1787" y="1985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正垂线（垂直于Ｖ面）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789" y="2242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侧垂线（垂直于Ｗ面）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761" y="2526"/>
              <a:ext cx="21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 algn="ctr"/>
              <a:r>
                <a:rPr kumimoji="1"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铅垂线（垂直于Ｈ面）</a:t>
              </a:r>
            </a:p>
          </p:txBody>
        </p:sp>
        <p:sp>
          <p:nvSpPr>
            <p:cNvPr id="17" name="AutoShape 24"/>
            <p:cNvSpPr/>
            <p:nvPr/>
          </p:nvSpPr>
          <p:spPr bwMode="auto">
            <a:xfrm>
              <a:off x="1680" y="2265"/>
              <a:ext cx="327" cy="271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8368" r="62417" b="64466"/>
          <a:stretch>
            <a:fillRect/>
          </a:stretch>
        </p:blipFill>
        <p:spPr>
          <a:xfrm>
            <a:off x="1668417" y="4185634"/>
            <a:ext cx="2627368" cy="21408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39736" r="62566" b="32172"/>
          <a:stretch>
            <a:fillRect/>
          </a:stretch>
        </p:blipFill>
        <p:spPr>
          <a:xfrm>
            <a:off x="4696406" y="4315144"/>
            <a:ext cx="2429904" cy="20474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70607" r="63320" b="3771"/>
          <a:stretch>
            <a:fillRect/>
          </a:stretch>
        </p:blipFill>
        <p:spPr>
          <a:xfrm>
            <a:off x="7535874" y="4315144"/>
            <a:ext cx="2501061" cy="1977030"/>
          </a:xfrm>
          <a:prstGeom prst="rect">
            <a:avLst/>
          </a:prstGeom>
        </p:spPr>
      </p:pic>
      <p:sp>
        <p:nvSpPr>
          <p:cNvPr id="1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21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803411" y="880466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1" y="91140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二、直线在三面投影体系中的投影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1634781" y="1330907"/>
            <a:ext cx="244682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（二）投影面的垂直线</a:t>
            </a:r>
          </a:p>
        </p:txBody>
      </p:sp>
      <p:sp>
        <p:nvSpPr>
          <p:cNvPr id="18" name="矩形 39"/>
          <p:cNvSpPr>
            <a:spLocks noChangeArrowheads="1"/>
          </p:cNvSpPr>
          <p:nvPr/>
        </p:nvSpPr>
        <p:spPr bwMode="auto">
          <a:xfrm>
            <a:off x="1726183" y="1632555"/>
            <a:ext cx="8643939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）在所垂直的投影面貌上的投影积聚为一点；</a:t>
            </a: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）在另外两个投影面上的投影，垂直于相应的投影轴，且反应直线段的实长。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10" y="2640777"/>
            <a:ext cx="5124450" cy="4171950"/>
          </a:xfrm>
          <a:prstGeom prst="rect">
            <a:avLst/>
          </a:prstGeom>
        </p:spPr>
      </p:pic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66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698</Words>
  <Application>Microsoft Office PowerPoint</Application>
  <PresentationFormat>宽屏</PresentationFormat>
  <Paragraphs>65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仿宋_GB2312</vt:lpstr>
      <vt:lpstr>Century Gothic</vt:lpstr>
      <vt:lpstr>黑体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472</cp:revision>
  <dcterms:created xsi:type="dcterms:W3CDTF">2017-04-05T04:59:00Z</dcterms:created>
  <dcterms:modified xsi:type="dcterms:W3CDTF">2018-06-29T02:14:12Z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