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20"/>
  </p:notesMasterIdLst>
  <p:handoutMasterIdLst>
    <p:handoutMasterId r:id="rId21"/>
  </p:handoutMasterIdLst>
  <p:sldIdLst>
    <p:sldId id="390" r:id="rId6"/>
    <p:sldId id="341" r:id="rId7"/>
    <p:sldId id="256" r:id="rId8"/>
    <p:sldId id="314" r:id="rId9"/>
    <p:sldId id="398" r:id="rId10"/>
    <p:sldId id="399" r:id="rId11"/>
    <p:sldId id="270" r:id="rId12"/>
    <p:sldId id="391" r:id="rId13"/>
    <p:sldId id="392" r:id="rId14"/>
    <p:sldId id="393" r:id="rId15"/>
    <p:sldId id="394" r:id="rId16"/>
    <p:sldId id="395" r:id="rId17"/>
    <p:sldId id="396" r:id="rId18"/>
    <p:sldId id="397" r:id="rId19"/>
  </p:sldIdLst>
  <p:sldSz cx="12192000" cy="6858000"/>
  <p:notesSz cx="6858000" cy="9144000"/>
  <p:embeddedFontLst>
    <p:embeddedFont>
      <p:font typeface="等线 Light" panose="02010600030101010101" pitchFamily="2" charset="-122"/>
      <p:regular r:id="rId22"/>
    </p:embeddedFont>
    <p:embeddedFont>
      <p:font typeface="굴림" panose="020B0604020202020204" charset="-127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Impact" panose="020B0806030902050204" pitchFamily="34" charset="0"/>
      <p:regular r:id="rId30"/>
    </p:embeddedFont>
    <p:embeddedFont>
      <p:font typeface="华文行楷" panose="02010800040101010101" pitchFamily="2" charset="-122"/>
      <p:regular r:id="rId31"/>
    </p:embeddedFont>
    <p:embeddedFont>
      <p:font typeface="等线" panose="02010600030101010101" pitchFamily="2" charset="-122"/>
      <p:regular r:id="rId32"/>
      <p:bold r:id="rId33"/>
    </p:embeddedFont>
    <p:embeddedFont>
      <p:font typeface="Lucida Calligraphy" panose="03010101010101010101" pitchFamily="66" charset="0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2018/8/17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358372" y="630535"/>
            <a:ext cx="11164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</a:rPr>
              <a:t>答案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205435" y="630535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21" name="Line 3"/>
          <p:cNvSpPr>
            <a:spLocks noChangeShapeType="1"/>
          </p:cNvSpPr>
          <p:nvPr/>
        </p:nvSpPr>
        <p:spPr bwMode="auto">
          <a:xfrm flipH="1">
            <a:off x="3289323" y="3049885"/>
            <a:ext cx="407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 flipV="1">
            <a:off x="5241948" y="901997"/>
            <a:ext cx="0" cy="429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241948" y="3032422"/>
            <a:ext cx="1785937" cy="195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973410" y="2697460"/>
            <a:ext cx="60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417910" y="825797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i="1">
                <a:latin typeface="Times New Roman" panose="02020603050405020304" pitchFamily="18" charset="0"/>
              </a:rPr>
              <a:t>（</a:t>
            </a:r>
            <a:r>
              <a:rPr kumimoji="1" lang="en-US" altLang="zh-CN" sz="2400" i="1">
                <a:latin typeface="Times New Roman" panose="02020603050405020304" pitchFamily="18" charset="0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1" lang="zh-CN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）</a:t>
            </a:r>
            <a:r>
              <a:rPr kumimoji="1" lang="en-US" altLang="zh-CN" sz="2400" i="1">
                <a:latin typeface="Times New Roman" panose="02020603050405020304" pitchFamily="18" charset="0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713560" y="954385"/>
            <a:ext cx="111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</a:t>
            </a:r>
            <a:endParaRPr kumimoji="1" lang="en-US" altLang="zh-CN" sz="2400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711598" y="343723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4851423" y="2668885"/>
            <a:ext cx="75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5256235" y="4919960"/>
            <a:ext cx="84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Y</a:t>
            </a:r>
            <a:r>
              <a:rPr kumimoji="1" lang="en-US" altLang="zh-CN" sz="2400" i="1" baseline="-2500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7377135" y="2664122"/>
            <a:ext cx="84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Y</a:t>
            </a:r>
            <a:r>
              <a:rPr kumimoji="1" lang="en-US" altLang="zh-CN" sz="2400" i="1" baseline="-2500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 flipH="1">
            <a:off x="4137048" y="1368722"/>
            <a:ext cx="195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675335" y="938510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</a:t>
            </a:r>
            <a:endParaRPr kumimoji="1" lang="en-US" altLang="zh-CN" sz="2400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5922985" y="1368722"/>
            <a:ext cx="1019175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6942160" y="1368722"/>
            <a:ext cx="0" cy="35480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 flipH="1">
            <a:off x="4137048" y="4916785"/>
            <a:ext cx="280511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 flipV="1">
            <a:off x="4137048" y="1368722"/>
            <a:ext cx="0" cy="2427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>
            <a:off x="4137048" y="3796010"/>
            <a:ext cx="0" cy="1120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>
            <a:off x="4137048" y="3796010"/>
            <a:ext cx="17859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 flipV="1">
            <a:off x="5922985" y="1368722"/>
            <a:ext cx="0" cy="24272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3697310" y="4594522"/>
            <a:ext cx="96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3" name="Oval 23"/>
          <p:cNvSpPr>
            <a:spLocks noChangeArrowheads="1"/>
          </p:cNvSpPr>
          <p:nvPr/>
        </p:nvSpPr>
        <p:spPr bwMode="auto">
          <a:xfrm>
            <a:off x="4051323" y="1276647"/>
            <a:ext cx="169862" cy="185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3009923" y="6201072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(2)  </a:t>
            </a:r>
            <a:r>
              <a:rPr lang="zh-CN" altLang="en-US" sz="2400"/>
              <a:t>直线</a:t>
            </a:r>
            <a:r>
              <a:rPr lang="en-US" altLang="zh-CN" sz="2400"/>
              <a:t>AB</a:t>
            </a:r>
            <a:r>
              <a:rPr lang="zh-CN" altLang="en-US" sz="2400"/>
              <a:t>是</a:t>
            </a:r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>
            <a:off x="5026048" y="6561435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5314973" y="6086772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3300"/>
                </a:solidFill>
              </a:rPr>
              <a:t>正垂线</a:t>
            </a:r>
          </a:p>
        </p:txBody>
      </p:sp>
    </p:spTree>
    <p:extLst>
      <p:ext uri="{BB962C8B-B14F-4D97-AF65-F5344CB8AC3E}">
        <p14:creationId xmlns:p14="http://schemas.microsoft.com/office/powerpoint/2010/main" val="349480990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483159" y="707380"/>
            <a:ext cx="11164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已知</a:t>
            </a:r>
            <a:r>
              <a:rPr lang="zh-CN" altLang="en-US" sz="2400" dirty="0"/>
              <a:t>线段</a:t>
            </a:r>
            <a:r>
              <a:rPr lang="en-US" altLang="zh-CN" sz="2400" dirty="0"/>
              <a:t>AB</a:t>
            </a:r>
            <a:r>
              <a:rPr lang="zh-CN" altLang="en-US" sz="2400" dirty="0"/>
              <a:t>的两面投影</a:t>
            </a:r>
            <a:r>
              <a:rPr lang="en-US" altLang="zh-CN" sz="2400" dirty="0"/>
              <a:t>,</a:t>
            </a:r>
            <a:r>
              <a:rPr lang="zh-CN" altLang="en-US" sz="2400" dirty="0"/>
              <a:t>求作第三面投影</a:t>
            </a:r>
            <a:r>
              <a:rPr lang="en-US" altLang="zh-CN" sz="2400" dirty="0"/>
              <a:t>,</a:t>
            </a:r>
            <a:r>
              <a:rPr lang="zh-CN" altLang="en-US" sz="2400" dirty="0"/>
              <a:t>并注</a:t>
            </a:r>
            <a:r>
              <a:rPr lang="zh-CN" altLang="en-US" sz="2400" dirty="0" smtClean="0"/>
              <a:t>写线段</a:t>
            </a:r>
            <a:r>
              <a:rPr lang="zh-CN" altLang="en-US" sz="2400" dirty="0"/>
              <a:t>与投影面的相对位置。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238750" y="116904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698750" y="3505845"/>
            <a:ext cx="45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584950" y="1573858"/>
            <a:ext cx="163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kumimoji="1" lang="zh-CN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（</a:t>
            </a:r>
            <a:r>
              <a:rPr kumimoji="1" lang="en-US" altLang="zh-CN" sz="2400" i="1">
                <a:latin typeface="Times New Roman" panose="02020603050405020304" pitchFamily="18" charset="0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kumimoji="1" lang="zh-CN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）</a:t>
            </a:r>
            <a:endParaRPr kumimoji="1" lang="zh-CN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775200" y="1632595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908550" y="3380433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353050" y="5187008"/>
            <a:ext cx="61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Y</a:t>
            </a:r>
            <a:r>
              <a:rPr kumimoji="1" lang="en-US" altLang="zh-CN" sz="2400" i="1" baseline="-2500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7340600" y="3509020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Y</a:t>
            </a:r>
            <a:r>
              <a:rPr kumimoji="1" lang="en-US" altLang="zh-CN" sz="2400" i="1" baseline="-2500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441700" y="1613545"/>
            <a:ext cx="957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H="1">
            <a:off x="3060700" y="3751908"/>
            <a:ext cx="428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5343525" y="1646883"/>
            <a:ext cx="3175" cy="389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5362575" y="3745558"/>
            <a:ext cx="1965325" cy="151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 flipV="1">
            <a:off x="4965700" y="207074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 flipV="1">
            <a:off x="3632200" y="207074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>
            <a:off x="4965700" y="207074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>
            <a:off x="3632200" y="2070745"/>
            <a:ext cx="1333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Oval 22"/>
          <p:cNvSpPr>
            <a:spLocks noChangeArrowheads="1"/>
          </p:cNvSpPr>
          <p:nvPr/>
        </p:nvSpPr>
        <p:spPr bwMode="auto">
          <a:xfrm>
            <a:off x="6889750" y="1994545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3252788" y="625539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(3)  </a:t>
            </a:r>
            <a:r>
              <a:rPr lang="zh-CN" altLang="en-US" sz="2400"/>
              <a:t>直线</a:t>
            </a:r>
            <a:r>
              <a:rPr lang="en-US" altLang="zh-CN" sz="2400"/>
              <a:t>AB</a:t>
            </a:r>
            <a:r>
              <a:rPr lang="zh-CN" altLang="en-US" sz="2400"/>
              <a:t>是</a:t>
            </a:r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>
            <a:off x="5268913" y="6615758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12201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483159" y="707380"/>
            <a:ext cx="11164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</a:rPr>
              <a:t>答案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238750" y="116904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698750" y="3505845"/>
            <a:ext cx="45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584950" y="1573858"/>
            <a:ext cx="163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kumimoji="1" lang="zh-CN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（</a:t>
            </a:r>
            <a:r>
              <a:rPr kumimoji="1" lang="en-US" altLang="zh-CN" sz="2400" i="1">
                <a:latin typeface="Times New Roman" panose="02020603050405020304" pitchFamily="18" charset="0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kumimoji="1" lang="zh-CN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）</a:t>
            </a:r>
            <a:endParaRPr kumimoji="1" lang="zh-CN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775200" y="1632595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327400" y="4623445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908550" y="3380433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353050" y="5187008"/>
            <a:ext cx="61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Y</a:t>
            </a:r>
            <a:r>
              <a:rPr kumimoji="1" lang="en-US" altLang="zh-CN" sz="2400" i="1" baseline="-2500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7340600" y="3509020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Y</a:t>
            </a:r>
            <a:r>
              <a:rPr kumimoji="1" lang="en-US" altLang="zh-CN" sz="2400" i="1" baseline="-2500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441700" y="1613545"/>
            <a:ext cx="957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H="1">
            <a:off x="3060700" y="3751908"/>
            <a:ext cx="428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5343525" y="1646883"/>
            <a:ext cx="3175" cy="389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5362575" y="3745558"/>
            <a:ext cx="1965325" cy="151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3632200" y="4948883"/>
            <a:ext cx="13335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4584700" y="4948883"/>
            <a:ext cx="23812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4927600" y="4555183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 flipV="1">
            <a:off x="6965950" y="2070745"/>
            <a:ext cx="0" cy="28781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 flipV="1">
            <a:off x="4965700" y="207074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 flipV="1">
            <a:off x="3632200" y="207074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>
            <a:off x="4965700" y="207074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>
            <a:off x="3632200" y="2070745"/>
            <a:ext cx="1333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Oval 22"/>
          <p:cNvSpPr>
            <a:spLocks noChangeArrowheads="1"/>
          </p:cNvSpPr>
          <p:nvPr/>
        </p:nvSpPr>
        <p:spPr bwMode="auto">
          <a:xfrm>
            <a:off x="6889750" y="1994545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3252788" y="625539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(3)  </a:t>
            </a:r>
            <a:r>
              <a:rPr lang="zh-CN" altLang="en-US" sz="2400"/>
              <a:t>直线</a:t>
            </a:r>
            <a:r>
              <a:rPr lang="en-US" altLang="zh-CN" sz="2400"/>
              <a:t>AB</a:t>
            </a:r>
            <a:r>
              <a:rPr lang="zh-CN" altLang="en-US" sz="2400"/>
              <a:t>是</a:t>
            </a:r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>
            <a:off x="5268913" y="6615758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5557838" y="6141095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3300"/>
                </a:solidFill>
              </a:rPr>
              <a:t>侧垂线</a:t>
            </a:r>
          </a:p>
        </p:txBody>
      </p:sp>
    </p:spTree>
    <p:extLst>
      <p:ext uri="{BB962C8B-B14F-4D97-AF65-F5344CB8AC3E}">
        <p14:creationId xmlns:p14="http://schemas.microsoft.com/office/powerpoint/2010/main" val="39838778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483159" y="707380"/>
            <a:ext cx="11164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已知</a:t>
            </a:r>
            <a:r>
              <a:rPr lang="zh-CN" altLang="en-US" sz="2400" dirty="0"/>
              <a:t>线段</a:t>
            </a:r>
            <a:r>
              <a:rPr lang="en-US" altLang="zh-CN" sz="2400" dirty="0"/>
              <a:t>AB</a:t>
            </a:r>
            <a:r>
              <a:rPr lang="zh-CN" altLang="en-US" sz="2400" dirty="0"/>
              <a:t>的两面投影</a:t>
            </a:r>
            <a:r>
              <a:rPr lang="en-US" altLang="zh-CN" sz="2400" dirty="0"/>
              <a:t>,</a:t>
            </a:r>
            <a:r>
              <a:rPr lang="zh-CN" altLang="en-US" sz="2400" dirty="0"/>
              <a:t>求作第三面投影</a:t>
            </a:r>
            <a:r>
              <a:rPr lang="en-US" altLang="zh-CN" sz="2400" dirty="0"/>
              <a:t>,</a:t>
            </a:r>
            <a:r>
              <a:rPr lang="zh-CN" altLang="en-US" sz="2400" dirty="0"/>
              <a:t>并注</a:t>
            </a:r>
            <a:r>
              <a:rPr lang="zh-CN" altLang="en-US" sz="2400" dirty="0" smtClean="0"/>
              <a:t>写线段</a:t>
            </a:r>
            <a:r>
              <a:rPr lang="zh-CN" altLang="en-US" sz="2400" dirty="0"/>
              <a:t>与投影面的相对位置。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5560722" y="1075341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020722" y="3412141"/>
            <a:ext cx="45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5097172" y="1538891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649372" y="4529741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5230522" y="3286729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675022" y="5093304"/>
            <a:ext cx="61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Y</a:t>
            </a:r>
            <a:r>
              <a:rPr kumimoji="1" lang="en-US" altLang="zh-CN" sz="2400" i="1" baseline="-2500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7662572" y="3415316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Y</a:t>
            </a:r>
            <a:r>
              <a:rPr kumimoji="1" lang="en-US" altLang="zh-CN" sz="2400" i="1" baseline="-2500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3763672" y="1519841"/>
            <a:ext cx="957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 flipH="1">
            <a:off x="3382672" y="3658204"/>
            <a:ext cx="428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 flipV="1">
            <a:off x="5665497" y="1553179"/>
            <a:ext cx="3175" cy="389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3954172" y="4855179"/>
            <a:ext cx="1333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5249572" y="4461479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4" name="Line 17"/>
          <p:cNvSpPr>
            <a:spLocks noChangeShapeType="1"/>
          </p:cNvSpPr>
          <p:nvPr/>
        </p:nvSpPr>
        <p:spPr bwMode="auto">
          <a:xfrm flipV="1">
            <a:off x="5287672" y="1977041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" name="Line 18"/>
          <p:cNvSpPr>
            <a:spLocks noChangeShapeType="1"/>
          </p:cNvSpPr>
          <p:nvPr/>
        </p:nvSpPr>
        <p:spPr bwMode="auto">
          <a:xfrm flipV="1">
            <a:off x="3954172" y="1977041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auto">
          <a:xfrm>
            <a:off x="5287672" y="1977041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>
            <a:off x="3954172" y="1977041"/>
            <a:ext cx="1333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3574760" y="6161691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(4)  </a:t>
            </a:r>
            <a:r>
              <a:rPr lang="zh-CN" altLang="en-US" sz="2400"/>
              <a:t>直线</a:t>
            </a:r>
            <a:r>
              <a:rPr lang="en-US" altLang="zh-CN" sz="2400"/>
              <a:t>AB</a:t>
            </a:r>
            <a:r>
              <a:rPr lang="zh-CN" altLang="en-US" sz="2400"/>
              <a:t>是</a:t>
            </a:r>
          </a:p>
        </p:txBody>
      </p:sp>
      <p:sp>
        <p:nvSpPr>
          <p:cNvPr id="60" name="Line 23"/>
          <p:cNvSpPr>
            <a:spLocks noChangeShapeType="1"/>
          </p:cNvSpPr>
          <p:nvPr/>
        </p:nvSpPr>
        <p:spPr bwMode="auto">
          <a:xfrm>
            <a:off x="5590885" y="6522054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1560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483159" y="707380"/>
            <a:ext cx="11164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</a:rPr>
              <a:t>答案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5560722" y="1075341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020722" y="3412141"/>
            <a:ext cx="45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6398922" y="1480154"/>
            <a:ext cx="163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kumimoji="1" lang="zh-CN" altLang="en-US" sz="2000" i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（</a:t>
            </a: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kumimoji="1" lang="zh-CN" altLang="en-US" sz="2000" i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）</a:t>
            </a:r>
            <a:endParaRPr kumimoji="1" lang="zh-CN" altLang="en-US" sz="2400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5097172" y="1538891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649372" y="4529741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5230522" y="3286729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675022" y="5093304"/>
            <a:ext cx="61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Y</a:t>
            </a:r>
            <a:r>
              <a:rPr kumimoji="1" lang="en-US" altLang="zh-CN" sz="2400" i="1" baseline="-2500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7662572" y="3415316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Y</a:t>
            </a:r>
            <a:r>
              <a:rPr kumimoji="1" lang="en-US" altLang="zh-CN" sz="2400" i="1" baseline="-2500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3763672" y="1519841"/>
            <a:ext cx="957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 flipH="1">
            <a:off x="3382672" y="3658204"/>
            <a:ext cx="428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 flipV="1">
            <a:off x="5665497" y="1553179"/>
            <a:ext cx="3175" cy="389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3954172" y="4855179"/>
            <a:ext cx="1333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5300372" y="4855179"/>
            <a:ext cx="15811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5249572" y="4461479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 flipV="1">
            <a:off x="6881522" y="1989741"/>
            <a:ext cx="0" cy="28781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" name="Line 17"/>
          <p:cNvSpPr>
            <a:spLocks noChangeShapeType="1"/>
          </p:cNvSpPr>
          <p:nvPr/>
        </p:nvSpPr>
        <p:spPr bwMode="auto">
          <a:xfrm flipV="1">
            <a:off x="5287672" y="1977041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" name="Line 18"/>
          <p:cNvSpPr>
            <a:spLocks noChangeShapeType="1"/>
          </p:cNvSpPr>
          <p:nvPr/>
        </p:nvSpPr>
        <p:spPr bwMode="auto">
          <a:xfrm flipV="1">
            <a:off x="3954172" y="1977041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auto">
          <a:xfrm>
            <a:off x="5287672" y="1977041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>
            <a:off x="3954172" y="1977041"/>
            <a:ext cx="1333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" name="Oval 21"/>
          <p:cNvSpPr>
            <a:spLocks noChangeArrowheads="1"/>
          </p:cNvSpPr>
          <p:nvPr/>
        </p:nvSpPr>
        <p:spPr bwMode="auto">
          <a:xfrm>
            <a:off x="6843422" y="1938941"/>
            <a:ext cx="71438" cy="7143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3574760" y="6161691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(4)  </a:t>
            </a:r>
            <a:r>
              <a:rPr lang="zh-CN" altLang="en-US" sz="2400"/>
              <a:t>直线</a:t>
            </a:r>
            <a:r>
              <a:rPr lang="en-US" altLang="zh-CN" sz="2400"/>
              <a:t>AB</a:t>
            </a:r>
            <a:r>
              <a:rPr lang="zh-CN" altLang="en-US" sz="2400"/>
              <a:t>是</a:t>
            </a:r>
          </a:p>
        </p:txBody>
      </p:sp>
      <p:sp>
        <p:nvSpPr>
          <p:cNvPr id="60" name="Line 23"/>
          <p:cNvSpPr>
            <a:spLocks noChangeShapeType="1"/>
          </p:cNvSpPr>
          <p:nvPr/>
        </p:nvSpPr>
        <p:spPr bwMode="auto">
          <a:xfrm>
            <a:off x="5590885" y="6522054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5879810" y="6047391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3300"/>
                </a:solidFill>
              </a:rPr>
              <a:t>侧垂线</a:t>
            </a:r>
          </a:p>
        </p:txBody>
      </p:sp>
      <p:sp>
        <p:nvSpPr>
          <p:cNvPr id="62" name="Line 25"/>
          <p:cNvSpPr>
            <a:spLocks noChangeShapeType="1"/>
          </p:cNvSpPr>
          <p:nvPr/>
        </p:nvSpPr>
        <p:spPr bwMode="auto">
          <a:xfrm>
            <a:off x="5663910" y="3632804"/>
            <a:ext cx="1365250" cy="13636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17494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 直线的投影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476669"/>
            <a:ext cx="12192000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直线在三面投影体系中的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投影</a:t>
            </a:r>
            <a:endParaRPr lang="en-US" altLang="zh-CN" sz="6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6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  <a:endParaRPr lang="zh-CN" altLang="en-US" sz="6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358372" y="761354"/>
            <a:ext cx="1116410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/>
              <a:t>垂直于侧面的直线是一条</a:t>
            </a:r>
            <a:r>
              <a:rPr lang="en-US" altLang="zh-CN" sz="2400" dirty="0"/>
              <a:t>______</a:t>
            </a:r>
            <a:r>
              <a:rPr lang="zh-CN" altLang="en-US" sz="2400" dirty="0"/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2400" dirty="0"/>
              <a:t>        </a:t>
            </a:r>
            <a:r>
              <a:rPr lang="en-US" altLang="zh-CN" sz="2400" dirty="0"/>
              <a:t>A</a:t>
            </a:r>
            <a:r>
              <a:rPr lang="zh-CN" altLang="en-US" sz="2400" dirty="0"/>
              <a:t>、水平线   </a:t>
            </a:r>
            <a:r>
              <a:rPr lang="en-US" altLang="zh-CN" sz="2400" dirty="0"/>
              <a:t>B</a:t>
            </a:r>
            <a:r>
              <a:rPr lang="zh-CN" altLang="en-US" sz="2400" dirty="0"/>
              <a:t>、正平线  </a:t>
            </a:r>
            <a:r>
              <a:rPr lang="en-US" altLang="zh-CN" sz="2400" dirty="0"/>
              <a:t>C</a:t>
            </a:r>
            <a:r>
              <a:rPr lang="zh-CN" altLang="en-US" sz="2400" dirty="0"/>
              <a:t>、侧平线  </a:t>
            </a:r>
            <a:r>
              <a:rPr lang="en-US" altLang="zh-CN" sz="2400" dirty="0"/>
              <a:t>D</a:t>
            </a:r>
            <a:r>
              <a:rPr lang="zh-CN" altLang="en-US" sz="2400" dirty="0"/>
              <a:t>、侧垂线</a:t>
            </a:r>
          </a:p>
        </p:txBody>
      </p:sp>
    </p:spTree>
    <p:extLst>
      <p:ext uri="{BB962C8B-B14F-4D97-AF65-F5344CB8AC3E}">
        <p14:creationId xmlns:p14="http://schemas.microsoft.com/office/powerpoint/2010/main" val="418598881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358372" y="761354"/>
            <a:ext cx="11164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</a:rPr>
              <a:t>答案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D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9897560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2525713" y="396240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4646613" y="1776413"/>
            <a:ext cx="0" cy="408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3292475" y="2081213"/>
            <a:ext cx="0" cy="1401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3295650" y="348297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3257550" y="48895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2698750" y="1827213"/>
            <a:ext cx="906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Lucida Calligraphy" panose="03010101010101010101" pitchFamily="66" charset="0"/>
              </a:rPr>
              <a:t>a</a:t>
            </a:r>
            <a:r>
              <a:rPr lang="en-US" altLang="zh-CN" sz="2800"/>
              <a:t>′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706688" y="4999038"/>
            <a:ext cx="784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Lucida Calligraphy" panose="03010101010101010101" pitchFamily="66" charset="0"/>
              </a:rPr>
              <a:t>a</a:t>
            </a:r>
            <a:endParaRPr lang="en-US" altLang="zh-CN" sz="2800"/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2759075" y="3119438"/>
            <a:ext cx="9477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</a:t>
            </a:r>
            <a:r>
              <a:rPr lang="en-US" altLang="zh-CN" sz="2800"/>
              <a:t>′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3138488" y="497840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(b)</a:t>
            </a:r>
            <a:endParaRPr lang="en-US" altLang="zh-CN" sz="2800"/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1949450" y="3627438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4697413" y="1568450"/>
            <a:ext cx="576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4625975" y="3475038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6773863" y="3627438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Y</a:t>
            </a:r>
            <a:r>
              <a:rPr lang="en-US" altLang="zh-CN" sz="2800" i="1" baseline="-2500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4684713" y="5427663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Y</a:t>
            </a:r>
            <a:r>
              <a:rPr lang="en-US" altLang="zh-CN" sz="2800" i="1" baseline="-2500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1979613" y="620712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(1)  </a:t>
            </a:r>
            <a:r>
              <a:rPr lang="zh-CN" altLang="en-US" sz="2400"/>
              <a:t>直线</a:t>
            </a:r>
            <a:r>
              <a:rPr lang="en-US" altLang="zh-CN" sz="2400"/>
              <a:t>AB</a:t>
            </a:r>
            <a:r>
              <a:rPr lang="zh-CN" altLang="en-US" sz="2400"/>
              <a:t>是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358372" y="761354"/>
            <a:ext cx="11164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已知</a:t>
            </a:r>
            <a:r>
              <a:rPr lang="zh-CN" altLang="en-US" sz="2400" dirty="0"/>
              <a:t>线段</a:t>
            </a:r>
            <a:r>
              <a:rPr lang="en-US" altLang="zh-CN" sz="2400" dirty="0"/>
              <a:t>AB</a:t>
            </a:r>
            <a:r>
              <a:rPr lang="zh-CN" altLang="en-US" sz="2400" dirty="0"/>
              <a:t>的两面投影</a:t>
            </a:r>
            <a:r>
              <a:rPr lang="en-US" altLang="zh-CN" sz="2400" dirty="0"/>
              <a:t>,</a:t>
            </a:r>
            <a:r>
              <a:rPr lang="zh-CN" altLang="en-US" sz="2400" dirty="0"/>
              <a:t>求作第三面投影</a:t>
            </a:r>
            <a:r>
              <a:rPr lang="en-US" altLang="zh-CN" sz="2400" dirty="0"/>
              <a:t>,</a:t>
            </a:r>
            <a:r>
              <a:rPr lang="zh-CN" altLang="en-US" sz="2400" dirty="0"/>
              <a:t>并注</a:t>
            </a:r>
            <a:r>
              <a:rPr lang="zh-CN" altLang="en-US" sz="2400" dirty="0" smtClean="0"/>
              <a:t>写线段</a:t>
            </a:r>
            <a:r>
              <a:rPr lang="zh-CN" altLang="en-US" sz="2400" dirty="0"/>
              <a:t>与投影面的相对位置。</a:t>
            </a:r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auto">
          <a:xfrm>
            <a:off x="3995738" y="6567488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57246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2525713" y="396240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4646613" y="1776413"/>
            <a:ext cx="0" cy="408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3292475" y="2081213"/>
            <a:ext cx="0" cy="1401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3295650" y="348297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3257550" y="48895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2698750" y="1827213"/>
            <a:ext cx="906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Lucida Calligraphy" panose="03010101010101010101" pitchFamily="66" charset="0"/>
              </a:rPr>
              <a:t>a</a:t>
            </a:r>
            <a:r>
              <a:rPr lang="en-US" altLang="zh-CN" sz="2800"/>
              <a:t>′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706688" y="4999038"/>
            <a:ext cx="784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Lucida Calligraphy" panose="03010101010101010101" pitchFamily="66" charset="0"/>
              </a:rPr>
              <a:t>a</a:t>
            </a:r>
            <a:endParaRPr lang="en-US" altLang="zh-CN" sz="2800"/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2759075" y="3119438"/>
            <a:ext cx="9477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</a:t>
            </a:r>
            <a:r>
              <a:rPr lang="en-US" altLang="zh-CN" sz="2800"/>
              <a:t>′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3138488" y="497840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(b)</a:t>
            </a:r>
            <a:endParaRPr lang="en-US" altLang="zh-CN" sz="2800"/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1949450" y="3627438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4697413" y="1568450"/>
            <a:ext cx="576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4625975" y="3475038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6773863" y="3627438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Y</a:t>
            </a:r>
            <a:r>
              <a:rPr lang="en-US" altLang="zh-CN" sz="2800" i="1" baseline="-2500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4684713" y="5427663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Y</a:t>
            </a:r>
            <a:r>
              <a:rPr lang="en-US" altLang="zh-CN" sz="2800" i="1" baseline="-2500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1979613" y="620712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(1)  </a:t>
            </a:r>
            <a:r>
              <a:rPr lang="zh-CN" altLang="en-US" sz="2400"/>
              <a:t>直线</a:t>
            </a:r>
            <a:r>
              <a:rPr lang="en-US" altLang="zh-CN" sz="2400"/>
              <a:t>AB</a:t>
            </a:r>
            <a:r>
              <a:rPr lang="zh-CN" altLang="en-US" sz="2400"/>
              <a:t>是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358372" y="761354"/>
            <a:ext cx="11164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</a:rPr>
              <a:t>答案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auto">
          <a:xfrm>
            <a:off x="3995738" y="6567488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4643438" y="3971925"/>
            <a:ext cx="1525587" cy="152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>
            <a:off x="3302000" y="2085975"/>
            <a:ext cx="231616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>
            <a:off x="3302000" y="3467100"/>
            <a:ext cx="230346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Line 23"/>
          <p:cNvSpPr>
            <a:spLocks noChangeShapeType="1"/>
          </p:cNvSpPr>
          <p:nvPr/>
        </p:nvSpPr>
        <p:spPr bwMode="auto">
          <a:xfrm>
            <a:off x="3332163" y="4941888"/>
            <a:ext cx="22669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Line 24"/>
          <p:cNvSpPr>
            <a:spLocks noChangeShapeType="1"/>
          </p:cNvSpPr>
          <p:nvPr/>
        </p:nvSpPr>
        <p:spPr bwMode="auto">
          <a:xfrm flipV="1">
            <a:off x="5605463" y="2085975"/>
            <a:ext cx="0" cy="28432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Line 25"/>
          <p:cNvSpPr>
            <a:spLocks noChangeShapeType="1"/>
          </p:cNvSpPr>
          <p:nvPr/>
        </p:nvSpPr>
        <p:spPr bwMode="auto">
          <a:xfrm>
            <a:off x="5605463" y="2082800"/>
            <a:ext cx="0" cy="14017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5580063" y="1781175"/>
            <a:ext cx="86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Lucida Calligraphy" panose="03010101010101010101" pitchFamily="66" charset="0"/>
              </a:rPr>
              <a:t>a</a:t>
            </a:r>
            <a:r>
              <a:rPr lang="en-US" altLang="zh-CN" sz="2800">
                <a:solidFill>
                  <a:srgbClr val="FF3300"/>
                </a:solidFill>
              </a:rPr>
              <a:t>′</a:t>
            </a: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5630863" y="3167063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>
                <a:solidFill>
                  <a:srgbClr val="FF3300"/>
                </a:solidFill>
              </a:rPr>
              <a:t>′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4284663" y="6092825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3300"/>
                </a:solidFill>
              </a:rPr>
              <a:t>铅垂线</a:t>
            </a:r>
          </a:p>
        </p:txBody>
      </p:sp>
    </p:spTree>
    <p:extLst>
      <p:ext uri="{BB962C8B-B14F-4D97-AF65-F5344CB8AC3E}">
        <p14:creationId xmlns:p14="http://schemas.microsoft.com/office/powerpoint/2010/main" val="35202770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4458461" y="1277144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51" name="Line 3"/>
          <p:cNvSpPr>
            <a:spLocks noChangeShapeType="1"/>
          </p:cNvSpPr>
          <p:nvPr/>
        </p:nvSpPr>
        <p:spPr bwMode="auto">
          <a:xfrm flipH="1">
            <a:off x="2542349" y="3696494"/>
            <a:ext cx="407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" name="Line 4"/>
          <p:cNvSpPr>
            <a:spLocks noChangeShapeType="1"/>
          </p:cNvSpPr>
          <p:nvPr/>
        </p:nvSpPr>
        <p:spPr bwMode="auto">
          <a:xfrm flipV="1">
            <a:off x="4494974" y="1548606"/>
            <a:ext cx="0" cy="429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2226436" y="3344069"/>
            <a:ext cx="60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2670936" y="1472406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i="1">
                <a:latin typeface="Times New Roman" panose="02020603050405020304" pitchFamily="18" charset="0"/>
              </a:rPr>
              <a:t>（</a:t>
            </a:r>
            <a:r>
              <a:rPr kumimoji="1" lang="en-US" altLang="zh-CN" sz="2400" i="1">
                <a:latin typeface="Times New Roman" panose="02020603050405020304" pitchFamily="18" charset="0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1" lang="zh-CN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）</a:t>
            </a:r>
            <a:r>
              <a:rPr kumimoji="1" lang="en-US" altLang="zh-CN" sz="2400" i="1">
                <a:latin typeface="Times New Roman" panose="02020603050405020304" pitchFamily="18" charset="0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kumimoji="1" lang="en-US" altLang="zh-CN" sz="2400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2964624" y="4083844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4104449" y="3315494"/>
            <a:ext cx="75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4509261" y="5566569"/>
            <a:ext cx="84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Y</a:t>
            </a:r>
            <a:r>
              <a:rPr kumimoji="1" lang="en-US" altLang="zh-CN" sz="2400" i="1" baseline="-2500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6630161" y="3310731"/>
            <a:ext cx="84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Y</a:t>
            </a:r>
            <a:r>
              <a:rPr kumimoji="1" lang="en-US" altLang="zh-CN" sz="2400" i="1" baseline="-2500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63" name="Line 13"/>
          <p:cNvSpPr>
            <a:spLocks noChangeShapeType="1"/>
          </p:cNvSpPr>
          <p:nvPr/>
        </p:nvSpPr>
        <p:spPr bwMode="auto">
          <a:xfrm flipH="1">
            <a:off x="3390074" y="2015331"/>
            <a:ext cx="195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" name="Line 18"/>
          <p:cNvSpPr>
            <a:spLocks noChangeShapeType="1"/>
          </p:cNvSpPr>
          <p:nvPr/>
        </p:nvSpPr>
        <p:spPr bwMode="auto">
          <a:xfrm flipV="1">
            <a:off x="3390074" y="2015331"/>
            <a:ext cx="0" cy="2427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" name="Line 19"/>
          <p:cNvSpPr>
            <a:spLocks noChangeShapeType="1"/>
          </p:cNvSpPr>
          <p:nvPr/>
        </p:nvSpPr>
        <p:spPr bwMode="auto">
          <a:xfrm>
            <a:off x="3390074" y="4442619"/>
            <a:ext cx="0" cy="1120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" name="Text Box 22"/>
          <p:cNvSpPr txBox="1">
            <a:spLocks noChangeArrowheads="1"/>
          </p:cNvSpPr>
          <p:nvPr/>
        </p:nvSpPr>
        <p:spPr bwMode="auto">
          <a:xfrm>
            <a:off x="2950336" y="5241131"/>
            <a:ext cx="96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73" name="Oval 23"/>
          <p:cNvSpPr>
            <a:spLocks noChangeArrowheads="1"/>
          </p:cNvSpPr>
          <p:nvPr/>
        </p:nvSpPr>
        <p:spPr bwMode="auto">
          <a:xfrm>
            <a:off x="3304349" y="1923256"/>
            <a:ext cx="169862" cy="1857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1979613" y="6207125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(2)  </a:t>
            </a:r>
            <a:r>
              <a:rPr lang="zh-CN" altLang="en-US" sz="2400"/>
              <a:t>直线</a:t>
            </a:r>
            <a:r>
              <a:rPr lang="en-US" altLang="zh-CN" sz="2400"/>
              <a:t>AB</a:t>
            </a:r>
            <a:r>
              <a:rPr lang="zh-CN" altLang="en-US" sz="2400"/>
              <a:t>是</a:t>
            </a:r>
          </a:p>
        </p:txBody>
      </p:sp>
      <p:sp>
        <p:nvSpPr>
          <p:cNvPr id="75" name="Line 25"/>
          <p:cNvSpPr>
            <a:spLocks noChangeShapeType="1"/>
          </p:cNvSpPr>
          <p:nvPr/>
        </p:nvSpPr>
        <p:spPr bwMode="auto">
          <a:xfrm>
            <a:off x="3995738" y="6567488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483159" y="707380"/>
            <a:ext cx="11164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已知</a:t>
            </a:r>
            <a:r>
              <a:rPr lang="zh-CN" altLang="en-US" sz="2400" dirty="0"/>
              <a:t>线段</a:t>
            </a:r>
            <a:r>
              <a:rPr lang="en-US" altLang="zh-CN" sz="2400" dirty="0"/>
              <a:t>AB</a:t>
            </a:r>
            <a:r>
              <a:rPr lang="zh-CN" altLang="en-US" sz="2400" dirty="0"/>
              <a:t>的两面投影</a:t>
            </a:r>
            <a:r>
              <a:rPr lang="en-US" altLang="zh-CN" sz="2400" dirty="0"/>
              <a:t>,</a:t>
            </a:r>
            <a:r>
              <a:rPr lang="zh-CN" altLang="en-US" sz="2400" dirty="0"/>
              <a:t>求作第三面投影</a:t>
            </a:r>
            <a:r>
              <a:rPr lang="en-US" altLang="zh-CN" sz="2400" dirty="0"/>
              <a:t>,</a:t>
            </a:r>
            <a:r>
              <a:rPr lang="zh-CN" altLang="en-US" sz="2400" dirty="0"/>
              <a:t>并注</a:t>
            </a:r>
            <a:r>
              <a:rPr lang="zh-CN" altLang="en-US" sz="2400" dirty="0" smtClean="0"/>
              <a:t>写线段</a:t>
            </a:r>
            <a:r>
              <a:rPr lang="zh-CN" altLang="en-US" sz="2400" dirty="0"/>
              <a:t>与投影面的相对位置。</a:t>
            </a:r>
          </a:p>
        </p:txBody>
      </p:sp>
    </p:spTree>
    <p:extLst>
      <p:ext uri="{BB962C8B-B14F-4D97-AF65-F5344CB8AC3E}">
        <p14:creationId xmlns:p14="http://schemas.microsoft.com/office/powerpoint/2010/main" val="202905501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321</Words>
  <Application>Microsoft Office PowerPoint</Application>
  <PresentationFormat>宽屏</PresentationFormat>
  <Paragraphs>102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Symbol</vt:lpstr>
      <vt:lpstr>HY헤드라인M</vt:lpstr>
      <vt:lpstr>Arial</vt:lpstr>
      <vt:lpstr>等线 Light</vt:lpstr>
      <vt:lpstr>굴림</vt:lpstr>
      <vt:lpstr>Calibri</vt:lpstr>
      <vt:lpstr>微软雅黑</vt:lpstr>
      <vt:lpstr>Impact</vt:lpstr>
      <vt:lpstr>Times New Roman</vt:lpstr>
      <vt:lpstr>宋体</vt:lpstr>
      <vt:lpstr>华文行楷</vt:lpstr>
      <vt:lpstr>等线</vt:lpstr>
      <vt:lpstr>Lucida Calligraphy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lenovo</cp:lastModifiedBy>
  <cp:revision>476</cp:revision>
  <dcterms:created xsi:type="dcterms:W3CDTF">2017-04-05T04:59:00Z</dcterms:created>
  <dcterms:modified xsi:type="dcterms:W3CDTF">2018-08-17T03:01:46Z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