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4"/>
  </p:notesMasterIdLst>
  <p:handoutMasterIdLst>
    <p:handoutMasterId r:id="rId15"/>
  </p:handoutMasterIdLst>
  <p:sldIdLst>
    <p:sldId id="390" r:id="rId6"/>
    <p:sldId id="341" r:id="rId7"/>
    <p:sldId id="256" r:id="rId8"/>
    <p:sldId id="314" r:id="rId9"/>
    <p:sldId id="393" r:id="rId10"/>
    <p:sldId id="391" r:id="rId11"/>
    <p:sldId id="392" r:id="rId12"/>
    <p:sldId id="307" r:id="rId13"/>
  </p:sldIdLst>
  <p:sldSz cx="12192000" cy="6858000"/>
  <p:notesSz cx="6858000" cy="9144000"/>
  <p:embeddedFontLst>
    <p:embeddedFont>
      <p:font typeface="굴림" panose="020B0604020202020204" charset="0"/>
      <p:regular r:id="rId16"/>
    </p:embeddedFont>
    <p:embeddedFont>
      <p:font typeface="华文行楷" panose="02010800040101010101" pitchFamily="2" charset="-122"/>
      <p:regular r:id="rId17"/>
    </p:embeddedFont>
    <p:embeddedFont>
      <p:font typeface="等线 Light" panose="02010600030101010101" pitchFamily="2" charset="-122"/>
      <p:regular r:id="rId18"/>
    </p:embeddedFont>
    <p:embeddedFont>
      <p:font typeface="等线" panose="02010600030101010101" pitchFamily="2" charset="-122"/>
      <p:regular r:id="rId19"/>
      <p:bold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Impact" panose="020B0806030902050204" pitchFamily="34" charset="0"/>
      <p:regular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  <p:embeddedFont>
      <p:font typeface="黑体" panose="02010609060101010101" pitchFamily="49" charset="-122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2018/6/29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240280" y="3013710"/>
            <a:ext cx="7716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第五章 直线的投影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7255" y="2334895"/>
            <a:ext cx="7857490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32313" y="2592985"/>
            <a:ext cx="9035415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直线对于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一般投影面</a:t>
            </a:r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的投影特性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45372" y="737427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45373" y="76836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一、直线对于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一般投影面</a:t>
            </a: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的投影特性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545373" y="1298552"/>
            <a:ext cx="8643939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空间直线对于一个投影面的位置有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倾斜、平行、垂直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三种。</a:t>
            </a:r>
            <a:endParaRPr lang="zh-CN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545371" y="1704373"/>
            <a:ext cx="10012995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收缩性：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直线与投影面处于倾斜位置时，在该投影面上的投影长度小于真实长度</a:t>
            </a:r>
            <a:r>
              <a:rPr lang="zh-CN" altLang="en-US" sz="20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18"/>
          <p:cNvGrpSpPr/>
          <p:nvPr/>
        </p:nvGrpSpPr>
        <p:grpSpPr bwMode="auto">
          <a:xfrm>
            <a:off x="7510921" y="2081397"/>
            <a:ext cx="3047445" cy="3764491"/>
            <a:chOff x="3998" y="1865"/>
            <a:chExt cx="1377" cy="1701"/>
          </a:xfrm>
        </p:grpSpPr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236" y="2780"/>
              <a:ext cx="11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 flipH="1">
              <a:off x="3998" y="2780"/>
              <a:ext cx="238" cy="7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5138" y="2780"/>
              <a:ext cx="237" cy="7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4000" y="3566"/>
              <a:ext cx="1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 flipV="1">
              <a:off x="4521" y="1995"/>
              <a:ext cx="475" cy="45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4521" y="2453"/>
              <a:ext cx="0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>
              <a:off x="4996" y="1995"/>
              <a:ext cx="0" cy="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4521" y="3239"/>
              <a:ext cx="475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0" name="Rectangle 28"/>
            <p:cNvSpPr>
              <a:spLocks noChangeArrowheads="1"/>
            </p:cNvSpPr>
            <p:nvPr/>
          </p:nvSpPr>
          <p:spPr bwMode="auto">
            <a:xfrm>
              <a:off x="4331" y="232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1" name="Rectangle 29"/>
            <p:cNvSpPr>
              <a:spLocks noChangeArrowheads="1"/>
            </p:cNvSpPr>
            <p:nvPr/>
          </p:nvSpPr>
          <p:spPr bwMode="auto">
            <a:xfrm>
              <a:off x="4996" y="186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2" name="Rectangle 30"/>
            <p:cNvSpPr>
              <a:spLocks noChangeArrowheads="1"/>
            </p:cNvSpPr>
            <p:nvPr/>
          </p:nvSpPr>
          <p:spPr bwMode="auto">
            <a:xfrm>
              <a:off x="4996" y="304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3" name="Rectangle 31"/>
            <p:cNvSpPr>
              <a:spLocks noChangeArrowheads="1"/>
            </p:cNvSpPr>
            <p:nvPr/>
          </p:nvSpPr>
          <p:spPr bwMode="auto">
            <a:xfrm>
              <a:off x="4283" y="3043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04" name="Rectangle 32"/>
            <p:cNvSpPr>
              <a:spLocks noChangeArrowheads="1"/>
            </p:cNvSpPr>
            <p:nvPr/>
          </p:nvSpPr>
          <p:spPr bwMode="auto">
            <a:xfrm>
              <a:off x="4094" y="324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5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0823070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82889" y="679694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82890" y="710629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一、直线对于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一般投影面</a:t>
            </a: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的投影特性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450850" y="1177602"/>
            <a:ext cx="7191710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真实性：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在与直线相平行的投影面上的投影，反映实长</a:t>
            </a:r>
            <a:r>
              <a:rPr lang="zh-CN" altLang="en-US" sz="20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Group 3"/>
          <p:cNvGrpSpPr/>
          <p:nvPr/>
        </p:nvGrpSpPr>
        <p:grpSpPr bwMode="auto">
          <a:xfrm>
            <a:off x="7083380" y="1652267"/>
            <a:ext cx="4125349" cy="4116364"/>
            <a:chOff x="295" y="2146"/>
            <a:chExt cx="1377" cy="1374"/>
          </a:xfrm>
        </p:grpSpPr>
        <p:sp>
          <p:nvSpPr>
            <p:cNvPr id="107" name="Line 5"/>
            <p:cNvSpPr>
              <a:spLocks noChangeShapeType="1"/>
            </p:cNvSpPr>
            <p:nvPr/>
          </p:nvSpPr>
          <p:spPr bwMode="auto">
            <a:xfrm>
              <a:off x="533" y="2733"/>
              <a:ext cx="11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Line 6"/>
            <p:cNvSpPr>
              <a:spLocks noChangeShapeType="1"/>
            </p:cNvSpPr>
            <p:nvPr/>
          </p:nvSpPr>
          <p:spPr bwMode="auto">
            <a:xfrm flipH="1">
              <a:off x="295" y="2733"/>
              <a:ext cx="238" cy="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Line 7"/>
            <p:cNvSpPr>
              <a:spLocks noChangeShapeType="1"/>
            </p:cNvSpPr>
            <p:nvPr/>
          </p:nvSpPr>
          <p:spPr bwMode="auto">
            <a:xfrm flipH="1">
              <a:off x="1435" y="2733"/>
              <a:ext cx="237" cy="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Line 8"/>
            <p:cNvSpPr>
              <a:spLocks noChangeShapeType="1"/>
            </p:cNvSpPr>
            <p:nvPr/>
          </p:nvSpPr>
          <p:spPr bwMode="auto">
            <a:xfrm>
              <a:off x="296" y="3519"/>
              <a:ext cx="11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Line 9"/>
            <p:cNvSpPr>
              <a:spLocks noChangeShapeType="1"/>
            </p:cNvSpPr>
            <p:nvPr/>
          </p:nvSpPr>
          <p:spPr bwMode="auto">
            <a:xfrm>
              <a:off x="770" y="2341"/>
              <a:ext cx="5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Line 10"/>
            <p:cNvSpPr>
              <a:spLocks noChangeShapeType="1"/>
            </p:cNvSpPr>
            <p:nvPr/>
          </p:nvSpPr>
          <p:spPr bwMode="auto">
            <a:xfrm>
              <a:off x="770" y="3127"/>
              <a:ext cx="570" cy="0"/>
            </a:xfrm>
            <a:prstGeom prst="line">
              <a:avLst/>
            </a:prstGeom>
            <a:noFill/>
            <a:ln w="28575">
              <a:solidFill>
                <a:srgbClr val="0066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 flipV="1">
              <a:off x="770" y="2341"/>
              <a:ext cx="0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Line 12"/>
            <p:cNvSpPr>
              <a:spLocks noChangeShapeType="1"/>
            </p:cNvSpPr>
            <p:nvPr/>
          </p:nvSpPr>
          <p:spPr bwMode="auto">
            <a:xfrm flipV="1">
              <a:off x="1340" y="2341"/>
              <a:ext cx="0" cy="7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Rectangle 13"/>
            <p:cNvSpPr>
              <a:spLocks noChangeArrowheads="1"/>
            </p:cNvSpPr>
            <p:nvPr/>
          </p:nvSpPr>
          <p:spPr bwMode="auto">
            <a:xfrm>
              <a:off x="580" y="214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6" name="Rectangle 14"/>
            <p:cNvSpPr>
              <a:spLocks noChangeArrowheads="1"/>
            </p:cNvSpPr>
            <p:nvPr/>
          </p:nvSpPr>
          <p:spPr bwMode="auto">
            <a:xfrm>
              <a:off x="1353" y="2157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7" name="Rectangle 15"/>
            <p:cNvSpPr>
              <a:spLocks noChangeArrowheads="1"/>
            </p:cNvSpPr>
            <p:nvPr/>
          </p:nvSpPr>
          <p:spPr bwMode="auto">
            <a:xfrm>
              <a:off x="1349" y="299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 dirty="0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18" name="Rectangle 16"/>
            <p:cNvSpPr>
              <a:spLocks noChangeArrowheads="1"/>
            </p:cNvSpPr>
            <p:nvPr/>
          </p:nvSpPr>
          <p:spPr bwMode="auto">
            <a:xfrm>
              <a:off x="580" y="2997"/>
              <a:ext cx="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390" y="31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H</a:t>
              </a:r>
            </a:p>
          </p:txBody>
        </p:sp>
      </p:grpSp>
      <p:sp>
        <p:nvSpPr>
          <p:cNvPr id="5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755868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64535" y="721997"/>
            <a:ext cx="3877985" cy="41565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64536" y="752932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一、直线对于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一般投影面</a:t>
            </a: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的投影特性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9" name="矩形 39"/>
          <p:cNvSpPr>
            <a:spLocks noChangeArrowheads="1"/>
          </p:cNvSpPr>
          <p:nvPr/>
        </p:nvSpPr>
        <p:spPr bwMode="auto">
          <a:xfrm>
            <a:off x="524892" y="1238373"/>
            <a:ext cx="7832911" cy="37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0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sz="2000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积聚性：</a:t>
            </a:r>
            <a:r>
              <a:rPr lang="zh-CN" altLang="en-US" sz="20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直线垂直于投影面时，其在该面的投影积聚为一点。 </a:t>
            </a:r>
          </a:p>
        </p:txBody>
      </p:sp>
      <p:grpSp>
        <p:nvGrpSpPr>
          <p:cNvPr id="4" name="Group 33"/>
          <p:cNvGrpSpPr/>
          <p:nvPr/>
        </p:nvGrpSpPr>
        <p:grpSpPr bwMode="auto">
          <a:xfrm>
            <a:off x="7927988" y="1834506"/>
            <a:ext cx="3470683" cy="4007543"/>
            <a:chOff x="2146" y="1930"/>
            <a:chExt cx="1377" cy="1590"/>
          </a:xfrm>
        </p:grpSpPr>
        <p:sp>
          <p:nvSpPr>
            <p:cNvPr id="122" name="Line 35"/>
            <p:cNvSpPr>
              <a:spLocks noChangeShapeType="1"/>
            </p:cNvSpPr>
            <p:nvPr/>
          </p:nvSpPr>
          <p:spPr bwMode="auto">
            <a:xfrm>
              <a:off x="2384" y="2733"/>
              <a:ext cx="11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Line 36"/>
            <p:cNvSpPr>
              <a:spLocks noChangeShapeType="1"/>
            </p:cNvSpPr>
            <p:nvPr/>
          </p:nvSpPr>
          <p:spPr bwMode="auto">
            <a:xfrm flipH="1">
              <a:off x="2146" y="2733"/>
              <a:ext cx="238" cy="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Line 37"/>
            <p:cNvSpPr>
              <a:spLocks noChangeShapeType="1"/>
            </p:cNvSpPr>
            <p:nvPr/>
          </p:nvSpPr>
          <p:spPr bwMode="auto">
            <a:xfrm flipH="1">
              <a:off x="3286" y="2733"/>
              <a:ext cx="237" cy="7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Line 38"/>
            <p:cNvSpPr>
              <a:spLocks noChangeShapeType="1"/>
            </p:cNvSpPr>
            <p:nvPr/>
          </p:nvSpPr>
          <p:spPr bwMode="auto">
            <a:xfrm>
              <a:off x="2148" y="3519"/>
              <a:ext cx="11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Line 39"/>
            <p:cNvSpPr>
              <a:spLocks noChangeShapeType="1"/>
            </p:cNvSpPr>
            <p:nvPr/>
          </p:nvSpPr>
          <p:spPr bwMode="auto">
            <a:xfrm>
              <a:off x="2810" y="2013"/>
              <a:ext cx="0" cy="5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Line 40"/>
            <p:cNvSpPr>
              <a:spLocks noChangeShapeType="1"/>
            </p:cNvSpPr>
            <p:nvPr/>
          </p:nvSpPr>
          <p:spPr bwMode="auto">
            <a:xfrm>
              <a:off x="2810" y="2537"/>
              <a:ext cx="0" cy="5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Rectangle 41"/>
            <p:cNvSpPr>
              <a:spLocks noChangeArrowheads="1"/>
            </p:cNvSpPr>
            <p:nvPr/>
          </p:nvSpPr>
          <p:spPr bwMode="auto">
            <a:xfrm>
              <a:off x="2810" y="293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a(b)</a:t>
              </a:r>
            </a:p>
          </p:txBody>
        </p:sp>
        <p:sp>
          <p:nvSpPr>
            <p:cNvPr id="129" name="Rectangle 42"/>
            <p:cNvSpPr>
              <a:spLocks noChangeArrowheads="1"/>
            </p:cNvSpPr>
            <p:nvPr/>
          </p:nvSpPr>
          <p:spPr bwMode="auto">
            <a:xfrm>
              <a:off x="2810" y="23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30" name="Rectangle 43"/>
            <p:cNvSpPr>
              <a:spLocks noChangeArrowheads="1"/>
            </p:cNvSpPr>
            <p:nvPr/>
          </p:nvSpPr>
          <p:spPr bwMode="auto">
            <a:xfrm>
              <a:off x="2562" y="193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1" name="Rectangle 44"/>
            <p:cNvSpPr>
              <a:spLocks noChangeArrowheads="1"/>
            </p:cNvSpPr>
            <p:nvPr/>
          </p:nvSpPr>
          <p:spPr bwMode="auto">
            <a:xfrm>
              <a:off x="2288" y="312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r>
                <a:rPr lang="en-US" altLang="zh-CN">
                  <a:latin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132" name="Oval 45"/>
            <p:cNvSpPr>
              <a:spLocks noChangeArrowheads="1"/>
            </p:cNvSpPr>
            <p:nvPr/>
          </p:nvSpPr>
          <p:spPr bwMode="auto">
            <a:xfrm flipV="1">
              <a:off x="2787" y="3061"/>
              <a:ext cx="46" cy="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round/>
              <a:tailEnd type="none" w="sm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仿宋_GB2312" pitchFamily="49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450850" y="21590"/>
            <a:ext cx="5602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直线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对投影面的相对位置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171890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69</TotalTime>
  <Words>164</Words>
  <Application>Microsoft Office PowerPoint</Application>
  <PresentationFormat>宽屏</PresentationFormat>
  <Paragraphs>29</Paragraphs>
  <Slides>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8</vt:i4>
      </vt:variant>
    </vt:vector>
  </HeadingPairs>
  <TitlesOfParts>
    <vt:vector size="27" baseType="lpstr">
      <vt:lpstr>Arial</vt:lpstr>
      <vt:lpstr>굴림</vt:lpstr>
      <vt:lpstr>华文行楷</vt:lpstr>
      <vt:lpstr>等线 Light</vt:lpstr>
      <vt:lpstr>等线</vt:lpstr>
      <vt:lpstr>微软雅黑</vt:lpstr>
      <vt:lpstr>Calibri</vt:lpstr>
      <vt:lpstr>Impact</vt:lpstr>
      <vt:lpstr>Times New Roman</vt:lpstr>
      <vt:lpstr>宋体</vt:lpstr>
      <vt:lpstr>HY헤드라인M</vt:lpstr>
      <vt:lpstr>仿宋_GB2312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29</cp:revision>
  <dcterms:created xsi:type="dcterms:W3CDTF">2018-06-13T11:01:31Z</dcterms:created>
  <dcterms:modified xsi:type="dcterms:W3CDTF">2018-06-29T02:06:38Z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