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68" r:id="rId10"/>
    <p:sldId id="307" r:id="rId11"/>
  </p:sldIdLst>
  <p:sldSz cx="12192000" cy="6858000"/>
  <p:notesSz cx="6858000" cy="9144000"/>
  <p:embeddedFontLst>
    <p:embeddedFont>
      <p:font typeface="굴림" panose="020B0600000101010101" pitchFamily="34" charset="-127"/>
      <p:regular r:id="rId14"/>
    </p:embeddedFont>
    <p:embeddedFont>
      <p:font typeface="黑体" panose="02010609060101010101" pitchFamily="49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等线 Light" panose="02010600030101010101" pitchFamily="2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94" y="53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直线的投影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67738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21095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803412" y="1441590"/>
            <a:ext cx="864393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直线的投影一般仍为直线，特殊情况下可以积聚为一点。要作一条直线的投影，只要作出该直线上任意两点的三面投影，将这两点的同面投影连接起来。</a:t>
            </a:r>
            <a:endParaRPr lang="zh-CN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" name="Group 9"/>
          <p:cNvGrpSpPr/>
          <p:nvPr/>
        </p:nvGrpSpPr>
        <p:grpSpPr bwMode="auto">
          <a:xfrm>
            <a:off x="6498432" y="2305051"/>
            <a:ext cx="4162426" cy="4081880"/>
            <a:chOff x="2688" y="948"/>
            <a:chExt cx="3216" cy="3153"/>
          </a:xfrm>
        </p:grpSpPr>
        <p:sp>
          <p:nvSpPr>
            <p:cNvPr id="33" name="Freeform 10"/>
            <p:cNvSpPr/>
            <p:nvPr/>
          </p:nvSpPr>
          <p:spPr bwMode="auto">
            <a:xfrm>
              <a:off x="2928" y="2916"/>
              <a:ext cx="2688" cy="864"/>
            </a:xfrm>
            <a:custGeom>
              <a:avLst/>
              <a:gdLst>
                <a:gd name="T0" fmla="*/ 0 w 2688"/>
                <a:gd name="T1" fmla="*/ 0 h 864"/>
                <a:gd name="T2" fmla="*/ 864 w 2688"/>
                <a:gd name="T3" fmla="*/ 864 h 864"/>
                <a:gd name="T4" fmla="*/ 2688 w 2688"/>
                <a:gd name="T5" fmla="*/ 864 h 864"/>
                <a:gd name="T6" fmla="*/ 1824 w 2688"/>
                <a:gd name="T7" fmla="*/ 0 h 864"/>
                <a:gd name="T8" fmla="*/ 0 w 2688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8" h="864">
                  <a:moveTo>
                    <a:pt x="0" y="0"/>
                  </a:moveTo>
                  <a:lnTo>
                    <a:pt x="864" y="864"/>
                  </a:lnTo>
                  <a:lnTo>
                    <a:pt x="2688" y="864"/>
                  </a:lnTo>
                  <a:lnTo>
                    <a:pt x="18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4752" y="1140"/>
              <a:ext cx="864" cy="2640"/>
            </a:xfrm>
            <a:custGeom>
              <a:avLst/>
              <a:gdLst>
                <a:gd name="T0" fmla="*/ 864 w 864"/>
                <a:gd name="T1" fmla="*/ 2640 h 2640"/>
                <a:gd name="T2" fmla="*/ 864 w 864"/>
                <a:gd name="T3" fmla="*/ 864 h 2640"/>
                <a:gd name="T4" fmla="*/ 0 w 864"/>
                <a:gd name="T5" fmla="*/ 0 h 2640"/>
                <a:gd name="T6" fmla="*/ 0 w 864"/>
                <a:gd name="T7" fmla="*/ 1776 h 2640"/>
                <a:gd name="T8" fmla="*/ 864 w 864"/>
                <a:gd name="T9" fmla="*/ 2640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2640">
                  <a:moveTo>
                    <a:pt x="864" y="2640"/>
                  </a:moveTo>
                  <a:lnTo>
                    <a:pt x="864" y="864"/>
                  </a:lnTo>
                  <a:lnTo>
                    <a:pt x="0" y="0"/>
                  </a:lnTo>
                  <a:lnTo>
                    <a:pt x="0" y="1776"/>
                  </a:lnTo>
                  <a:lnTo>
                    <a:pt x="864" y="264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928" y="1140"/>
              <a:ext cx="1824" cy="177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3936" y="3156"/>
              <a:ext cx="672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3936" y="26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4608" y="166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H="1">
              <a:off x="3936" y="1668"/>
              <a:ext cx="672" cy="100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 flipV="1">
              <a:off x="3312" y="2916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 flipV="1">
              <a:off x="4368" y="29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V="1">
              <a:off x="3312" y="205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V="1">
              <a:off x="4368" y="1428"/>
              <a:ext cx="0" cy="636"/>
            </a:xfrm>
            <a:prstGeom prst="line">
              <a:avLst/>
            </a:prstGeom>
            <a:noFill/>
            <a:ln w="9525">
              <a:solidFill>
                <a:srgbClr val="CC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V="1">
              <a:off x="3312" y="1428"/>
              <a:ext cx="1056" cy="6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V="1">
              <a:off x="4992" y="1668"/>
              <a:ext cx="0" cy="63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5376" y="26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936" y="354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608" y="31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4992" y="1668"/>
              <a:ext cx="384" cy="10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3936" y="267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4608" y="16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 flipV="1">
              <a:off x="3312" y="2052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 flipH="1" flipV="1">
              <a:off x="4368" y="14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 flipH="1" flipV="1">
              <a:off x="4752" y="14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4368" y="14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 flipH="1">
              <a:off x="3936" y="2292"/>
              <a:ext cx="672" cy="384"/>
            </a:xfrm>
            <a:prstGeom prst="line">
              <a:avLst/>
            </a:prstGeom>
            <a:noFill/>
            <a:ln w="3175">
              <a:solidFill>
                <a:srgbClr val="FF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 flipV="1">
              <a:off x="3552" y="1668"/>
              <a:ext cx="1056" cy="624"/>
            </a:xfrm>
            <a:prstGeom prst="line">
              <a:avLst/>
            </a:prstGeom>
            <a:noFill/>
            <a:ln w="3175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4608" y="1668"/>
              <a:ext cx="384" cy="1008"/>
            </a:xfrm>
            <a:prstGeom prst="line">
              <a:avLst/>
            </a:prstGeom>
            <a:noFill/>
            <a:ln w="3175">
              <a:solidFill>
                <a:srgbClr val="CC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Text Box 36"/>
            <p:cNvSpPr txBox="1">
              <a:spLocks noChangeArrowheads="1"/>
            </p:cNvSpPr>
            <p:nvPr/>
          </p:nvSpPr>
          <p:spPr bwMode="auto">
            <a:xfrm>
              <a:off x="3696" y="2580"/>
              <a:ext cx="23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60" name="Text Box 37"/>
            <p:cNvSpPr txBox="1">
              <a:spLocks noChangeArrowheads="1"/>
            </p:cNvSpPr>
            <p:nvPr/>
          </p:nvSpPr>
          <p:spPr bwMode="auto">
            <a:xfrm>
              <a:off x="4560" y="1427"/>
              <a:ext cx="33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3744" y="3492"/>
              <a:ext cx="33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62" name="Text Box 39"/>
            <p:cNvSpPr txBox="1">
              <a:spLocks noChangeArrowheads="1"/>
            </p:cNvSpPr>
            <p:nvPr/>
          </p:nvSpPr>
          <p:spPr bwMode="auto">
            <a:xfrm>
              <a:off x="4608" y="2916"/>
              <a:ext cx="28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4177" y="2196"/>
              <a:ext cx="335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α</a:t>
              </a:r>
            </a:p>
          </p:txBody>
        </p:sp>
        <p:sp>
          <p:nvSpPr>
            <p:cNvPr id="64" name="Text Box 41"/>
            <p:cNvSpPr txBox="1">
              <a:spLocks noChangeArrowheads="1"/>
            </p:cNvSpPr>
            <p:nvPr/>
          </p:nvSpPr>
          <p:spPr bwMode="auto">
            <a:xfrm>
              <a:off x="3984" y="2004"/>
              <a:ext cx="383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β</a:t>
              </a:r>
            </a:p>
          </p:txBody>
        </p:sp>
        <p:sp>
          <p:nvSpPr>
            <p:cNvPr id="65" name="Arc 42"/>
            <p:cNvSpPr/>
            <p:nvPr/>
          </p:nvSpPr>
          <p:spPr bwMode="auto">
            <a:xfrm flipH="1" flipV="1">
              <a:off x="4415" y="1968"/>
              <a:ext cx="326" cy="48"/>
            </a:xfrm>
            <a:custGeom>
              <a:avLst/>
              <a:gdLst>
                <a:gd name="G0" fmla="+- 7729 0 0"/>
                <a:gd name="G1" fmla="+- 21600 0 0"/>
                <a:gd name="G2" fmla="+- 21600 0 0"/>
                <a:gd name="T0" fmla="*/ 0 w 29329"/>
                <a:gd name="T1" fmla="*/ 1430 h 21600"/>
                <a:gd name="T2" fmla="*/ 29329 w 29329"/>
                <a:gd name="T3" fmla="*/ 21600 h 21600"/>
                <a:gd name="T4" fmla="*/ 7729 w 2932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29" h="21600" fill="none" extrusionOk="0">
                  <a:moveTo>
                    <a:pt x="0" y="1430"/>
                  </a:moveTo>
                  <a:cubicBezTo>
                    <a:pt x="2467" y="484"/>
                    <a:pt x="5086" y="-1"/>
                    <a:pt x="7729" y="0"/>
                  </a:cubicBezTo>
                  <a:cubicBezTo>
                    <a:pt x="19658" y="0"/>
                    <a:pt x="29329" y="9670"/>
                    <a:pt x="29329" y="21600"/>
                  </a:cubicBezTo>
                </a:path>
                <a:path w="29329" h="21600" stroke="0" extrusionOk="0">
                  <a:moveTo>
                    <a:pt x="0" y="1430"/>
                  </a:moveTo>
                  <a:cubicBezTo>
                    <a:pt x="2467" y="484"/>
                    <a:pt x="5086" y="-1"/>
                    <a:pt x="7729" y="0"/>
                  </a:cubicBezTo>
                  <a:cubicBezTo>
                    <a:pt x="19658" y="0"/>
                    <a:pt x="29329" y="9670"/>
                    <a:pt x="29329" y="21600"/>
                  </a:cubicBezTo>
                  <a:lnTo>
                    <a:pt x="772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Text Box 43"/>
            <p:cNvSpPr txBox="1">
              <a:spLocks noChangeArrowheads="1"/>
            </p:cNvSpPr>
            <p:nvPr/>
          </p:nvSpPr>
          <p:spPr bwMode="auto">
            <a:xfrm>
              <a:off x="4415" y="1920"/>
              <a:ext cx="28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γ</a:t>
              </a:r>
            </a:p>
          </p:txBody>
        </p:sp>
        <p:sp>
          <p:nvSpPr>
            <p:cNvPr id="67" name="Arc 44"/>
            <p:cNvSpPr/>
            <p:nvPr/>
          </p:nvSpPr>
          <p:spPr bwMode="auto">
            <a:xfrm>
              <a:off x="4128" y="2340"/>
              <a:ext cx="146" cy="1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4147"/>
                <a:gd name="T2" fmla="*/ 21449 w 21600"/>
                <a:gd name="T3" fmla="*/ 24147 h 24147"/>
                <a:gd name="T4" fmla="*/ 0 w 21600"/>
                <a:gd name="T5" fmla="*/ 21600 h 24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147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51"/>
                    <a:pt x="21549" y="23301"/>
                    <a:pt x="21449" y="24147"/>
                  </a:cubicBezTo>
                </a:path>
                <a:path w="21600" h="24147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51"/>
                    <a:pt x="21549" y="23301"/>
                    <a:pt x="21449" y="241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Arc 45"/>
            <p:cNvSpPr/>
            <p:nvPr/>
          </p:nvSpPr>
          <p:spPr bwMode="auto">
            <a:xfrm flipH="1" flipV="1">
              <a:off x="4128" y="1956"/>
              <a:ext cx="192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Text Box 46"/>
            <p:cNvSpPr txBox="1">
              <a:spLocks noChangeArrowheads="1"/>
            </p:cNvSpPr>
            <p:nvPr/>
          </p:nvSpPr>
          <p:spPr bwMode="auto">
            <a:xfrm>
              <a:off x="4944" y="1427"/>
              <a:ext cx="52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>
                  <a:latin typeface="宋体" panose="02010600030101010101" pitchFamily="2" charset="-122"/>
                  <a:ea typeface="宋体" panose="02010600030101010101" pitchFamily="2" charset="-122"/>
                </a:rPr>
                <a:t>″</a:t>
              </a:r>
              <a:endPara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0" name="Text Box 47"/>
            <p:cNvSpPr txBox="1">
              <a:spLocks noChangeArrowheads="1"/>
            </p:cNvSpPr>
            <p:nvPr/>
          </p:nvSpPr>
          <p:spPr bwMode="auto">
            <a:xfrm>
              <a:off x="3072" y="1813"/>
              <a:ext cx="576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>
                  <a:latin typeface="宋体" panose="02010600030101010101" pitchFamily="2" charset="-122"/>
                  <a:ea typeface="宋体" panose="02010600030101010101" pitchFamily="2" charset="-122"/>
                </a:rPr>
                <a:t>′</a:t>
              </a:r>
              <a:endParaRPr kumimoji="1" lang="en-US" altLang="zh-CN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4080" y="1188"/>
              <a:ext cx="52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>
                  <a:latin typeface="宋体" panose="02010600030101010101" pitchFamily="2" charset="-122"/>
                  <a:ea typeface="宋体" panose="02010600030101010101" pitchFamily="2" charset="-122"/>
                </a:rPr>
                <a:t>′</a:t>
              </a:r>
            </a:p>
          </p:txBody>
        </p:sp>
        <p:sp>
          <p:nvSpPr>
            <p:cNvPr id="72" name="Text Box 49"/>
            <p:cNvSpPr txBox="1">
              <a:spLocks noChangeArrowheads="1"/>
            </p:cNvSpPr>
            <p:nvPr/>
          </p:nvSpPr>
          <p:spPr bwMode="auto">
            <a:xfrm>
              <a:off x="4800" y="948"/>
              <a:ext cx="336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2688" y="2784"/>
              <a:ext cx="24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74" name="Text Box 51"/>
            <p:cNvSpPr txBox="1">
              <a:spLocks noChangeArrowheads="1"/>
            </p:cNvSpPr>
            <p:nvPr/>
          </p:nvSpPr>
          <p:spPr bwMode="auto">
            <a:xfrm>
              <a:off x="5520" y="3744"/>
              <a:ext cx="38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>
              <a:off x="3312" y="2055"/>
              <a:ext cx="1056" cy="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Text Box 53"/>
            <p:cNvSpPr txBox="1">
              <a:spLocks noChangeArrowheads="1"/>
            </p:cNvSpPr>
            <p:nvPr/>
          </p:nvSpPr>
          <p:spPr bwMode="auto">
            <a:xfrm>
              <a:off x="5377" y="2592"/>
              <a:ext cx="47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>
                  <a:latin typeface="宋体" panose="02010600030101010101" pitchFamily="2" charset="-122"/>
                  <a:ea typeface="宋体" panose="02010600030101010101" pitchFamily="2" charset="-122"/>
                </a:rPr>
                <a:t>″</a:t>
              </a:r>
              <a:endPara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7" name="Line 54"/>
            <p:cNvSpPr>
              <a:spLocks noChangeShapeType="1"/>
            </p:cNvSpPr>
            <p:nvPr/>
          </p:nvSpPr>
          <p:spPr bwMode="auto">
            <a:xfrm flipH="1">
              <a:off x="3552" y="3168"/>
              <a:ext cx="1056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Line 55"/>
            <p:cNvSpPr>
              <a:spLocks noChangeShapeType="1"/>
            </p:cNvSpPr>
            <p:nvPr/>
          </p:nvSpPr>
          <p:spPr bwMode="auto">
            <a:xfrm>
              <a:off x="3552" y="230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Line 56"/>
            <p:cNvSpPr>
              <a:spLocks noChangeShapeType="1"/>
            </p:cNvSpPr>
            <p:nvPr/>
          </p:nvSpPr>
          <p:spPr bwMode="auto">
            <a:xfrm>
              <a:off x="4992" y="268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Line 57"/>
            <p:cNvSpPr>
              <a:spLocks noChangeShapeType="1"/>
            </p:cNvSpPr>
            <p:nvPr/>
          </p:nvSpPr>
          <p:spPr bwMode="auto">
            <a:xfrm flipH="1" flipV="1">
              <a:off x="4608" y="3168"/>
              <a:ext cx="384" cy="384"/>
            </a:xfrm>
            <a:prstGeom prst="line">
              <a:avLst/>
            </a:prstGeom>
            <a:noFill/>
            <a:ln w="9525">
              <a:solidFill>
                <a:srgbClr val="CC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Line 58"/>
            <p:cNvSpPr>
              <a:spLocks noChangeShapeType="1"/>
            </p:cNvSpPr>
            <p:nvPr/>
          </p:nvSpPr>
          <p:spPr bwMode="auto">
            <a:xfrm>
              <a:off x="4368" y="206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Line 59"/>
            <p:cNvSpPr>
              <a:spLocks noChangeShapeType="1"/>
            </p:cNvSpPr>
            <p:nvPr/>
          </p:nvSpPr>
          <p:spPr bwMode="auto">
            <a:xfrm>
              <a:off x="4992" y="2304"/>
              <a:ext cx="384" cy="384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>
              <a:off x="4608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Line 61"/>
            <p:cNvSpPr>
              <a:spLocks noChangeShapeType="1"/>
            </p:cNvSpPr>
            <p:nvPr/>
          </p:nvSpPr>
          <p:spPr bwMode="auto">
            <a:xfrm>
              <a:off x="4368" y="206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Line 62"/>
            <p:cNvSpPr>
              <a:spLocks noChangeShapeType="1"/>
            </p:cNvSpPr>
            <p:nvPr/>
          </p:nvSpPr>
          <p:spPr bwMode="auto">
            <a:xfrm>
              <a:off x="4992" y="230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2976" y="1152"/>
              <a:ext cx="239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3935" y="3552"/>
              <a:ext cx="24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88" name="Text Box 65"/>
            <p:cNvSpPr txBox="1">
              <a:spLocks noChangeArrowheads="1"/>
            </p:cNvSpPr>
            <p:nvPr/>
          </p:nvSpPr>
          <p:spPr bwMode="auto">
            <a:xfrm rot="16200000">
              <a:off x="5238" y="2005"/>
              <a:ext cx="4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3090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</Words>
  <Application>Microsoft Office PowerPoint</Application>
  <PresentationFormat>宽屏</PresentationFormat>
  <Paragraphs>24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微软雅黑</vt:lpstr>
      <vt:lpstr>等线 Light</vt:lpstr>
      <vt:lpstr>Impact</vt:lpstr>
      <vt:lpstr>宋体</vt:lpstr>
      <vt:lpstr>HY헤드라인M</vt:lpstr>
      <vt:lpstr>굴림</vt:lpstr>
      <vt:lpstr>仿宋_GB2312</vt:lpstr>
      <vt:lpstr>Arial</vt:lpstr>
      <vt:lpstr>华文行楷</vt:lpstr>
      <vt:lpstr>Times New Roman</vt:lpstr>
      <vt:lpstr>等线</vt:lpstr>
      <vt:lpstr>Calibri</vt:lpstr>
      <vt:lpstr>黑体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468</cp:revision>
  <dcterms:created xsi:type="dcterms:W3CDTF">2017-04-05T04:59:00Z</dcterms:created>
  <dcterms:modified xsi:type="dcterms:W3CDTF">2018-06-12T12:00:28Z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