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63" r:id="rId4"/>
    <p:sldMasterId id="2147483667" r:id="rId5"/>
    <p:sldMasterId id="2147483682" r:id="rId6"/>
  </p:sldMasterIdLst>
  <p:notesMasterIdLst>
    <p:notesMasterId r:id="rId10"/>
  </p:notesMasterIdLst>
  <p:handoutMasterIdLst>
    <p:handoutMasterId r:id="rId15"/>
  </p:handoutMasterIdLst>
  <p:sldIdLst>
    <p:sldId id="390" r:id="rId7"/>
    <p:sldId id="341" r:id="rId8"/>
    <p:sldId id="256" r:id="rId9"/>
    <p:sldId id="314" r:id="rId11"/>
    <p:sldId id="286" r:id="rId12"/>
    <p:sldId id="287" r:id="rId13"/>
    <p:sldId id="307" r:id="rId14"/>
  </p:sldIdLst>
  <p:sldSz cx="12192000" cy="6858000"/>
  <p:notesSz cx="6858000" cy="9144000"/>
  <p:embeddedFontLst>
    <p:embeddedFont>
      <p:font typeface="Impact" panose="020B080603090205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华文行楷" panose="02010800040101010101" pitchFamily="2" charset="-122"/>
      <p:regular r:id="rId24"/>
    </p:embeddedFont>
    <p:embeddedFont>
      <p:font typeface="微软雅黑" panose="020B0503020204020204" pitchFamily="34" charset="-122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  <p:embeddedFont>
      <p:font typeface="等线" panose="02010600030101010101" charset="-122"/>
      <p:regular r:id="rId31"/>
    </p:embeddedFont>
    <p:embeddedFont>
      <p:font typeface="等线 Light" panose="02010600030101010101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15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font" Target="fonts/font14.fntdata"/><Relationship Id="rId31" Type="http://schemas.openxmlformats.org/officeDocument/2006/relationships/font" Target="fonts/font13.fntdata"/><Relationship Id="rId30" Type="http://schemas.openxmlformats.org/officeDocument/2006/relationships/font" Target="fonts/font1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1.fntdata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轴测投影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17946" y="2891419"/>
            <a:ext cx="6109365" cy="110799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斜二轴测图画法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4" y="296418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轴测图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3668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803412" y="880466"/>
            <a:ext cx="1366838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3411" y="9114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斜轴测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3412" y="1378742"/>
            <a:ext cx="4653197" cy="35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斜二轴测图画法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4078" y="1821268"/>
            <a:ext cx="7759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正面斜二轴测图的最大优点：物体上凡平行于</a:t>
            </a:r>
            <a:r>
              <a:rPr kumimoji="1" lang="en-US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kumimoji="1"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面的平面都反映</a:t>
            </a:r>
            <a:r>
              <a:rPr kumimoji="1"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实形</a:t>
            </a:r>
            <a:r>
              <a:rPr kumimoji="1"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Group 2"/>
          <p:cNvGrpSpPr/>
          <p:nvPr/>
        </p:nvGrpSpPr>
        <p:grpSpPr bwMode="auto">
          <a:xfrm>
            <a:off x="2346907" y="3197147"/>
            <a:ext cx="2552700" cy="2395538"/>
            <a:chOff x="720" y="790"/>
            <a:chExt cx="1603" cy="1525"/>
          </a:xfrm>
        </p:grpSpPr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1123" y="1207"/>
              <a:ext cx="1200" cy="1104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4"/>
            <p:cNvSpPr/>
            <p:nvPr/>
          </p:nvSpPr>
          <p:spPr bwMode="auto">
            <a:xfrm>
              <a:off x="724" y="806"/>
              <a:ext cx="392" cy="394"/>
            </a:xfrm>
            <a:custGeom>
              <a:avLst/>
              <a:gdLst>
                <a:gd name="T0" fmla="*/ 0 w 392"/>
                <a:gd name="T1" fmla="*/ 0 h 394"/>
                <a:gd name="T2" fmla="*/ 392 w 392"/>
                <a:gd name="T3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2" h="394">
                  <a:moveTo>
                    <a:pt x="0" y="0"/>
                  </a:moveTo>
                  <a:lnTo>
                    <a:pt x="392" y="394"/>
                  </a:lnTo>
                </a:path>
              </a:pathLst>
            </a:custGeom>
            <a:noFill/>
            <a:ln w="19050">
              <a:solidFill>
                <a:schemeClr val="tx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5"/>
            <p:cNvSpPr/>
            <p:nvPr/>
          </p:nvSpPr>
          <p:spPr bwMode="auto">
            <a:xfrm>
              <a:off x="1906" y="790"/>
              <a:ext cx="410" cy="410"/>
            </a:xfrm>
            <a:custGeom>
              <a:avLst/>
              <a:gdLst>
                <a:gd name="T0" fmla="*/ 0 w 410"/>
                <a:gd name="T1" fmla="*/ 0 h 410"/>
                <a:gd name="T2" fmla="*/ 410 w 410"/>
                <a:gd name="T3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0" h="410">
                  <a:moveTo>
                    <a:pt x="0" y="0"/>
                  </a:moveTo>
                  <a:lnTo>
                    <a:pt x="410" y="410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720" y="1920"/>
              <a:ext cx="396" cy="395"/>
            </a:xfrm>
            <a:custGeom>
              <a:avLst/>
              <a:gdLst>
                <a:gd name="T0" fmla="*/ 0 w 396"/>
                <a:gd name="T1" fmla="*/ 0 h 395"/>
                <a:gd name="T2" fmla="*/ 396 w 396"/>
                <a:gd name="T3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6" h="395">
                  <a:moveTo>
                    <a:pt x="0" y="0"/>
                  </a:moveTo>
                  <a:lnTo>
                    <a:pt x="396" y="395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720" y="800"/>
              <a:ext cx="1200" cy="1"/>
            </a:xfrm>
            <a:custGeom>
              <a:avLst/>
              <a:gdLst>
                <a:gd name="T0" fmla="*/ 0 w 1200"/>
                <a:gd name="T1" fmla="*/ 0 h 1"/>
                <a:gd name="T2" fmla="*/ 1200 w 120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0" h="1">
                  <a:moveTo>
                    <a:pt x="0" y="0"/>
                  </a:moveTo>
                  <a:lnTo>
                    <a:pt x="1200" y="0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8"/>
            <p:cNvSpPr/>
            <p:nvPr/>
          </p:nvSpPr>
          <p:spPr bwMode="auto">
            <a:xfrm>
              <a:off x="720" y="800"/>
              <a:ext cx="1" cy="1134"/>
            </a:xfrm>
            <a:custGeom>
              <a:avLst/>
              <a:gdLst>
                <a:gd name="T0" fmla="*/ 0 w 1"/>
                <a:gd name="T1" fmla="*/ 0 h 1134"/>
                <a:gd name="T2" fmla="*/ 0 w 1"/>
                <a:gd name="T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134">
                  <a:moveTo>
                    <a:pt x="0" y="0"/>
                  </a:moveTo>
                  <a:lnTo>
                    <a:pt x="0" y="1134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1" name="Group 9"/>
          <p:cNvGrpSpPr/>
          <p:nvPr/>
        </p:nvGrpSpPr>
        <p:grpSpPr bwMode="auto">
          <a:xfrm>
            <a:off x="2348495" y="3576558"/>
            <a:ext cx="625475" cy="1682750"/>
            <a:chOff x="735" y="1014"/>
            <a:chExt cx="386" cy="1105"/>
          </a:xfrm>
        </p:grpSpPr>
        <p:grpSp>
          <p:nvGrpSpPr>
            <p:cNvPr id="33" name="Group 10"/>
            <p:cNvGrpSpPr/>
            <p:nvPr/>
          </p:nvGrpSpPr>
          <p:grpSpPr bwMode="auto">
            <a:xfrm>
              <a:off x="735" y="1014"/>
              <a:ext cx="386" cy="1105"/>
              <a:chOff x="735" y="1014"/>
              <a:chExt cx="386" cy="1105"/>
            </a:xfrm>
          </p:grpSpPr>
          <p:sp>
            <p:nvSpPr>
              <p:cNvPr id="35" name="Oval 11"/>
              <p:cNvSpPr>
                <a:spLocks noChangeArrowheads="1"/>
              </p:cNvSpPr>
              <p:nvPr/>
            </p:nvSpPr>
            <p:spPr bwMode="auto">
              <a:xfrm rot="-16400321">
                <a:off x="376" y="1373"/>
                <a:ext cx="1103" cy="386"/>
              </a:xfrm>
              <a:prstGeom prst="ellipse">
                <a:avLst/>
              </a:prstGeom>
              <a:noFill/>
              <a:ln w="31750">
                <a:solidFill>
                  <a:srgbClr val="00808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>
                <a:off x="883" y="1015"/>
                <a:ext cx="96" cy="1104"/>
              </a:xfrm>
              <a:prstGeom prst="line">
                <a:avLst/>
              </a:prstGeom>
              <a:noFill/>
              <a:ln w="31750">
                <a:solidFill>
                  <a:srgbClr val="008080"/>
                </a:solidFill>
                <a:prstDash val="lg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931" y="1015"/>
              <a:ext cx="0" cy="110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2" name="Group 14"/>
          <p:cNvGrpSpPr/>
          <p:nvPr/>
        </p:nvGrpSpPr>
        <p:grpSpPr bwMode="auto">
          <a:xfrm>
            <a:off x="2664407" y="3260646"/>
            <a:ext cx="1943100" cy="571500"/>
            <a:chOff x="925" y="821"/>
            <a:chExt cx="1206" cy="382"/>
          </a:xfrm>
        </p:grpSpPr>
        <p:grpSp>
          <p:nvGrpSpPr>
            <p:cNvPr id="29" name="Group 15"/>
            <p:cNvGrpSpPr/>
            <p:nvPr/>
          </p:nvGrpSpPr>
          <p:grpSpPr bwMode="auto">
            <a:xfrm>
              <a:off x="925" y="821"/>
              <a:ext cx="1206" cy="382"/>
              <a:chOff x="925" y="821"/>
              <a:chExt cx="1206" cy="382"/>
            </a:xfrm>
          </p:grpSpPr>
          <p:sp>
            <p:nvSpPr>
              <p:cNvPr id="31" name="Oval 16"/>
              <p:cNvSpPr>
                <a:spLocks noChangeArrowheads="1"/>
              </p:cNvSpPr>
              <p:nvPr/>
            </p:nvSpPr>
            <p:spPr bwMode="auto">
              <a:xfrm rot="276205">
                <a:off x="925" y="821"/>
                <a:ext cx="1206" cy="382"/>
              </a:xfrm>
              <a:prstGeom prst="ellipse">
                <a:avLst/>
              </a:prstGeom>
              <a:noFill/>
              <a:ln w="31750">
                <a:solidFill>
                  <a:srgbClr val="FF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931" y="967"/>
                <a:ext cx="1200" cy="96"/>
              </a:xfrm>
              <a:prstGeom prst="line">
                <a:avLst/>
              </a:prstGeom>
              <a:noFill/>
              <a:ln w="31750">
                <a:solidFill>
                  <a:srgbClr val="FF00FF"/>
                </a:solidFill>
                <a:prstDash val="lg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931" y="1015"/>
              <a:ext cx="12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3" name="Group 19"/>
          <p:cNvGrpSpPr/>
          <p:nvPr/>
        </p:nvGrpSpPr>
        <p:grpSpPr bwMode="auto">
          <a:xfrm>
            <a:off x="3008894" y="3855959"/>
            <a:ext cx="1887538" cy="1736725"/>
            <a:chOff x="1123" y="1207"/>
            <a:chExt cx="1220" cy="1104"/>
          </a:xfrm>
        </p:grpSpPr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1123" y="1207"/>
              <a:ext cx="1200" cy="1104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1722" y="1224"/>
              <a:ext cx="1" cy="1087"/>
            </a:xfrm>
            <a:custGeom>
              <a:avLst/>
              <a:gdLst>
                <a:gd name="T0" fmla="*/ 0 w 1"/>
                <a:gd name="T1" fmla="*/ 0 h 1087"/>
                <a:gd name="T2" fmla="*/ 0 w 1"/>
                <a:gd name="T3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87">
                  <a:moveTo>
                    <a:pt x="0" y="0"/>
                  </a:moveTo>
                  <a:lnTo>
                    <a:pt x="0" y="1087"/>
                  </a:lnTo>
                </a:path>
              </a:pathLst>
            </a:custGeom>
            <a:noFill/>
            <a:ln w="31750" cap="flat" cmpd="sng">
              <a:solidFill>
                <a:srgbClr val="800000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1143" y="1760"/>
              <a:ext cx="1200" cy="1"/>
            </a:xfrm>
            <a:custGeom>
              <a:avLst/>
              <a:gdLst>
                <a:gd name="T0" fmla="*/ 0 w 1200"/>
                <a:gd name="T1" fmla="*/ 0 h 1"/>
                <a:gd name="T2" fmla="*/ 1200 w 120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0" h="1">
                  <a:moveTo>
                    <a:pt x="0" y="0"/>
                  </a:moveTo>
                  <a:lnTo>
                    <a:pt x="1200" y="0"/>
                  </a:lnTo>
                </a:path>
              </a:pathLst>
            </a:custGeom>
            <a:noFill/>
            <a:ln w="31750" cap="flat" cmpd="sng">
              <a:solidFill>
                <a:srgbClr val="800000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1994078" y="5709701"/>
            <a:ext cx="7759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水平斜二轴测图的最大优点：物体上凡平行于</a:t>
            </a:r>
            <a:r>
              <a:rPr kumimoji="1" lang="en-US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kumimoji="1"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面的平面都反映</a:t>
            </a:r>
            <a:r>
              <a:rPr kumimoji="1"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实形</a:t>
            </a:r>
            <a:r>
              <a:rPr kumimoji="1"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第五页-Mode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2110" y="2159000"/>
            <a:ext cx="5527675" cy="35509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4" y="296418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轴测图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3668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803412" y="880466"/>
            <a:ext cx="1366838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3411" y="9114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斜轴测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3412" y="1378742"/>
            <a:ext cx="4653197" cy="35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斜二轴测图画法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V="1">
            <a:off x="2219326" y="3071620"/>
            <a:ext cx="2519363" cy="2063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>
            <a:off x="3448050" y="1944495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49" name="Picture 2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620645"/>
            <a:ext cx="2965450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1" y="2292157"/>
            <a:ext cx="2905125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" name="Group 24"/>
          <p:cNvGrpSpPr/>
          <p:nvPr/>
        </p:nvGrpSpPr>
        <p:grpSpPr bwMode="auto">
          <a:xfrm>
            <a:off x="2074863" y="2230245"/>
            <a:ext cx="4608512" cy="2187575"/>
            <a:chOff x="249" y="1071"/>
            <a:chExt cx="2903" cy="137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02"/>
            <a:stretch>
              <a:fillRect/>
            </a:stretch>
          </p:blipFill>
          <p:spPr bwMode="auto">
            <a:xfrm>
              <a:off x="249" y="1071"/>
              <a:ext cx="1665" cy="1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963" r="69952"/>
            <a:stretch>
              <a:fillRect/>
            </a:stretch>
          </p:blipFill>
          <p:spPr bwMode="auto">
            <a:xfrm>
              <a:off x="2064" y="1071"/>
              <a:ext cx="1088" cy="1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" name="Line 61"/>
          <p:cNvSpPr>
            <a:spLocks noChangeShapeType="1"/>
          </p:cNvSpPr>
          <p:nvPr/>
        </p:nvSpPr>
        <p:spPr bwMode="auto">
          <a:xfrm>
            <a:off x="9104314" y="2508057"/>
            <a:ext cx="403225" cy="3714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004456" y="4566515"/>
            <a:ext cx="61436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457200" indent="-457200" eaLnBrk="0" hangingPunct="0">
              <a:buAutoNum type="arabicParenBoth"/>
            </a:pPr>
            <a:r>
              <a:rPr kumimoji="1"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分析形体</a:t>
            </a:r>
            <a:endParaRPr kumimoji="1"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0" hangingPunct="0">
              <a:buFontTx/>
              <a:buAutoNum type="arabicParenBoth"/>
            </a:pPr>
            <a:r>
              <a:rPr kumimoji="1"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作前端面斜二测（</a:t>
            </a:r>
            <a:r>
              <a:rPr kumimoji="1"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实形</a:t>
            </a:r>
            <a:r>
              <a:rPr kumimoji="1"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kumimoji="1"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0" hangingPunct="0">
              <a:buFontTx/>
              <a:buAutoNum type="arabicParenBoth"/>
            </a:pPr>
            <a:r>
              <a:rPr kumimoji="1"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作后端面斜二测（</a:t>
            </a:r>
            <a:r>
              <a:rPr kumimoji="1"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实形</a:t>
            </a:r>
            <a:r>
              <a:rPr kumimoji="1"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kumimoji="1"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0" hangingPunct="0">
              <a:buFontTx/>
              <a:buAutoNum type="arabicParenBoth"/>
            </a:pPr>
            <a:r>
              <a:rPr kumimoji="1"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作两侧轮廓</a:t>
            </a:r>
            <a:endParaRPr kumimoji="1"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0" hangingPunct="0">
              <a:buFontTx/>
              <a:buAutoNum type="arabicParenBoth"/>
            </a:pPr>
            <a:r>
              <a:rPr kumimoji="1"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整理完成柱类物体的斜二测</a:t>
            </a:r>
            <a:endParaRPr kumimoji="1"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kumimoji="1"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0" hangingPunct="0">
              <a:buFontTx/>
              <a:buAutoNum type="arabicParenBoth"/>
            </a:pPr>
            <a:endParaRPr kumimoji="1"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0" hangingPunct="0">
              <a:buFontTx/>
              <a:buAutoNum type="arabicParenBoth"/>
            </a:pPr>
            <a:endParaRPr kumimoji="1"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0" hangingPunct="0">
              <a:buAutoNum type="arabicParenBoth"/>
            </a:pPr>
            <a:endParaRPr kumimoji="1"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WPS 演示</Application>
  <PresentationFormat>宽屏</PresentationFormat>
  <Paragraphs>36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9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Century Gothic</vt:lpstr>
      <vt:lpstr>Century Gothic</vt:lpstr>
      <vt:lpstr>黑体</vt:lpstr>
      <vt:lpstr>等线</vt:lpstr>
      <vt:lpstr>Arial Unicode MS</vt:lpstr>
      <vt:lpstr>等线 Light</vt:lpstr>
      <vt:lpstr>Malgun Gothic</vt:lpstr>
      <vt:lpstr>굴림</vt:lpstr>
      <vt:lpstr>AMGDT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陈澄橙l</cp:lastModifiedBy>
  <cp:revision>469</cp:revision>
  <dcterms:created xsi:type="dcterms:W3CDTF">2017-04-05T04:59:00Z</dcterms:created>
  <dcterms:modified xsi:type="dcterms:W3CDTF">2018-06-08T15:38:07Z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