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63" r:id="rId4"/>
    <p:sldMasterId id="2147483667" r:id="rId5"/>
    <p:sldMasterId id="2147483682" r:id="rId6"/>
  </p:sldMasterIdLst>
  <p:notesMasterIdLst>
    <p:notesMasterId r:id="rId10"/>
  </p:notesMasterIdLst>
  <p:handoutMasterIdLst>
    <p:handoutMasterId r:id="rId16"/>
  </p:handoutMasterIdLst>
  <p:sldIdLst>
    <p:sldId id="390" r:id="rId7"/>
    <p:sldId id="341" r:id="rId8"/>
    <p:sldId id="256" r:id="rId9"/>
    <p:sldId id="314" r:id="rId11"/>
    <p:sldId id="280" r:id="rId12"/>
    <p:sldId id="281" r:id="rId13"/>
    <p:sldId id="289" r:id="rId14"/>
    <p:sldId id="307" r:id="rId15"/>
  </p:sldIdLst>
  <p:sldSz cx="12192000" cy="6858000"/>
  <p:notesSz cx="6858000" cy="9144000"/>
  <p:embeddedFontLst>
    <p:embeddedFont>
      <p:font typeface="Impact" panose="020B0806030902050204" pitchFamily="3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华文行楷" panose="02010800040101010101" pitchFamily="2" charset="-122"/>
      <p:regular r:id="rId25"/>
    </p:embeddedFont>
    <p:embeddedFont>
      <p:font typeface="微软雅黑" panose="020B0503020204020204" pitchFamily="34" charset="-122"/>
      <p:regular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黑体" panose="02010609060101010101" pitchFamily="49" charset="-122"/>
      <p:regular r:id="rId31"/>
    </p:embeddedFont>
    <p:embeddedFont>
      <p:font typeface="ISOCP" panose="00000400000000000000" pitchFamily="2" charset="0"/>
      <p:regular r:id="rId32"/>
    </p:embeddedFont>
    <p:embeddedFont>
      <p:font typeface="等线" panose="02010600030101010101" charset="-122"/>
      <p:regular r:id="rId33"/>
    </p:embeddedFont>
    <p:embeddedFont>
      <p:font typeface="等线 Light" panose="02010600030101010101" charset="-122"/>
      <p:regular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653" y="77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4" Type="http://schemas.openxmlformats.org/officeDocument/2006/relationships/font" Target="fonts/font15.fntdata"/><Relationship Id="rId33" Type="http://schemas.openxmlformats.org/officeDocument/2006/relationships/font" Target="fonts/font14.fntdata"/><Relationship Id="rId32" Type="http://schemas.openxmlformats.org/officeDocument/2006/relationships/font" Target="fonts/font13.fntdata"/><Relationship Id="rId31" Type="http://schemas.openxmlformats.org/officeDocument/2006/relationships/font" Target="fonts/font12.fntdata"/><Relationship Id="rId30" Type="http://schemas.openxmlformats.org/officeDocument/2006/relationships/font" Target="fonts/font11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10.fntdata"/><Relationship Id="rId28" Type="http://schemas.openxmlformats.org/officeDocument/2006/relationships/font" Target="fonts/font9.fntdata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  <a:endParaRPr lang="en-US" altLang="ko-KR"/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4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zh-CN" altLang="en-US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zh-CN" altLang="en-US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zh-CN" altLang="en-US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zh-CN" altLang="en-US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zh-CN" altLang="en-US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zh-CN" altLang="en-US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zh-CN" altLang="en-US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zh-CN" altLang="en-US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安全设施计算软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685" y="-54610"/>
            <a:ext cx="12197080" cy="68922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第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 轴测投影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81795" y="2900759"/>
            <a:ext cx="9494907" cy="110799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平面体的正等轴测图画法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4" y="296418"/>
            <a:ext cx="1061827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轴测图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36683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1803412" y="880466"/>
            <a:ext cx="1366838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03411" y="91140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正轴测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803412" y="1378742"/>
            <a:ext cx="4653197" cy="359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平面体的正等轴测图画法</a:t>
            </a:r>
            <a:endParaRPr lang="zh-CN" altLang="en-US" sz="2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843086" y="1848993"/>
            <a:ext cx="698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轴向</a:t>
            </a:r>
            <a:r>
              <a:rPr kumimoji="1" lang="zh-CN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伸缩</a:t>
            </a:r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系数：</a:t>
            </a:r>
            <a:endParaRPr kumimoji="1"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p=q=r= </a:t>
            </a:r>
            <a:r>
              <a:rPr kumimoji="1"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0.82 </a:t>
            </a:r>
            <a:endParaRPr kumimoji="1" lang="en-US" altLang="zh-CN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Symbol" panose="05050102010706020507" pitchFamily="18" charset="2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838325" y="2857055"/>
            <a:ext cx="29690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简化轴向</a:t>
            </a:r>
            <a:r>
              <a:rPr kumimoji="1" lang="zh-CN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伸缩</a:t>
            </a:r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系数：</a:t>
            </a:r>
            <a:endParaRPr kumimoji="1"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p=q=r= </a:t>
            </a:r>
            <a:r>
              <a:rPr kumimoji="1"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kumimoji="1" lang="en-US" altLang="zh-CN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Symbol" panose="05050102010706020507" pitchFamily="18" charset="2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7186" y="5806629"/>
            <a:ext cx="2051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kumimoji="1" lang="en-US" altLang="zh-CN">
                <a:solidFill>
                  <a:srgbClr val="0000FF"/>
                </a:solidFill>
                <a:latin typeface="宋体" panose="02010600030101010101" pitchFamily="2" charset="-122"/>
              </a:rPr>
              <a:t>  p=q=r=</a:t>
            </a:r>
            <a:r>
              <a:rPr kumimoji="1" lang="en-US" altLang="zh-CN" sz="3200" b="1">
                <a:latin typeface="Times New Roman" panose="02020603050405020304" pitchFamily="18" charset="0"/>
              </a:rPr>
              <a:t> </a:t>
            </a:r>
            <a:r>
              <a:rPr kumimoji="1"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0.82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kumimoji="1" lang="en-US" altLang="zh-CN" sz="3200" b="1">
              <a:solidFill>
                <a:srgbClr val="FF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286249" y="5809804"/>
            <a:ext cx="1733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kumimoji="1" lang="en-US" altLang="zh-CN">
                <a:solidFill>
                  <a:srgbClr val="0000FF"/>
                </a:solidFill>
                <a:latin typeface="宋体" panose="02010600030101010101" pitchFamily="2" charset="-122"/>
              </a:rPr>
              <a:t>  p=q=r=</a:t>
            </a:r>
            <a:r>
              <a:rPr kumimoji="1" lang="en-US" altLang="zh-CN" sz="3200" b="1">
                <a:latin typeface="Times New Roman" panose="02020603050405020304" pitchFamily="18" charset="0"/>
              </a:rPr>
              <a:t> </a:t>
            </a:r>
            <a:r>
              <a:rPr kumimoji="1"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kumimoji="1" lang="en-US" altLang="zh-CN" sz="3200" b="1">
              <a:solidFill>
                <a:srgbClr val="FF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16" name="Group 66"/>
          <p:cNvGrpSpPr/>
          <p:nvPr/>
        </p:nvGrpSpPr>
        <p:grpSpPr bwMode="auto">
          <a:xfrm>
            <a:off x="1627187" y="4106422"/>
            <a:ext cx="2244726" cy="1776414"/>
            <a:chOff x="223" y="2583"/>
            <a:chExt cx="1414" cy="1119"/>
          </a:xfrm>
        </p:grpSpPr>
        <p:sp>
          <p:nvSpPr>
            <p:cNvPr id="57" name="Freeform 11"/>
            <p:cNvSpPr/>
            <p:nvPr/>
          </p:nvSpPr>
          <p:spPr bwMode="auto">
            <a:xfrm>
              <a:off x="518" y="2861"/>
              <a:ext cx="854" cy="840"/>
            </a:xfrm>
            <a:custGeom>
              <a:avLst/>
              <a:gdLst>
                <a:gd name="T0" fmla="*/ 0 w 654"/>
                <a:gd name="T1" fmla="*/ 156 h 582"/>
                <a:gd name="T2" fmla="*/ 342 w 654"/>
                <a:gd name="T3" fmla="*/ 0 h 582"/>
                <a:gd name="T4" fmla="*/ 654 w 654"/>
                <a:gd name="T5" fmla="*/ 156 h 582"/>
                <a:gd name="T6" fmla="*/ 654 w 654"/>
                <a:gd name="T7" fmla="*/ 420 h 582"/>
                <a:gd name="T8" fmla="*/ 330 w 654"/>
                <a:gd name="T9" fmla="*/ 582 h 582"/>
                <a:gd name="T10" fmla="*/ 6 w 654"/>
                <a:gd name="T11" fmla="*/ 426 h 582"/>
                <a:gd name="T12" fmla="*/ 0 w 654"/>
                <a:gd name="T13" fmla="*/ 156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4" h="582">
                  <a:moveTo>
                    <a:pt x="0" y="156"/>
                  </a:moveTo>
                  <a:lnTo>
                    <a:pt x="342" y="0"/>
                  </a:lnTo>
                  <a:lnTo>
                    <a:pt x="654" y="156"/>
                  </a:lnTo>
                  <a:lnTo>
                    <a:pt x="654" y="420"/>
                  </a:lnTo>
                  <a:lnTo>
                    <a:pt x="330" y="582"/>
                  </a:lnTo>
                  <a:lnTo>
                    <a:pt x="6" y="42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58" name="Group 13"/>
            <p:cNvGrpSpPr/>
            <p:nvPr/>
          </p:nvGrpSpPr>
          <p:grpSpPr bwMode="auto">
            <a:xfrm>
              <a:off x="521" y="2598"/>
              <a:ext cx="865" cy="887"/>
              <a:chOff x="1047" y="2127"/>
              <a:chExt cx="865" cy="615"/>
            </a:xfrm>
          </p:grpSpPr>
          <p:sp>
            <p:nvSpPr>
              <p:cNvPr id="72" name="Freeform 14"/>
              <p:cNvSpPr/>
              <p:nvPr/>
            </p:nvSpPr>
            <p:spPr bwMode="auto">
              <a:xfrm>
                <a:off x="1480" y="2127"/>
                <a:ext cx="1" cy="419"/>
              </a:xfrm>
              <a:custGeom>
                <a:avLst/>
                <a:gdLst>
                  <a:gd name="T0" fmla="*/ 0 w 1"/>
                  <a:gd name="T1" fmla="*/ 664 h 664"/>
                  <a:gd name="T2" fmla="*/ 1 w 1"/>
                  <a:gd name="T3" fmla="*/ 0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664">
                    <a:moveTo>
                      <a:pt x="0" y="664"/>
                    </a:move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 type="none" w="med" len="med"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3" name="Freeform 15"/>
              <p:cNvSpPr/>
              <p:nvPr/>
            </p:nvSpPr>
            <p:spPr bwMode="auto">
              <a:xfrm>
                <a:off x="1047" y="2546"/>
                <a:ext cx="434" cy="196"/>
              </a:xfrm>
              <a:custGeom>
                <a:avLst/>
                <a:gdLst>
                  <a:gd name="T0" fmla="*/ 434 w 434"/>
                  <a:gd name="T1" fmla="*/ 0 h 196"/>
                  <a:gd name="T2" fmla="*/ 0 w 434"/>
                  <a:gd name="T3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34" h="196">
                    <a:moveTo>
                      <a:pt x="434" y="0"/>
                    </a:moveTo>
                    <a:lnTo>
                      <a:pt x="0" y="196"/>
                    </a:ln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4" name="Freeform 16"/>
              <p:cNvSpPr/>
              <p:nvPr/>
            </p:nvSpPr>
            <p:spPr bwMode="auto">
              <a:xfrm>
                <a:off x="1480" y="2546"/>
                <a:ext cx="432" cy="196"/>
              </a:xfrm>
              <a:custGeom>
                <a:avLst/>
                <a:gdLst>
                  <a:gd name="T0" fmla="*/ 0 w 432"/>
                  <a:gd name="T1" fmla="*/ 0 h 196"/>
                  <a:gd name="T2" fmla="*/ 432 w 432"/>
                  <a:gd name="T3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32" h="196">
                    <a:moveTo>
                      <a:pt x="0" y="0"/>
                    </a:moveTo>
                    <a:lnTo>
                      <a:pt x="432" y="196"/>
                    </a:ln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59" name="Text Box 17"/>
            <p:cNvSpPr txBox="1">
              <a:spLocks noChangeArrowheads="1"/>
            </p:cNvSpPr>
            <p:nvPr/>
          </p:nvSpPr>
          <p:spPr bwMode="auto">
            <a:xfrm>
              <a:off x="912" y="3294"/>
              <a:ext cx="19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kumimoji="1" lang="en-US" altLang="zh-CN" sz="1600" b="1">
                  <a:latin typeface="ISOCP" panose="00000400000000000000" pitchFamily="2" charset="0"/>
                </a:rPr>
                <a:t>O</a:t>
              </a:r>
              <a:endParaRPr kumimoji="1" lang="en-US" altLang="zh-CN" sz="2000" b="1">
                <a:latin typeface="Times New Roman" panose="02020603050405020304" pitchFamily="18" charset="0"/>
              </a:endParaRPr>
            </a:p>
          </p:txBody>
        </p:sp>
        <p:sp>
          <p:nvSpPr>
            <p:cNvPr id="60" name="Text Box 18"/>
            <p:cNvSpPr txBox="1">
              <a:spLocks noChangeArrowheads="1"/>
            </p:cNvSpPr>
            <p:nvPr/>
          </p:nvSpPr>
          <p:spPr bwMode="auto">
            <a:xfrm>
              <a:off x="223" y="3354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kumimoji="1" lang="en-US" altLang="zh-CN" sz="1600" b="1">
                  <a:latin typeface="Times New Roman" panose="02020603050405020304" pitchFamily="18" charset="0"/>
                </a:rPr>
                <a:t>X</a:t>
              </a:r>
              <a:endParaRPr kumimoji="1" lang="en-US" altLang="zh-CN" sz="2000" b="1">
                <a:latin typeface="Times New Roman" panose="02020603050405020304" pitchFamily="18" charset="0"/>
              </a:endParaRPr>
            </a:p>
          </p:txBody>
        </p:sp>
        <p:sp>
          <p:nvSpPr>
            <p:cNvPr id="61" name="Text Box 19"/>
            <p:cNvSpPr txBox="1">
              <a:spLocks noChangeArrowheads="1"/>
            </p:cNvSpPr>
            <p:nvPr/>
          </p:nvSpPr>
          <p:spPr bwMode="auto">
            <a:xfrm>
              <a:off x="1429" y="3344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kumimoji="1" lang="en-US" altLang="zh-CN" sz="1600" b="1">
                  <a:latin typeface="Times New Roman" panose="02020603050405020304" pitchFamily="18" charset="0"/>
                </a:rPr>
                <a:t>Y</a:t>
              </a:r>
              <a:endParaRPr kumimoji="1" lang="en-US" altLang="zh-CN" sz="2000" b="1">
                <a:latin typeface="Times New Roman" panose="02020603050405020304" pitchFamily="18" charset="0"/>
              </a:endParaRPr>
            </a:p>
          </p:txBody>
        </p:sp>
        <p:sp>
          <p:nvSpPr>
            <p:cNvPr id="62" name="Text Box 20"/>
            <p:cNvSpPr txBox="1">
              <a:spLocks noChangeArrowheads="1"/>
            </p:cNvSpPr>
            <p:nvPr/>
          </p:nvSpPr>
          <p:spPr bwMode="auto">
            <a:xfrm>
              <a:off x="775" y="2583"/>
              <a:ext cx="2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kumimoji="1" lang="en-US" altLang="zh-CN" sz="1600" b="1">
                  <a:latin typeface="Times New Roman" panose="02020603050405020304" pitchFamily="18" charset="0"/>
                </a:rPr>
                <a:t>Z</a:t>
              </a:r>
              <a:endParaRPr kumimoji="1" lang="en-US" altLang="zh-CN" sz="2000" b="1">
                <a:latin typeface="Times New Roman" panose="02020603050405020304" pitchFamily="18" charset="0"/>
              </a:endParaRPr>
            </a:p>
          </p:txBody>
        </p:sp>
        <p:sp>
          <p:nvSpPr>
            <p:cNvPr id="63" name="Freeform 21"/>
            <p:cNvSpPr/>
            <p:nvPr/>
          </p:nvSpPr>
          <p:spPr bwMode="auto">
            <a:xfrm>
              <a:off x="958" y="3464"/>
              <a:ext cx="406" cy="237"/>
            </a:xfrm>
            <a:custGeom>
              <a:avLst/>
              <a:gdLst>
                <a:gd name="T0" fmla="*/ 0 w 306"/>
                <a:gd name="T1" fmla="*/ 164 h 164"/>
                <a:gd name="T2" fmla="*/ 306 w 306"/>
                <a:gd name="T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6" h="164">
                  <a:moveTo>
                    <a:pt x="0" y="164"/>
                  </a:moveTo>
                  <a:lnTo>
                    <a:pt x="306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Freeform 22"/>
            <p:cNvSpPr/>
            <p:nvPr/>
          </p:nvSpPr>
          <p:spPr bwMode="auto">
            <a:xfrm>
              <a:off x="527" y="3084"/>
              <a:ext cx="0" cy="397"/>
            </a:xfrm>
            <a:custGeom>
              <a:avLst/>
              <a:gdLst>
                <a:gd name="T0" fmla="*/ 0 w 1"/>
                <a:gd name="T1" fmla="*/ 0 h 438"/>
                <a:gd name="T2" fmla="*/ 0 w 1"/>
                <a:gd name="T3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38">
                  <a:moveTo>
                    <a:pt x="0" y="0"/>
                  </a:moveTo>
                  <a:lnTo>
                    <a:pt x="0" y="43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5" name="Freeform 23"/>
            <p:cNvSpPr/>
            <p:nvPr/>
          </p:nvSpPr>
          <p:spPr bwMode="auto">
            <a:xfrm>
              <a:off x="1373" y="3095"/>
              <a:ext cx="3" cy="373"/>
            </a:xfrm>
            <a:custGeom>
              <a:avLst/>
              <a:gdLst>
                <a:gd name="T0" fmla="*/ 0 w 1"/>
                <a:gd name="T1" fmla="*/ 0 h 410"/>
                <a:gd name="T2" fmla="*/ 0 w 1"/>
                <a:gd name="T3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10">
                  <a:moveTo>
                    <a:pt x="0" y="0"/>
                  </a:moveTo>
                  <a:lnTo>
                    <a:pt x="0" y="41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" name="Freeform 24"/>
            <p:cNvSpPr/>
            <p:nvPr/>
          </p:nvSpPr>
          <p:spPr bwMode="auto">
            <a:xfrm>
              <a:off x="958" y="3084"/>
              <a:ext cx="415" cy="224"/>
            </a:xfrm>
            <a:custGeom>
              <a:avLst/>
              <a:gdLst>
                <a:gd name="T0" fmla="*/ 0 w 396"/>
                <a:gd name="T1" fmla="*/ 246 h 246"/>
                <a:gd name="T2" fmla="*/ 396 w 396"/>
                <a:gd name="T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96" h="246">
                  <a:moveTo>
                    <a:pt x="0" y="246"/>
                  </a:moveTo>
                  <a:lnTo>
                    <a:pt x="396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Freeform 25"/>
            <p:cNvSpPr/>
            <p:nvPr/>
          </p:nvSpPr>
          <p:spPr bwMode="auto">
            <a:xfrm>
              <a:off x="527" y="3089"/>
              <a:ext cx="431" cy="219"/>
            </a:xfrm>
            <a:custGeom>
              <a:avLst/>
              <a:gdLst>
                <a:gd name="T0" fmla="*/ 409 w 409"/>
                <a:gd name="T1" fmla="*/ 241 h 241"/>
                <a:gd name="T2" fmla="*/ 0 w 409"/>
                <a:gd name="T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9" h="241">
                  <a:moveTo>
                    <a:pt x="409" y="241"/>
                  </a:move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Freeform 26"/>
            <p:cNvSpPr/>
            <p:nvPr/>
          </p:nvSpPr>
          <p:spPr bwMode="auto">
            <a:xfrm>
              <a:off x="526" y="2857"/>
              <a:ext cx="432" cy="232"/>
            </a:xfrm>
            <a:custGeom>
              <a:avLst/>
              <a:gdLst>
                <a:gd name="T0" fmla="*/ 0 w 410"/>
                <a:gd name="T1" fmla="*/ 254 h 254"/>
                <a:gd name="T2" fmla="*/ 410 w 410"/>
                <a:gd name="T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10" h="254">
                  <a:moveTo>
                    <a:pt x="0" y="254"/>
                  </a:moveTo>
                  <a:lnTo>
                    <a:pt x="41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Freeform 27"/>
            <p:cNvSpPr/>
            <p:nvPr/>
          </p:nvSpPr>
          <p:spPr bwMode="auto">
            <a:xfrm>
              <a:off x="958" y="2853"/>
              <a:ext cx="415" cy="231"/>
            </a:xfrm>
            <a:custGeom>
              <a:avLst/>
              <a:gdLst>
                <a:gd name="T0" fmla="*/ 395 w 395"/>
                <a:gd name="T1" fmla="*/ 254 h 254"/>
                <a:gd name="T2" fmla="*/ 0 w 395"/>
                <a:gd name="T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95" h="254">
                  <a:moveTo>
                    <a:pt x="395" y="254"/>
                  </a:move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Freeform 28"/>
            <p:cNvSpPr/>
            <p:nvPr/>
          </p:nvSpPr>
          <p:spPr bwMode="auto">
            <a:xfrm>
              <a:off x="527" y="3481"/>
              <a:ext cx="431" cy="221"/>
            </a:xfrm>
            <a:custGeom>
              <a:avLst/>
              <a:gdLst>
                <a:gd name="T0" fmla="*/ 409 w 409"/>
                <a:gd name="T1" fmla="*/ 241 h 241"/>
                <a:gd name="T2" fmla="*/ 0 w 409"/>
                <a:gd name="T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9" h="241">
                  <a:moveTo>
                    <a:pt x="409" y="241"/>
                  </a:move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Freeform 29"/>
            <p:cNvSpPr/>
            <p:nvPr/>
          </p:nvSpPr>
          <p:spPr bwMode="auto">
            <a:xfrm>
              <a:off x="958" y="3303"/>
              <a:ext cx="0" cy="398"/>
            </a:xfrm>
            <a:custGeom>
              <a:avLst/>
              <a:gdLst>
                <a:gd name="T0" fmla="*/ 0 w 1"/>
                <a:gd name="T1" fmla="*/ 0 h 438"/>
                <a:gd name="T2" fmla="*/ 0 w 1"/>
                <a:gd name="T3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38">
                  <a:moveTo>
                    <a:pt x="0" y="0"/>
                  </a:moveTo>
                  <a:lnTo>
                    <a:pt x="0" y="43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7" name="Group 68"/>
          <p:cNvGrpSpPr/>
          <p:nvPr/>
        </p:nvGrpSpPr>
        <p:grpSpPr bwMode="auto">
          <a:xfrm>
            <a:off x="3746371" y="3874689"/>
            <a:ext cx="2746377" cy="2016126"/>
            <a:chOff x="1693" y="2478"/>
            <a:chExt cx="1730" cy="1270"/>
          </a:xfrm>
        </p:grpSpPr>
        <p:sp>
          <p:nvSpPr>
            <p:cNvPr id="37" name="Freeform 31"/>
            <p:cNvSpPr/>
            <p:nvPr/>
          </p:nvSpPr>
          <p:spPr bwMode="auto">
            <a:xfrm>
              <a:off x="2038" y="2782"/>
              <a:ext cx="1014" cy="964"/>
            </a:xfrm>
            <a:custGeom>
              <a:avLst/>
              <a:gdLst>
                <a:gd name="T0" fmla="*/ 0 w 654"/>
                <a:gd name="T1" fmla="*/ 156 h 582"/>
                <a:gd name="T2" fmla="*/ 342 w 654"/>
                <a:gd name="T3" fmla="*/ 0 h 582"/>
                <a:gd name="T4" fmla="*/ 654 w 654"/>
                <a:gd name="T5" fmla="*/ 156 h 582"/>
                <a:gd name="T6" fmla="*/ 654 w 654"/>
                <a:gd name="T7" fmla="*/ 420 h 582"/>
                <a:gd name="T8" fmla="*/ 330 w 654"/>
                <a:gd name="T9" fmla="*/ 582 h 582"/>
                <a:gd name="T10" fmla="*/ 6 w 654"/>
                <a:gd name="T11" fmla="*/ 426 h 582"/>
                <a:gd name="T12" fmla="*/ 0 w 654"/>
                <a:gd name="T13" fmla="*/ 156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4" h="582">
                  <a:moveTo>
                    <a:pt x="0" y="156"/>
                  </a:moveTo>
                  <a:lnTo>
                    <a:pt x="342" y="0"/>
                  </a:lnTo>
                  <a:lnTo>
                    <a:pt x="654" y="156"/>
                  </a:lnTo>
                  <a:lnTo>
                    <a:pt x="654" y="420"/>
                  </a:lnTo>
                  <a:lnTo>
                    <a:pt x="330" y="582"/>
                  </a:lnTo>
                  <a:lnTo>
                    <a:pt x="6" y="42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38" name="Group 33"/>
            <p:cNvGrpSpPr/>
            <p:nvPr/>
          </p:nvGrpSpPr>
          <p:grpSpPr bwMode="auto">
            <a:xfrm>
              <a:off x="1693" y="2606"/>
              <a:ext cx="1730" cy="1019"/>
              <a:chOff x="448" y="2203"/>
              <a:chExt cx="865" cy="615"/>
            </a:xfrm>
          </p:grpSpPr>
          <p:sp>
            <p:nvSpPr>
              <p:cNvPr id="54" name="Freeform 34"/>
              <p:cNvSpPr/>
              <p:nvPr/>
            </p:nvSpPr>
            <p:spPr bwMode="auto">
              <a:xfrm>
                <a:off x="881" y="2203"/>
                <a:ext cx="1" cy="419"/>
              </a:xfrm>
              <a:custGeom>
                <a:avLst/>
                <a:gdLst>
                  <a:gd name="T0" fmla="*/ 0 w 1"/>
                  <a:gd name="T1" fmla="*/ 664 h 664"/>
                  <a:gd name="T2" fmla="*/ 1 w 1"/>
                  <a:gd name="T3" fmla="*/ 0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664">
                    <a:moveTo>
                      <a:pt x="0" y="664"/>
                    </a:move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 type="none" w="med" len="med"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5" name="Freeform 35"/>
              <p:cNvSpPr/>
              <p:nvPr/>
            </p:nvSpPr>
            <p:spPr bwMode="auto">
              <a:xfrm>
                <a:off x="448" y="2622"/>
                <a:ext cx="434" cy="196"/>
              </a:xfrm>
              <a:custGeom>
                <a:avLst/>
                <a:gdLst>
                  <a:gd name="T0" fmla="*/ 434 w 434"/>
                  <a:gd name="T1" fmla="*/ 0 h 196"/>
                  <a:gd name="T2" fmla="*/ 0 w 434"/>
                  <a:gd name="T3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34" h="196">
                    <a:moveTo>
                      <a:pt x="434" y="0"/>
                    </a:moveTo>
                    <a:lnTo>
                      <a:pt x="0" y="196"/>
                    </a:ln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6" name="Freeform 36"/>
              <p:cNvSpPr/>
              <p:nvPr/>
            </p:nvSpPr>
            <p:spPr bwMode="auto">
              <a:xfrm>
                <a:off x="881" y="2622"/>
                <a:ext cx="432" cy="196"/>
              </a:xfrm>
              <a:custGeom>
                <a:avLst/>
                <a:gdLst>
                  <a:gd name="T0" fmla="*/ 0 w 432"/>
                  <a:gd name="T1" fmla="*/ 0 h 196"/>
                  <a:gd name="T2" fmla="*/ 432 w 432"/>
                  <a:gd name="T3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32" h="196">
                    <a:moveTo>
                      <a:pt x="0" y="0"/>
                    </a:moveTo>
                    <a:lnTo>
                      <a:pt x="432" y="196"/>
                    </a:ln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2517" y="3263"/>
              <a:ext cx="19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kumimoji="1" lang="en-US" altLang="zh-CN" sz="1600" b="1">
                  <a:latin typeface="ISOCP" panose="00000400000000000000" pitchFamily="2" charset="0"/>
                </a:rPr>
                <a:t>O</a:t>
              </a:r>
              <a:endParaRPr kumimoji="1" lang="en-US" altLang="zh-CN" sz="2000" b="1">
                <a:latin typeface="Times New Roman" panose="02020603050405020304" pitchFamily="18" charset="0"/>
              </a:endParaRPr>
            </a:p>
          </p:txBody>
        </p:sp>
        <p:sp>
          <p:nvSpPr>
            <p:cNvPr id="40" name="Text Box 38"/>
            <p:cNvSpPr txBox="1">
              <a:spLocks noChangeArrowheads="1"/>
            </p:cNvSpPr>
            <p:nvPr/>
          </p:nvSpPr>
          <p:spPr bwMode="auto">
            <a:xfrm>
              <a:off x="1746" y="3385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kumimoji="1" lang="en-US" altLang="zh-CN" sz="1600" b="1">
                  <a:latin typeface="Times New Roman" panose="02020603050405020304" pitchFamily="18" charset="0"/>
                </a:rPr>
                <a:t>X</a:t>
              </a:r>
              <a:endParaRPr kumimoji="1" lang="en-US" altLang="zh-CN" sz="2000" b="1">
                <a:latin typeface="Times New Roman" panose="02020603050405020304" pitchFamily="18" charset="0"/>
              </a:endParaRPr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3171" y="3354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kumimoji="1" lang="en-US" altLang="zh-CN" sz="1600" b="1">
                  <a:latin typeface="Times New Roman" panose="02020603050405020304" pitchFamily="18" charset="0"/>
                </a:rPr>
                <a:t>Y</a:t>
              </a:r>
              <a:endParaRPr kumimoji="1" lang="en-US" altLang="zh-CN" sz="2000" b="1">
                <a:latin typeface="Times New Roman" panose="02020603050405020304" pitchFamily="18" charset="0"/>
              </a:endParaRPr>
            </a:p>
          </p:txBody>
        </p:sp>
        <p:sp>
          <p:nvSpPr>
            <p:cNvPr id="42" name="Text Box 40"/>
            <p:cNvSpPr txBox="1">
              <a:spLocks noChangeArrowheads="1"/>
            </p:cNvSpPr>
            <p:nvPr/>
          </p:nvSpPr>
          <p:spPr bwMode="auto">
            <a:xfrm>
              <a:off x="2336" y="2478"/>
              <a:ext cx="2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kumimoji="1" lang="en-US" altLang="zh-CN" sz="1600" b="1">
                  <a:latin typeface="Times New Roman" panose="02020603050405020304" pitchFamily="18" charset="0"/>
                </a:rPr>
                <a:t>Z</a:t>
              </a:r>
              <a:endParaRPr kumimoji="1" lang="en-US" altLang="zh-CN" sz="2000" b="1">
                <a:latin typeface="Times New Roman" panose="02020603050405020304" pitchFamily="18" charset="0"/>
              </a:endParaRPr>
            </a:p>
          </p:txBody>
        </p:sp>
        <p:sp>
          <p:nvSpPr>
            <p:cNvPr id="43" name="Freeform 41"/>
            <p:cNvSpPr/>
            <p:nvPr/>
          </p:nvSpPr>
          <p:spPr bwMode="auto">
            <a:xfrm>
              <a:off x="2560" y="3475"/>
              <a:ext cx="483" cy="271"/>
            </a:xfrm>
            <a:custGeom>
              <a:avLst/>
              <a:gdLst>
                <a:gd name="T0" fmla="*/ 0 w 306"/>
                <a:gd name="T1" fmla="*/ 164 h 164"/>
                <a:gd name="T2" fmla="*/ 306 w 306"/>
                <a:gd name="T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6" h="164">
                  <a:moveTo>
                    <a:pt x="0" y="164"/>
                  </a:moveTo>
                  <a:lnTo>
                    <a:pt x="306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42"/>
            <p:cNvSpPr/>
            <p:nvPr/>
          </p:nvSpPr>
          <p:spPr bwMode="auto">
            <a:xfrm>
              <a:off x="2049" y="3037"/>
              <a:ext cx="1" cy="457"/>
            </a:xfrm>
            <a:custGeom>
              <a:avLst/>
              <a:gdLst>
                <a:gd name="T0" fmla="*/ 0 w 1"/>
                <a:gd name="T1" fmla="*/ 0 h 438"/>
                <a:gd name="T2" fmla="*/ 0 w 1"/>
                <a:gd name="T3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38">
                  <a:moveTo>
                    <a:pt x="0" y="0"/>
                  </a:moveTo>
                  <a:lnTo>
                    <a:pt x="0" y="43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3054" y="3050"/>
              <a:ext cx="3" cy="430"/>
            </a:xfrm>
            <a:custGeom>
              <a:avLst/>
              <a:gdLst>
                <a:gd name="T0" fmla="*/ 0 w 1"/>
                <a:gd name="T1" fmla="*/ 0 h 410"/>
                <a:gd name="T2" fmla="*/ 0 w 1"/>
                <a:gd name="T3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10">
                  <a:moveTo>
                    <a:pt x="0" y="0"/>
                  </a:moveTo>
                  <a:lnTo>
                    <a:pt x="0" y="41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2560" y="3037"/>
              <a:ext cx="494" cy="259"/>
            </a:xfrm>
            <a:custGeom>
              <a:avLst/>
              <a:gdLst>
                <a:gd name="T0" fmla="*/ 0 w 396"/>
                <a:gd name="T1" fmla="*/ 246 h 246"/>
                <a:gd name="T2" fmla="*/ 396 w 396"/>
                <a:gd name="T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96" h="246">
                  <a:moveTo>
                    <a:pt x="0" y="246"/>
                  </a:moveTo>
                  <a:lnTo>
                    <a:pt x="396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2049" y="3044"/>
              <a:ext cx="511" cy="252"/>
            </a:xfrm>
            <a:custGeom>
              <a:avLst/>
              <a:gdLst>
                <a:gd name="T0" fmla="*/ 409 w 409"/>
                <a:gd name="T1" fmla="*/ 241 h 241"/>
                <a:gd name="T2" fmla="*/ 0 w 409"/>
                <a:gd name="T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9" h="241">
                  <a:moveTo>
                    <a:pt x="409" y="241"/>
                  </a:move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2047" y="2777"/>
              <a:ext cx="513" cy="267"/>
            </a:xfrm>
            <a:custGeom>
              <a:avLst/>
              <a:gdLst>
                <a:gd name="T0" fmla="*/ 0 w 410"/>
                <a:gd name="T1" fmla="*/ 254 h 254"/>
                <a:gd name="T2" fmla="*/ 410 w 410"/>
                <a:gd name="T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10" h="254">
                  <a:moveTo>
                    <a:pt x="0" y="254"/>
                  </a:moveTo>
                  <a:lnTo>
                    <a:pt x="41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47"/>
            <p:cNvSpPr/>
            <p:nvPr/>
          </p:nvSpPr>
          <p:spPr bwMode="auto">
            <a:xfrm>
              <a:off x="2560" y="2772"/>
              <a:ext cx="494" cy="265"/>
            </a:xfrm>
            <a:custGeom>
              <a:avLst/>
              <a:gdLst>
                <a:gd name="T0" fmla="*/ 395 w 395"/>
                <a:gd name="T1" fmla="*/ 254 h 254"/>
                <a:gd name="T2" fmla="*/ 0 w 395"/>
                <a:gd name="T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95" h="254">
                  <a:moveTo>
                    <a:pt x="395" y="254"/>
                  </a:move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Freeform 48"/>
            <p:cNvSpPr/>
            <p:nvPr/>
          </p:nvSpPr>
          <p:spPr bwMode="auto">
            <a:xfrm>
              <a:off x="2049" y="3494"/>
              <a:ext cx="511" cy="254"/>
            </a:xfrm>
            <a:custGeom>
              <a:avLst/>
              <a:gdLst>
                <a:gd name="T0" fmla="*/ 409 w 409"/>
                <a:gd name="T1" fmla="*/ 241 h 241"/>
                <a:gd name="T2" fmla="*/ 0 w 409"/>
                <a:gd name="T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9" h="241">
                  <a:moveTo>
                    <a:pt x="409" y="241"/>
                  </a:move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Freeform 49"/>
            <p:cNvSpPr/>
            <p:nvPr/>
          </p:nvSpPr>
          <p:spPr bwMode="auto">
            <a:xfrm>
              <a:off x="2560" y="3289"/>
              <a:ext cx="1" cy="457"/>
            </a:xfrm>
            <a:custGeom>
              <a:avLst/>
              <a:gdLst>
                <a:gd name="T0" fmla="*/ 0 w 1"/>
                <a:gd name="T1" fmla="*/ 0 h 438"/>
                <a:gd name="T2" fmla="*/ 0 w 1"/>
                <a:gd name="T3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38">
                  <a:moveTo>
                    <a:pt x="0" y="0"/>
                  </a:moveTo>
                  <a:lnTo>
                    <a:pt x="0" y="43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8" name="AutoShape 50"/>
          <p:cNvSpPr>
            <a:spLocks noChangeArrowheads="1"/>
          </p:cNvSpPr>
          <p:nvPr/>
        </p:nvSpPr>
        <p:spPr bwMode="auto">
          <a:xfrm>
            <a:off x="6162674" y="6025704"/>
            <a:ext cx="2736850" cy="431800"/>
          </a:xfrm>
          <a:prstGeom prst="wedgeRectCallout">
            <a:avLst>
              <a:gd name="adj1" fmla="val -75116"/>
              <a:gd name="adj2" fmla="val -158824"/>
            </a:avLst>
          </a:prstGeom>
          <a:solidFill>
            <a:srgbClr val="FFFF99"/>
          </a:solidFill>
          <a:ln w="38100" cmpd="dbl">
            <a:solidFill>
              <a:srgbClr val="FF66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b="1">
                <a:solidFill>
                  <a:srgbClr val="FF0066"/>
                </a:solidFill>
              </a:rPr>
              <a:t>图形放大了</a:t>
            </a:r>
            <a:r>
              <a:rPr lang="en-US" altLang="zh-CN" b="1">
                <a:solidFill>
                  <a:srgbClr val="FF0066"/>
                </a:solidFill>
              </a:rPr>
              <a:t>1.22</a:t>
            </a:r>
            <a:r>
              <a:rPr lang="zh-CN" altLang="en-US" b="1">
                <a:solidFill>
                  <a:srgbClr val="FF0066"/>
                </a:solidFill>
              </a:rPr>
              <a:t>倍</a:t>
            </a:r>
            <a:endParaRPr lang="zh-CN" altLang="en-US" b="1">
              <a:solidFill>
                <a:srgbClr val="FF0066"/>
              </a:solidFill>
            </a:endParaRPr>
          </a:p>
        </p:txBody>
      </p:sp>
      <p:grpSp>
        <p:nvGrpSpPr>
          <p:cNvPr id="20" name="Group 51"/>
          <p:cNvGrpSpPr/>
          <p:nvPr/>
        </p:nvGrpSpPr>
        <p:grpSpPr bwMode="auto">
          <a:xfrm>
            <a:off x="6438899" y="1415604"/>
            <a:ext cx="3829050" cy="4033838"/>
            <a:chOff x="3235" y="934"/>
            <a:chExt cx="2412" cy="2541"/>
          </a:xfrm>
        </p:grpSpPr>
        <p:pic>
          <p:nvPicPr>
            <p:cNvPr id="35" name="Picture 5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378"/>
            <a:stretch>
              <a:fillRect/>
            </a:stretch>
          </p:blipFill>
          <p:spPr bwMode="auto">
            <a:xfrm>
              <a:off x="3235" y="934"/>
              <a:ext cx="2412" cy="2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6" name="Rectangle 53"/>
            <p:cNvSpPr>
              <a:spLocks noChangeArrowheads="1"/>
            </p:cNvSpPr>
            <p:nvPr/>
          </p:nvSpPr>
          <p:spPr bwMode="auto">
            <a:xfrm>
              <a:off x="5012" y="3249"/>
              <a:ext cx="408" cy="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1" name="Group 54"/>
          <p:cNvGrpSpPr/>
          <p:nvPr/>
        </p:nvGrpSpPr>
        <p:grpSpPr bwMode="auto">
          <a:xfrm>
            <a:off x="6523039" y="2642747"/>
            <a:ext cx="3455990" cy="2879730"/>
            <a:chOff x="3288" y="1661"/>
            <a:chExt cx="2177" cy="1814"/>
          </a:xfrm>
        </p:grpSpPr>
        <p:sp>
          <p:nvSpPr>
            <p:cNvPr id="32" name="Oval 55"/>
            <p:cNvSpPr>
              <a:spLocks noChangeArrowheads="1"/>
            </p:cNvSpPr>
            <p:nvPr/>
          </p:nvSpPr>
          <p:spPr bwMode="auto">
            <a:xfrm>
              <a:off x="3288" y="1661"/>
              <a:ext cx="499" cy="31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Oval 56"/>
            <p:cNvSpPr>
              <a:spLocks noChangeArrowheads="1"/>
            </p:cNvSpPr>
            <p:nvPr/>
          </p:nvSpPr>
          <p:spPr bwMode="auto">
            <a:xfrm>
              <a:off x="4966" y="1706"/>
              <a:ext cx="499" cy="31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Oval 57"/>
            <p:cNvSpPr>
              <a:spLocks noChangeArrowheads="1"/>
            </p:cNvSpPr>
            <p:nvPr/>
          </p:nvSpPr>
          <p:spPr bwMode="auto">
            <a:xfrm>
              <a:off x="4150" y="3158"/>
              <a:ext cx="499" cy="31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2" name="Group 58"/>
          <p:cNvGrpSpPr/>
          <p:nvPr/>
        </p:nvGrpSpPr>
        <p:grpSpPr bwMode="auto">
          <a:xfrm>
            <a:off x="7027862" y="2569716"/>
            <a:ext cx="2303463" cy="1655761"/>
            <a:chOff x="3600" y="1655"/>
            <a:chExt cx="1451" cy="1043"/>
          </a:xfrm>
        </p:grpSpPr>
        <p:sp>
          <p:nvSpPr>
            <p:cNvPr id="29" name="Rectangle 59"/>
            <p:cNvSpPr>
              <a:spLocks noChangeArrowheads="1"/>
            </p:cNvSpPr>
            <p:nvPr/>
          </p:nvSpPr>
          <p:spPr bwMode="auto">
            <a:xfrm rot="-1846903">
              <a:off x="3600" y="2381"/>
              <a:ext cx="544" cy="3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Rectangle 60"/>
            <p:cNvSpPr>
              <a:spLocks noChangeArrowheads="1"/>
            </p:cNvSpPr>
            <p:nvPr/>
          </p:nvSpPr>
          <p:spPr bwMode="auto">
            <a:xfrm rot="16200000">
              <a:off x="3992" y="1768"/>
              <a:ext cx="544" cy="3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Rectangle 61"/>
            <p:cNvSpPr>
              <a:spLocks noChangeArrowheads="1"/>
            </p:cNvSpPr>
            <p:nvPr/>
          </p:nvSpPr>
          <p:spPr bwMode="auto">
            <a:xfrm rot="1814023">
              <a:off x="4507" y="2329"/>
              <a:ext cx="544" cy="3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3" name="Group 62"/>
          <p:cNvGrpSpPr/>
          <p:nvPr/>
        </p:nvGrpSpPr>
        <p:grpSpPr bwMode="auto">
          <a:xfrm>
            <a:off x="7027862" y="2569716"/>
            <a:ext cx="2303463" cy="1655761"/>
            <a:chOff x="3600" y="1655"/>
            <a:chExt cx="1451" cy="1043"/>
          </a:xfrm>
        </p:grpSpPr>
        <p:sp>
          <p:nvSpPr>
            <p:cNvPr id="24" name="Rectangle 63"/>
            <p:cNvSpPr>
              <a:spLocks noChangeArrowheads="1"/>
            </p:cNvSpPr>
            <p:nvPr/>
          </p:nvSpPr>
          <p:spPr bwMode="auto">
            <a:xfrm rot="-1846903">
              <a:off x="3600" y="2381"/>
              <a:ext cx="544" cy="3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64"/>
            <p:cNvSpPr>
              <a:spLocks noChangeArrowheads="1"/>
            </p:cNvSpPr>
            <p:nvPr/>
          </p:nvSpPr>
          <p:spPr bwMode="auto">
            <a:xfrm rot="16200000">
              <a:off x="3992" y="1768"/>
              <a:ext cx="544" cy="3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65"/>
            <p:cNvSpPr>
              <a:spLocks noChangeArrowheads="1"/>
            </p:cNvSpPr>
            <p:nvPr/>
          </p:nvSpPr>
          <p:spPr bwMode="auto">
            <a:xfrm rot="1814023">
              <a:off x="4507" y="2329"/>
              <a:ext cx="544" cy="3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4" y="296418"/>
            <a:ext cx="1061827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轴测图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36683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1803412" y="880466"/>
            <a:ext cx="1366838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03411" y="91140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正轴测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803412" y="1378742"/>
            <a:ext cx="4653197" cy="359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平面体的正等轴测图画法</a:t>
            </a:r>
            <a:endParaRPr lang="zh-CN" altLang="en-US" sz="2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5" name="Text Box 4"/>
          <p:cNvSpPr txBox="1">
            <a:spLocks noChangeArrowheads="1"/>
          </p:cNvSpPr>
          <p:nvPr/>
        </p:nvSpPr>
        <p:spPr bwMode="auto">
          <a:xfrm>
            <a:off x="2002230" y="1836658"/>
            <a:ext cx="8665771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一般步骤：</a:t>
            </a:r>
            <a:endParaRPr kumimoji="1"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kumimoji="1"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1"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）读立体三视图，</a:t>
            </a:r>
            <a:r>
              <a:rPr kumimoji="1"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形体分析</a:t>
            </a:r>
            <a:r>
              <a:rPr kumimoji="1"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，在三视图上建立空间的</a:t>
            </a:r>
            <a:r>
              <a:rPr kumimoji="1"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坐标轴</a:t>
            </a:r>
            <a:r>
              <a:rPr kumimoji="1"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kumimoji="1"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kumimoji="1"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1"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）由轴间角画出轴测轴，确定三个轴向伸缩系数</a:t>
            </a:r>
            <a:r>
              <a:rPr kumimoji="1"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( </a:t>
            </a:r>
            <a:r>
              <a:rPr kumimoji="1"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p=q=r=1</a:t>
            </a:r>
            <a:r>
              <a:rPr kumimoji="1"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(0.82) )</a:t>
            </a:r>
            <a:r>
              <a:rPr kumimoji="1"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kumimoji="1"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kumimoji="1"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kumimoji="1"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）选择适当的作图方法，依次作出各基本体或各线段、表面的轴测图。</a:t>
            </a:r>
            <a:endParaRPr kumimoji="1"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kumimoji="1"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kumimoji="1"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）擦去不可见的线段并加深可见部分，完成立体的轴测图。</a:t>
            </a:r>
            <a:endParaRPr kumimoji="1"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kumimoji="1" lang="zh-CN" altLang="en-US" sz="2400" b="1" dirty="0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kumimoji="1"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kumimoji="1"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kumimoji="1"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4" y="296418"/>
            <a:ext cx="1061827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轴测图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36683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1803412" y="880466"/>
            <a:ext cx="1366838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03411" y="91140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正轴测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803412" y="1378742"/>
            <a:ext cx="4653197" cy="359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平面体的正等轴测图画法</a:t>
            </a:r>
            <a:endParaRPr lang="zh-CN" altLang="en-US" sz="2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97020" y="1821265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cs typeface="Times New Roman" panose="02020603050405020304" pitchFamily="18" charset="0"/>
              </a:rPr>
              <a:t>根据两面投影图，画出正等轴测图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0528" y="23907"/>
            <a:ext cx="3925485" cy="844353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  <a:endParaRPr lang="zh-CN" altLang="en-US" sz="3600" dirty="0">
              <a:solidFill>
                <a:schemeClr val="accent4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WPS 演示</Application>
  <PresentationFormat>宽屏</PresentationFormat>
  <Paragraphs>68</Paragraphs>
  <Slides>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8</vt:i4>
      </vt:variant>
    </vt:vector>
  </HeadingPairs>
  <TitlesOfParts>
    <vt:vector size="33" baseType="lpstr">
      <vt:lpstr>Arial</vt:lpstr>
      <vt:lpstr>宋体</vt:lpstr>
      <vt:lpstr>Wingdings</vt:lpstr>
      <vt:lpstr>Impact</vt:lpstr>
      <vt:lpstr>HY헤드라인M</vt:lpstr>
      <vt:lpstr>Calibri</vt:lpstr>
      <vt:lpstr>华文行楷</vt:lpstr>
      <vt:lpstr>微软雅黑</vt:lpstr>
      <vt:lpstr>Century Gothic</vt:lpstr>
      <vt:lpstr>Century Gothic</vt:lpstr>
      <vt:lpstr>黑体</vt:lpstr>
      <vt:lpstr>Symbol</vt:lpstr>
      <vt:lpstr>Times New Roman</vt:lpstr>
      <vt:lpstr>ISOCP</vt:lpstr>
      <vt:lpstr>等线</vt:lpstr>
      <vt:lpstr>Arial Unicode MS</vt:lpstr>
      <vt:lpstr>等线 Light</vt:lpstr>
      <vt:lpstr>굴림</vt:lpstr>
      <vt:lpstr>AMGDT</vt:lpstr>
      <vt:lpstr>Malgun Gothic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陈澄橙l</cp:lastModifiedBy>
  <cp:revision>468</cp:revision>
  <dcterms:created xsi:type="dcterms:W3CDTF">2017-04-05T04:59:00Z</dcterms:created>
  <dcterms:modified xsi:type="dcterms:W3CDTF">2018-06-08T14:27:52Z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