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  <p:sldMasterId id="2147483663" r:id="rId4"/>
    <p:sldMasterId id="2147483667" r:id="rId5"/>
    <p:sldMasterId id="2147483682" r:id="rId6"/>
  </p:sldMasterIdLst>
  <p:notesMasterIdLst>
    <p:notesMasterId r:id="rId10"/>
  </p:notesMasterIdLst>
  <p:handoutMasterIdLst>
    <p:handoutMasterId r:id="rId14"/>
  </p:handoutMasterIdLst>
  <p:sldIdLst>
    <p:sldId id="390" r:id="rId7"/>
    <p:sldId id="341" r:id="rId8"/>
    <p:sldId id="256" r:id="rId9"/>
    <p:sldId id="314" r:id="rId11"/>
    <p:sldId id="276" r:id="rId12"/>
    <p:sldId id="307" r:id="rId13"/>
  </p:sldIdLst>
  <p:sldSz cx="12192000" cy="6858000"/>
  <p:notesSz cx="6858000" cy="9144000"/>
  <p:embeddedFontLst>
    <p:embeddedFont>
      <p:font typeface="Impact" panose="020B0806030902050204" pitchFamily="3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华文行楷" panose="02010800040101010101" pitchFamily="2" charset="-122"/>
      <p:regular r:id="rId23"/>
    </p:embeddedFont>
    <p:embeddedFont>
      <p:font typeface="微软雅黑" panose="020B0503020204020204" pitchFamily="34" charset="-122"/>
      <p:regular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黑体" panose="02010609060101010101" pitchFamily="49" charset="-122"/>
      <p:regular r:id="rId29"/>
    </p:embeddedFont>
    <p:embeddedFont>
      <p:font typeface="等线" panose="02010600030101010101" charset="-122"/>
      <p:regular r:id="rId30"/>
    </p:embeddedFont>
    <p:embeddedFont>
      <p:font typeface="等线 Light" panose="02010600030101010101" charset="-122"/>
      <p:regular r:id="rId31"/>
    </p:embeddedFont>
    <p:embeddedFont>
      <p:font typeface="Gulim" panose="020B0600000101010101" charset="0"/>
      <p:regular r:id="rId3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653" y="72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2" Type="http://schemas.openxmlformats.org/officeDocument/2006/relationships/font" Target="fonts/font15.fntdata"/><Relationship Id="rId31" Type="http://schemas.openxmlformats.org/officeDocument/2006/relationships/font" Target="fonts/font14.fntdata"/><Relationship Id="rId30" Type="http://schemas.openxmlformats.org/officeDocument/2006/relationships/font" Target="fonts/font13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12.fntdata"/><Relationship Id="rId28" Type="http://schemas.openxmlformats.org/officeDocument/2006/relationships/font" Target="fonts/font11.fntdata"/><Relationship Id="rId27" Type="http://schemas.openxmlformats.org/officeDocument/2006/relationships/font" Target="fonts/font10.fntdata"/><Relationship Id="rId26" Type="http://schemas.openxmlformats.org/officeDocument/2006/relationships/font" Target="fonts/font9.fntdata"/><Relationship Id="rId25" Type="http://schemas.openxmlformats.org/officeDocument/2006/relationships/font" Target="fonts/font8.fntdata"/><Relationship Id="rId24" Type="http://schemas.openxmlformats.org/officeDocument/2006/relationships/font" Target="fonts/font7.fntdata"/><Relationship Id="rId23" Type="http://schemas.openxmlformats.org/officeDocument/2006/relationships/font" Target="fonts/font6.fntdata"/><Relationship Id="rId22" Type="http://schemas.openxmlformats.org/officeDocument/2006/relationships/font" Target="fonts/font5.fntdata"/><Relationship Id="rId21" Type="http://schemas.openxmlformats.org/officeDocument/2006/relationships/font" Target="fonts/font4.fntdata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.xml"/><Relationship Id="rId8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5" Type="http://schemas.openxmlformats.org/officeDocument/2006/relationships/theme" Target="../theme/theme5.xml"/><Relationship Id="rId14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  <a:endParaRPr lang="en-US" altLang="ko-KR"/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</a:fld>
            <a:endParaRPr lang="en-US" altLang="ko-KR"/>
          </a:p>
        </p:txBody>
      </p:sp>
      <p:sp>
        <p:nvSpPr>
          <p:cNvPr id="2" name="矩形 1"/>
          <p:cNvSpPr/>
          <p:nvPr userDrawn="1"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4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  <a:endParaRPr lang="zh-CN" altLang="en-US">
              <a:sym typeface="Calibri" panose="020F0502020204030204" pitchFamily="34" charset="0"/>
            </a:endParaRP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  <a:endParaRPr lang="zh-CN" altLang="en-US">
              <a:sym typeface="Calibri" panose="020F0502020204030204" pitchFamily="34" charset="0"/>
            </a:endParaRP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  <a:endParaRPr lang="zh-CN" altLang="en-US">
              <a:sym typeface="Calibri" panose="020F0502020204030204" pitchFamily="34" charset="0"/>
            </a:endParaRP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  <a:endParaRPr lang="zh-CN" altLang="en-US">
              <a:sym typeface="Calibri" panose="020F0502020204030204" pitchFamily="34" charset="0"/>
            </a:endParaRP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  <a:endParaRPr lang="zh-CN" altLang="en-US">
              <a:sym typeface="Calibri" panose="020F0502020204030204" pitchFamily="34" charset="0"/>
            </a:endParaRP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  <a:endParaRPr lang="zh-CN" altLang="en-US">
              <a:sym typeface="Calibri" panose="020F0502020204030204" pitchFamily="34" charset="0"/>
            </a:endParaRP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  <a:endParaRPr lang="zh-CN" altLang="en-US">
              <a:sym typeface="Calibri" panose="020F0502020204030204" pitchFamily="34" charset="0"/>
            </a:endParaRP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  <a:endParaRPr lang="zh-CN" altLang="en-US">
              <a:sym typeface="Calibri" panose="020F0502020204030204" pitchFamily="34" charset="0"/>
            </a:endParaRP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安全设施计算软件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685" y="-54610"/>
            <a:ext cx="12197080" cy="68922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40280" y="3013710"/>
            <a:ext cx="771652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第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12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章 轴侧投影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67255" y="2334895"/>
            <a:ext cx="7857490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090324" y="2875002"/>
            <a:ext cx="1877437" cy="110799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概述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矩形 39"/>
          <p:cNvSpPr>
            <a:spLocks noChangeArrowheads="1"/>
          </p:cNvSpPr>
          <p:nvPr/>
        </p:nvSpPr>
        <p:spPr bwMode="auto">
          <a:xfrm>
            <a:off x="1728404" y="296418"/>
            <a:ext cx="1061827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轴测图</a:t>
            </a:r>
            <a:endParaRPr lang="zh-CN" altLang="zh-CN" sz="2400" b="1" dirty="0">
              <a:solidFill>
                <a:srgbClr val="4C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803411" y="760762"/>
            <a:ext cx="136683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524000" y="-56670"/>
            <a:ext cx="9144000" cy="256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矩形 26"/>
          <p:cNvSpPr/>
          <p:nvPr/>
        </p:nvSpPr>
        <p:spPr>
          <a:xfrm>
            <a:off x="1803412" y="880466"/>
            <a:ext cx="1366838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265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03411" y="911401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概述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803412" y="1378742"/>
            <a:ext cx="4653197" cy="3599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画轴测图必要三因素</a:t>
            </a:r>
            <a:endParaRPr lang="zh-CN" altLang="en-US" sz="200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803412" y="1898713"/>
            <a:ext cx="5039564" cy="2364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轴测轴：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坐标轴的投影</a:t>
            </a:r>
            <a:r>
              <a:rPr lang="pl-PL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(O X </a:t>
            </a:r>
            <a:r>
              <a:rPr lang="zh-CN" altLang="pl-PL" sz="2000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pl-PL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O Y</a:t>
            </a:r>
            <a:r>
              <a:rPr lang="zh-CN" altLang="pl-PL" sz="2000" dirty="0">
                <a:latin typeface="黑体" panose="02010609060101010101" pitchFamily="49" charset="-122"/>
                <a:ea typeface="黑体" panose="02010609060101010101" pitchFamily="49" charset="-122"/>
              </a:rPr>
              <a:t>、 </a:t>
            </a:r>
            <a:r>
              <a:rPr lang="pl-PL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O Z)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OZ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轴画成铅锤方向。</a:t>
            </a:r>
            <a:endParaRPr lang="pl-PL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轴间角：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轴测轴之间的夹角，三个轴间角之和为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360°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轴向伸缩系数（ </a:t>
            </a:r>
            <a:r>
              <a:rPr lang="en-US" altLang="zh-CN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</a:t>
            </a: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q</a:t>
            </a: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</a:t>
            </a: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测量长度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实长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Wingdings" panose="05000000000000000000" pitchFamily="2" charset="2"/>
              <a:buNone/>
            </a:pPr>
            <a:endParaRPr lang="zh-CN" altLang="en-US" sz="200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Wingdings" panose="05000000000000000000" pitchFamily="2" charset="2"/>
              <a:buNone/>
            </a:pP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238" y="359704"/>
            <a:ext cx="2714625" cy="263842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566281" y="3358480"/>
            <a:ext cx="3498850" cy="2603500"/>
            <a:chOff x="5042281" y="3358480"/>
            <a:chExt cx="3498850" cy="2603500"/>
          </a:xfrm>
        </p:grpSpPr>
        <p:grpSp>
          <p:nvGrpSpPr>
            <p:cNvPr id="26" name="Group 13"/>
            <p:cNvGrpSpPr/>
            <p:nvPr/>
          </p:nvGrpSpPr>
          <p:grpSpPr bwMode="auto">
            <a:xfrm>
              <a:off x="5042281" y="3358480"/>
              <a:ext cx="3498850" cy="2603500"/>
              <a:chOff x="1424" y="1288"/>
              <a:chExt cx="2204" cy="1640"/>
            </a:xfrm>
          </p:grpSpPr>
          <p:sp>
            <p:nvSpPr>
              <p:cNvPr id="29" name="Line 14"/>
              <p:cNvSpPr>
                <a:spLocks noChangeShapeType="1"/>
              </p:cNvSpPr>
              <p:nvPr/>
            </p:nvSpPr>
            <p:spPr bwMode="auto">
              <a:xfrm flipV="1">
                <a:off x="2496" y="1344"/>
                <a:ext cx="0" cy="96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0" name="Line 15"/>
              <p:cNvSpPr>
                <a:spLocks noChangeShapeType="1"/>
              </p:cNvSpPr>
              <p:nvPr/>
            </p:nvSpPr>
            <p:spPr bwMode="auto">
              <a:xfrm flipH="1">
                <a:off x="1488" y="2304"/>
                <a:ext cx="1008" cy="624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1" name="Line 16"/>
              <p:cNvSpPr>
                <a:spLocks noChangeShapeType="1"/>
              </p:cNvSpPr>
              <p:nvPr/>
            </p:nvSpPr>
            <p:spPr bwMode="auto">
              <a:xfrm>
                <a:off x="2496" y="2304"/>
                <a:ext cx="1056" cy="624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2" name="Text Box 17"/>
              <p:cNvSpPr txBox="1">
                <a:spLocks noChangeArrowheads="1"/>
              </p:cNvSpPr>
              <p:nvPr/>
            </p:nvSpPr>
            <p:spPr bwMode="auto">
              <a:xfrm>
                <a:off x="1424" y="2648"/>
                <a:ext cx="24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3300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i="1"/>
                  <a:t>X</a:t>
                </a:r>
                <a:endParaRPr lang="en-US" altLang="zh-CN" i="1"/>
              </a:p>
            </p:txBody>
          </p:sp>
          <p:sp>
            <p:nvSpPr>
              <p:cNvPr id="33" name="Text Box 18"/>
              <p:cNvSpPr txBox="1">
                <a:spLocks noChangeArrowheads="1"/>
              </p:cNvSpPr>
              <p:nvPr/>
            </p:nvSpPr>
            <p:spPr bwMode="auto">
              <a:xfrm>
                <a:off x="3296" y="2640"/>
                <a:ext cx="33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3300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i="1"/>
                  <a:t>Y</a:t>
                </a:r>
                <a:endParaRPr lang="en-US" altLang="zh-CN" i="1"/>
              </a:p>
            </p:txBody>
          </p:sp>
          <p:sp>
            <p:nvSpPr>
              <p:cNvPr id="34" name="Text Box 19"/>
              <p:cNvSpPr txBox="1">
                <a:spLocks noChangeArrowheads="1"/>
              </p:cNvSpPr>
              <p:nvPr/>
            </p:nvSpPr>
            <p:spPr bwMode="auto">
              <a:xfrm>
                <a:off x="2208" y="1288"/>
                <a:ext cx="33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3300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i="1"/>
                  <a:t>Z</a:t>
                </a:r>
                <a:endParaRPr lang="en-US" altLang="zh-CN" i="1"/>
              </a:p>
            </p:txBody>
          </p:sp>
        </p:grpSp>
        <p:grpSp>
          <p:nvGrpSpPr>
            <p:cNvPr id="35" name="Group 20"/>
            <p:cNvGrpSpPr/>
            <p:nvPr/>
          </p:nvGrpSpPr>
          <p:grpSpPr bwMode="auto">
            <a:xfrm>
              <a:off x="6248781" y="4228431"/>
              <a:ext cx="1146175" cy="1268413"/>
              <a:chOff x="2184" y="1836"/>
              <a:chExt cx="722" cy="799"/>
            </a:xfrm>
          </p:grpSpPr>
          <p:sp>
            <p:nvSpPr>
              <p:cNvPr id="36" name="Oval 21"/>
              <p:cNvSpPr>
                <a:spLocks noChangeArrowheads="1"/>
              </p:cNvSpPr>
              <p:nvPr/>
            </p:nvSpPr>
            <p:spPr bwMode="auto">
              <a:xfrm>
                <a:off x="2184" y="2148"/>
                <a:ext cx="164" cy="327"/>
              </a:xfrm>
              <a:prstGeom prst="ellipse">
                <a:avLst/>
              </a:prstGeom>
              <a:noFill/>
              <a:ln w="12700">
                <a:solidFill>
                  <a:srgbClr val="FF3300"/>
                </a:solidFill>
                <a:rou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7" name="Oval 22"/>
              <p:cNvSpPr>
                <a:spLocks noChangeArrowheads="1"/>
              </p:cNvSpPr>
              <p:nvPr/>
            </p:nvSpPr>
            <p:spPr bwMode="auto">
              <a:xfrm>
                <a:off x="2472" y="1836"/>
                <a:ext cx="164" cy="327"/>
              </a:xfrm>
              <a:prstGeom prst="ellipse">
                <a:avLst/>
              </a:prstGeom>
              <a:solidFill>
                <a:srgbClr val="FF3300"/>
              </a:solidFill>
              <a:ln w="12700">
                <a:solidFill>
                  <a:srgbClr val="FF3300"/>
                </a:solidFill>
                <a:rou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8" name="Oval 23"/>
              <p:cNvSpPr>
                <a:spLocks noChangeArrowheads="1"/>
              </p:cNvSpPr>
              <p:nvPr/>
            </p:nvSpPr>
            <p:spPr bwMode="auto">
              <a:xfrm>
                <a:off x="2208" y="2308"/>
                <a:ext cx="164" cy="327"/>
              </a:xfrm>
              <a:prstGeom prst="ellipse">
                <a:avLst/>
              </a:prstGeom>
              <a:solidFill>
                <a:srgbClr val="FF3300"/>
              </a:solidFill>
              <a:ln w="12700">
                <a:solidFill>
                  <a:srgbClr val="FF3300"/>
                </a:solidFill>
                <a:rou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Oval 24"/>
              <p:cNvSpPr>
                <a:spLocks noChangeArrowheads="1"/>
              </p:cNvSpPr>
              <p:nvPr/>
            </p:nvSpPr>
            <p:spPr bwMode="auto">
              <a:xfrm>
                <a:off x="2742" y="2296"/>
                <a:ext cx="164" cy="327"/>
              </a:xfrm>
              <a:prstGeom prst="ellipse">
                <a:avLst/>
              </a:prstGeom>
              <a:solidFill>
                <a:srgbClr val="FF3300"/>
              </a:solidFill>
              <a:ln w="12700">
                <a:solidFill>
                  <a:srgbClr val="FF3300"/>
                </a:solidFill>
                <a:rou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0" name="Rectangle 25"/>
            <p:cNvSpPr>
              <a:spLocks noChangeArrowheads="1"/>
            </p:cNvSpPr>
            <p:nvPr/>
          </p:nvSpPr>
          <p:spPr bwMode="auto">
            <a:xfrm>
              <a:off x="5624893" y="5071393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3300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400" i="1"/>
                <a:t>p</a:t>
              </a:r>
              <a:endParaRPr lang="en-US" altLang="zh-CN" sz="2400" i="1">
                <a:sym typeface="Symbol" panose="05050102010706020507" pitchFamily="18" charset="2"/>
              </a:endParaRPr>
            </a:p>
          </p:txBody>
        </p:sp>
        <p:sp>
          <p:nvSpPr>
            <p:cNvPr id="41" name="Rectangle 26"/>
            <p:cNvSpPr>
              <a:spLocks noChangeArrowheads="1"/>
            </p:cNvSpPr>
            <p:nvPr/>
          </p:nvSpPr>
          <p:spPr bwMode="auto">
            <a:xfrm>
              <a:off x="7488618" y="5112668"/>
              <a:ext cx="609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3300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i="1"/>
                <a:t>q</a:t>
              </a:r>
              <a:endParaRPr lang="en-US" altLang="zh-CN" sz="2400" i="1">
                <a:sym typeface="Symbol" panose="05050102010706020507" pitchFamily="18" charset="2"/>
              </a:endParaRPr>
            </a:p>
          </p:txBody>
        </p:sp>
        <p:sp>
          <p:nvSpPr>
            <p:cNvPr id="42" name="Rectangle 27"/>
            <p:cNvSpPr>
              <a:spLocks noChangeArrowheads="1"/>
            </p:cNvSpPr>
            <p:nvPr/>
          </p:nvSpPr>
          <p:spPr bwMode="auto">
            <a:xfrm>
              <a:off x="6286881" y="3723605"/>
              <a:ext cx="609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3300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i="1">
                  <a:sym typeface="Symbol" panose="05050102010706020507" pitchFamily="18" charset="2"/>
                </a:rPr>
                <a:t></a:t>
              </a:r>
              <a:endParaRPr lang="en-US" altLang="zh-CN" sz="2400" i="1">
                <a:sym typeface="Symbol" panose="05050102010706020507" pitchFamily="18" charset="2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196509" cy="685800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51530" y="2828835"/>
            <a:ext cx="569104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  <a:endParaRPr lang="zh-CN" altLang="en-US" sz="7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591851" y="2334787"/>
            <a:ext cx="6673016" cy="2188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51530" y="1962326"/>
            <a:ext cx="3283122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ea typeface="微软雅黑" panose="020B0503020204020204" pitchFamily="34" charset="-122"/>
              </a:rPr>
              <a:t>知识点学习</a:t>
            </a:r>
            <a:endParaRPr lang="zh-CN" altLang="en-US" sz="3600" dirty="0">
              <a:solidFill>
                <a:schemeClr val="accent4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</Words>
  <Application>WPS 演示</Application>
  <PresentationFormat>宽屏</PresentationFormat>
  <Paragraphs>34</Paragraphs>
  <Slides>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6</vt:i4>
      </vt:variant>
    </vt:vector>
  </HeadingPairs>
  <TitlesOfParts>
    <vt:vector size="29" baseType="lpstr">
      <vt:lpstr>Arial</vt:lpstr>
      <vt:lpstr>宋体</vt:lpstr>
      <vt:lpstr>Wingdings</vt:lpstr>
      <vt:lpstr>Impact</vt:lpstr>
      <vt:lpstr>HY헤드라인M</vt:lpstr>
      <vt:lpstr>Calibri</vt:lpstr>
      <vt:lpstr>华文行楷</vt:lpstr>
      <vt:lpstr>微软雅黑</vt:lpstr>
      <vt:lpstr>Century Gothic</vt:lpstr>
      <vt:lpstr>Century Gothic</vt:lpstr>
      <vt:lpstr>黑体</vt:lpstr>
      <vt:lpstr>Symbol</vt:lpstr>
      <vt:lpstr>Times New Roman</vt:lpstr>
      <vt:lpstr>等线</vt:lpstr>
      <vt:lpstr>Arial Unicode MS</vt:lpstr>
      <vt:lpstr>等线 Light</vt:lpstr>
      <vt:lpstr>Malgun Gothic</vt:lpstr>
      <vt:lpstr>Gulim</vt:lpstr>
      <vt:lpstr>Office 主题​​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在于ＰＰＴ</dc:creator>
  <cp:lastModifiedBy>Weiβ</cp:lastModifiedBy>
  <cp:revision>465</cp:revision>
  <dcterms:created xsi:type="dcterms:W3CDTF">2017-04-05T04:59:00Z</dcterms:created>
  <dcterms:modified xsi:type="dcterms:W3CDTF">2018-08-10T09:21:28Z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