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64" r:id="rId4"/>
    <p:sldMasterId id="2147483668" r:id="rId5"/>
    <p:sldMasterId id="2147483683" r:id="rId6"/>
  </p:sldMasterIdLst>
  <p:notesMasterIdLst>
    <p:notesMasterId r:id="rId10"/>
  </p:notesMasterIdLst>
  <p:handoutMasterIdLst>
    <p:handoutMasterId r:id="rId16"/>
  </p:handoutMasterIdLst>
  <p:sldIdLst>
    <p:sldId id="390" r:id="rId7"/>
    <p:sldId id="341" r:id="rId8"/>
    <p:sldId id="256" r:id="rId9"/>
    <p:sldId id="314" r:id="rId11"/>
    <p:sldId id="290" r:id="rId12"/>
    <p:sldId id="396" r:id="rId13"/>
    <p:sldId id="397" r:id="rId14"/>
    <p:sldId id="307" r:id="rId15"/>
  </p:sldIdLst>
  <p:sldSz cx="12192000" cy="6858000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等线" panose="02010600030101010101" charset="-122"/>
      <p:regular r:id="rId28"/>
    </p:embeddedFont>
    <p:embeddedFont>
      <p:font typeface="等线 Light" panose="02010600030101010101" charset="-122"/>
      <p:regular r:id="rId29"/>
    </p:embeddedFont>
    <p:embeddedFont>
      <p:font typeface="Gulim" panose="020B0600000101010101" charset="0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3" y="7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7106-9720-4E6D-8A9F-C526844081C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88855" y="3013501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投影图的简化画法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8493" y="2875915"/>
            <a:ext cx="797623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相同构造要素的画法 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903730" y="1076325"/>
            <a:ext cx="946975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    </a:t>
            </a:r>
            <a:r>
              <a:rPr lang="zh-CN" altLang="en-US" sz="1800">
                <a:latin typeface="黑体" panose="02010609060101010101" pitchFamily="49" charset="-122"/>
              </a:rPr>
              <a:t>如果物体上有多个形状相同而连续排列的构建要素，则可在两端或者适当位置画出少数几个要素的形状，其余部分用中心线或中心线交点表示。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 </a:t>
            </a:r>
            <a:endParaRPr lang="zh-CN" altLang="en-US" sz="1800">
              <a:solidFill>
                <a:schemeClr val="hlink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903414" y="687389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相同构造要素的画法  </a:t>
            </a: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6870" name="组合 6"/>
          <p:cNvGrpSpPr/>
          <p:nvPr/>
        </p:nvGrpSpPr>
        <p:grpSpPr bwMode="auto">
          <a:xfrm>
            <a:off x="1839914" y="169864"/>
            <a:ext cx="3032125" cy="465137"/>
            <a:chOff x="2411760" y="172823"/>
            <a:chExt cx="3033103" cy="464344"/>
          </a:xfrm>
        </p:grpSpPr>
        <p:sp>
          <p:nvSpPr>
            <p:cNvPr id="3687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269295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投影图的简化画法 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486396" y="637167"/>
              <a:ext cx="295846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11.5相同构造要素的画法（北邮）"/>
          <p:cNvPicPr>
            <a:picLocks noChangeAspect="1"/>
          </p:cNvPicPr>
          <p:nvPr/>
        </p:nvPicPr>
        <p:blipFill>
          <a:blip r:embed="rId1"/>
          <a:srcRect r="3436" b="58470"/>
          <a:stretch>
            <a:fillRect/>
          </a:stretch>
        </p:blipFill>
        <p:spPr>
          <a:xfrm>
            <a:off x="374650" y="2566670"/>
            <a:ext cx="6283960" cy="2698115"/>
          </a:xfrm>
          <a:prstGeom prst="rect">
            <a:avLst/>
          </a:prstGeom>
        </p:spPr>
      </p:pic>
      <p:pic>
        <p:nvPicPr>
          <p:cNvPr id="4" name="图片 3" descr="11.5相同构造要素的画法（北邮）"/>
          <p:cNvPicPr>
            <a:picLocks noChangeAspect="1"/>
          </p:cNvPicPr>
          <p:nvPr/>
        </p:nvPicPr>
        <p:blipFill>
          <a:blip r:embed="rId1"/>
          <a:srcRect t="46174" r="45831" b="6749"/>
          <a:stretch>
            <a:fillRect/>
          </a:stretch>
        </p:blipFill>
        <p:spPr>
          <a:xfrm>
            <a:off x="7758430" y="2566670"/>
            <a:ext cx="3416300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903730" y="1076325"/>
            <a:ext cx="946975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    </a:t>
            </a:r>
            <a:r>
              <a:rPr lang="zh-CN" altLang="en-US" sz="1800">
                <a:latin typeface="黑体" panose="02010609060101010101" pitchFamily="49" charset="-122"/>
              </a:rPr>
              <a:t>如果物体上有多个形状相同而不连续排列的构建要素，则可在两端或者适当位置画出少数几个要素的形状，其余部分应在要素中心线交点处用小黑点表示。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 </a:t>
            </a:r>
            <a:endParaRPr lang="zh-CN" altLang="en-US" sz="1800">
              <a:solidFill>
                <a:schemeClr val="hlink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903414" y="687389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相同构造要素的画法  </a:t>
            </a: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6870" name="组合 6"/>
          <p:cNvGrpSpPr/>
          <p:nvPr/>
        </p:nvGrpSpPr>
        <p:grpSpPr bwMode="auto">
          <a:xfrm>
            <a:off x="1839914" y="169864"/>
            <a:ext cx="3032125" cy="465137"/>
            <a:chOff x="2411760" y="172823"/>
            <a:chExt cx="3033103" cy="464344"/>
          </a:xfrm>
        </p:grpSpPr>
        <p:sp>
          <p:nvSpPr>
            <p:cNvPr id="3687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269295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投影图的简化画法 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486396" y="637167"/>
              <a:ext cx="295846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903730" y="1076325"/>
            <a:ext cx="946975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    </a:t>
            </a:r>
            <a:r>
              <a:rPr lang="zh-CN" altLang="en-US" sz="1800">
                <a:latin typeface="黑体" panose="02010609060101010101" pitchFamily="49" charset="-122"/>
              </a:rPr>
              <a:t>如果物体上有多个形状相同而连续排列的构建要素，则可在两端或者适当位置画出少数几个要素的形状，其余部分用中心线或中心线交点表示。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 </a:t>
            </a:r>
            <a:endParaRPr lang="zh-CN" altLang="en-US" sz="1800">
              <a:solidFill>
                <a:schemeClr val="hlink"/>
              </a:solidFill>
              <a:latin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903414" y="687389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相同构造要素的画法  </a:t>
            </a: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6870" name="组合 6"/>
          <p:cNvGrpSpPr/>
          <p:nvPr/>
        </p:nvGrpSpPr>
        <p:grpSpPr bwMode="auto">
          <a:xfrm>
            <a:off x="1839914" y="169864"/>
            <a:ext cx="3032125" cy="465137"/>
            <a:chOff x="2411760" y="172823"/>
            <a:chExt cx="3033103" cy="464344"/>
          </a:xfrm>
        </p:grpSpPr>
        <p:sp>
          <p:nvSpPr>
            <p:cNvPr id="3687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269295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投影图的简化画法 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486396" y="637167"/>
              <a:ext cx="295846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11.5相同构造要素的画法（北邮）"/>
          <p:cNvPicPr>
            <a:picLocks noChangeAspect="1"/>
          </p:cNvPicPr>
          <p:nvPr/>
        </p:nvPicPr>
        <p:blipFill>
          <a:blip r:embed="rId1"/>
          <a:srcRect l="52437" t="46184" r="-142" b="6749"/>
          <a:stretch>
            <a:fillRect/>
          </a:stretch>
        </p:blipFill>
        <p:spPr>
          <a:xfrm>
            <a:off x="3463925" y="2125980"/>
            <a:ext cx="4440555" cy="4373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宽屏</PresentationFormat>
  <Paragraphs>34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等线</vt:lpstr>
      <vt:lpstr>Arial Unicode MS</vt:lpstr>
      <vt:lpstr>等线 Light</vt:lpstr>
      <vt:lpstr>Malgun Gothic</vt:lpstr>
      <vt:lpstr>Gulim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466</cp:revision>
  <dcterms:created xsi:type="dcterms:W3CDTF">2017-04-05T04:59:00Z</dcterms:created>
  <dcterms:modified xsi:type="dcterms:W3CDTF">2018-08-10T09:16:48Z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