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286" r:id="rId10"/>
    <p:sldId id="307" r:id="rId11"/>
  </p:sldIdLst>
  <p:sldSz cx="12192000" cy="6858000"/>
  <p:notesSz cx="6858000" cy="9144000"/>
  <p:embeddedFontLst>
    <p:embeddedFont>
      <p:font typeface="굴림" panose="020B0600000101010101" pitchFamily="34" charset="-127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mpact" panose="020B0806030902050204" pitchFamily="34" charset="0"/>
      <p:regular r:id="rId19"/>
    </p:embeddedFont>
    <p:embeddedFont>
      <p:font typeface="等线" panose="02010600030101010101" pitchFamily="2" charset="-122"/>
      <p:regular r:id="rId20"/>
      <p:bold r:id="rId21"/>
    </p:embeddedFont>
    <p:embeddedFont>
      <p:font typeface="等线 Light" panose="02010600030101010101" pitchFamily="2" charset="-122"/>
      <p:regular r:id="rId22"/>
    </p:embeddedFont>
    <p:embeddedFont>
      <p:font typeface="黑体" panose="02010609060101010101" pitchFamily="49" charset="-122"/>
      <p:regular r:id="rId23"/>
    </p:embeddedFont>
    <p:embeddedFont>
      <p:font typeface="华文行楷" panose="02010800040101010101" pitchFamily="2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43" y="144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689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54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94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38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79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2018/6/13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投影图的简化画法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875002"/>
            <a:ext cx="121920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不用对称符号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FA26E00E-B160-4D0B-81EA-7789B8FC7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4" y="967289"/>
            <a:ext cx="2031325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黑体" panose="02010609060101010101" pitchFamily="49" charset="-122"/>
              </a:rPr>
              <a:t>2</a:t>
            </a:r>
            <a:r>
              <a:rPr lang="zh-CN" altLang="en-US" sz="1800">
                <a:latin typeface="黑体" panose="02010609060101010101" pitchFamily="49" charset="-122"/>
              </a:rPr>
              <a:t>．不用对称符号 </a:t>
            </a: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A648AEF0-826E-4507-BC32-5D2760489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4" y="1589803"/>
            <a:ext cx="8720137" cy="87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当视图对称时，图形也可画成稍超出其对称线，即略大于对称图形的一半，此时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可不画对称符号</a:t>
            </a:r>
            <a:r>
              <a:rPr lang="zh-CN" altLang="en-US" sz="1800">
                <a:latin typeface="黑体" panose="02010609060101010101" pitchFamily="49" charset="-122"/>
              </a:rPr>
              <a:t>，如下图所示。 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F62A5E14-DD46-47C0-81C8-86668EC48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451" y="4316914"/>
            <a:ext cx="8501063" cy="46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黑体" panose="02010609060101010101" pitchFamily="49" charset="-122"/>
              </a:rPr>
              <a:t>    这种表示方法</a:t>
            </a:r>
            <a:r>
              <a:rPr lang="zh-CN" altLang="en-US" sz="1800">
                <a:solidFill>
                  <a:schemeClr val="hlink"/>
                </a:solidFill>
                <a:latin typeface="黑体" panose="02010609060101010101" pitchFamily="49" charset="-122"/>
              </a:rPr>
              <a:t>必须画出对称线</a:t>
            </a:r>
            <a:r>
              <a:rPr lang="zh-CN" altLang="en-US" sz="1800">
                <a:latin typeface="黑体" panose="02010609060101010101" pitchFamily="49" charset="-122"/>
              </a:rPr>
              <a:t>，并在折断处画出</a:t>
            </a:r>
            <a:r>
              <a:rPr lang="zh-CN" altLang="en-US" sz="1800">
                <a:solidFill>
                  <a:srgbClr val="4472C4"/>
                </a:solidFill>
                <a:latin typeface="黑体" panose="02010609060101010101" pitchFamily="49" charset="-122"/>
              </a:rPr>
              <a:t>折断线</a:t>
            </a:r>
            <a:r>
              <a:rPr lang="zh-CN" altLang="en-US" sz="1800">
                <a:latin typeface="黑体" panose="02010609060101010101" pitchFamily="49" charset="-122"/>
              </a:rPr>
              <a:t>。 </a:t>
            </a:r>
          </a:p>
        </p:txBody>
      </p:sp>
      <p:pic>
        <p:nvPicPr>
          <p:cNvPr id="33797" name="Picture 7" descr="9m29">
            <a:extLst>
              <a:ext uri="{FF2B5EF4-FFF2-40B4-BE49-F238E27FC236}">
                <a16:creationId xmlns:a16="http://schemas.microsoft.com/office/drawing/2014/main" id="{6070150D-654D-4DDF-BE9A-F4D1B534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636839"/>
            <a:ext cx="46085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30DA8DFB-844B-4466-B454-DD051B62D54A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903414" y="687389"/>
            <a:ext cx="4194175" cy="388937"/>
          </a:xfrm>
          <a:prstGeom prst="rect">
            <a:avLst/>
          </a:prstGeom>
        </p:spPr>
        <p:txBody>
          <a:bodyPr>
            <a:norm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4472C4"/>
                </a:solidFill>
                <a:latin typeface="黑体" panose="02010609060101010101" pitchFamily="49" charset="-122"/>
              </a:rPr>
              <a:t>对称图形的画法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000" b="1" dirty="0">
              <a:solidFill>
                <a:srgbClr val="4472C4"/>
              </a:solidFill>
              <a:latin typeface="黑体" panose="02010609060101010101" pitchFamily="49" charset="-122"/>
            </a:endParaRPr>
          </a:p>
        </p:txBody>
      </p:sp>
      <p:grpSp>
        <p:nvGrpSpPr>
          <p:cNvPr id="33799" name="组合 6">
            <a:extLst>
              <a:ext uri="{FF2B5EF4-FFF2-40B4-BE49-F238E27FC236}">
                <a16:creationId xmlns:a16="http://schemas.microsoft.com/office/drawing/2014/main" id="{94E7D5F6-EC79-497C-AF62-F81BEEAA3EC0}"/>
              </a:ext>
            </a:extLst>
          </p:cNvPr>
          <p:cNvGrpSpPr>
            <a:grpSpLocks/>
          </p:cNvGrpSpPr>
          <p:nvPr/>
        </p:nvGrpSpPr>
        <p:grpSpPr bwMode="auto">
          <a:xfrm>
            <a:off x="1839914" y="169864"/>
            <a:ext cx="3032125" cy="465137"/>
            <a:chOff x="2411760" y="172823"/>
            <a:chExt cx="3033103" cy="464344"/>
          </a:xfrm>
        </p:grpSpPr>
        <p:sp>
          <p:nvSpPr>
            <p:cNvPr id="33800" name="矩形 39">
              <a:extLst>
                <a:ext uri="{FF2B5EF4-FFF2-40B4-BE49-F238E27FC236}">
                  <a16:creationId xmlns:a16="http://schemas.microsoft.com/office/drawing/2014/main" id="{4F6BFD34-97D9-4B3C-A7FD-FE8C106B9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760" y="172823"/>
              <a:ext cx="2692950" cy="437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9" tIns="34289" rIns="68579" bIns="34289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4C4C4C"/>
                  </a:solidFill>
                  <a:latin typeface="微软雅黑" panose="020B0503020204020204" pitchFamily="34" charset="-122"/>
                </a:rPr>
                <a:t>投影图的简化画法 </a:t>
              </a:r>
              <a:endParaRPr lang="zh-CN" altLang="zh-CN" sz="2400" b="1" dirty="0">
                <a:solidFill>
                  <a:srgbClr val="4C4C4C"/>
                </a:solidFill>
                <a:latin typeface="微软雅黑" panose="020B0503020204020204" pitchFamily="34" charset="-122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3D1A193-0E79-4678-AFEA-22C56B18E128}"/>
                </a:ext>
              </a:extLst>
            </p:cNvPr>
            <p:cNvCxnSpPr/>
            <p:nvPr/>
          </p:nvCxnSpPr>
          <p:spPr>
            <a:xfrm>
              <a:off x="2486396" y="637167"/>
              <a:ext cx="295846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652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84</Words>
  <Application>Microsoft Office PowerPoint</Application>
  <PresentationFormat>宽屏</PresentationFormat>
  <Paragraphs>10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굴림</vt:lpstr>
      <vt:lpstr>Arial</vt:lpstr>
      <vt:lpstr>HY헤드라인M</vt:lpstr>
      <vt:lpstr>等线</vt:lpstr>
      <vt:lpstr>Calibri</vt:lpstr>
      <vt:lpstr>黑体</vt:lpstr>
      <vt:lpstr>微软雅黑</vt:lpstr>
      <vt:lpstr>等线 Light</vt:lpstr>
      <vt:lpstr>Impact</vt:lpstr>
      <vt:lpstr>宋体</vt:lpstr>
      <vt:lpstr>华文行楷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Sui</cp:lastModifiedBy>
  <cp:revision>466</cp:revision>
  <dcterms:created xsi:type="dcterms:W3CDTF">2017-04-05T04:59:00Z</dcterms:created>
  <dcterms:modified xsi:type="dcterms:W3CDTF">2018-06-13T12:58:02Z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