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3"/>
  </p:notesMasterIdLst>
  <p:handoutMasterIdLst>
    <p:handoutMasterId r:id="rId14"/>
  </p:handoutMasterIdLst>
  <p:sldIdLst>
    <p:sldId id="390" r:id="rId6"/>
    <p:sldId id="341" r:id="rId7"/>
    <p:sldId id="256" r:id="rId8"/>
    <p:sldId id="314" r:id="rId9"/>
    <p:sldId id="281" r:id="rId10"/>
    <p:sldId id="282" r:id="rId11"/>
    <p:sldId id="307" r:id="rId12"/>
  </p:sldIdLst>
  <p:sldSz cx="12192000" cy="6858000"/>
  <p:notesSz cx="6858000" cy="9144000"/>
  <p:embeddedFontLst>
    <p:embeddedFont>
      <p:font typeface="굴림" panose="020B0600000101010101" pitchFamily="34" charset="-127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  <p:embeddedFont>
      <p:font typeface="等线" panose="02010600030101010101" pitchFamily="2" charset="-122"/>
      <p:regular r:id="rId21"/>
      <p:bold r:id="rId22"/>
    </p:embeddedFont>
    <p:embeddedFont>
      <p:font typeface="等线 Light" panose="02010600030101010101" pitchFamily="2" charset="-122"/>
      <p:regular r:id="rId23"/>
    </p:embeddedFont>
    <p:embeddedFont>
      <p:font typeface="黑体" panose="02010609060101010101" pitchFamily="49" charset="-122"/>
      <p:regular r:id="rId24"/>
    </p:embeddedFont>
    <p:embeddedFont>
      <p:font typeface="华文行楷" panose="02010800040101010101" pitchFamily="2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43" y="144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68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54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94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38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79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FBF937CB-5906-43FE-AF33-270084B0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0979AB5E-4369-4F0B-8D76-97FBABEC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711D429-78AD-499D-8F32-3A51C449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331C0-8A4B-4C98-94DE-2A1FFCF773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512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2018/6/13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5403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53628" y="264417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章建筑形体的表达方法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21852" y="2334895"/>
            <a:ext cx="7902893" cy="12072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973570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断面图的种类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9m22-1">
            <a:extLst>
              <a:ext uri="{FF2B5EF4-FFF2-40B4-BE49-F238E27FC236}">
                <a16:creationId xmlns:a16="http://schemas.microsoft.com/office/drawing/2014/main" id="{5E295668-4E59-4EBC-B55E-869237D8D52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2908300"/>
            <a:ext cx="4832350" cy="3949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Rectangle 7">
            <a:extLst>
              <a:ext uri="{FF2B5EF4-FFF2-40B4-BE49-F238E27FC236}">
                <a16:creationId xmlns:a16="http://schemas.microsoft.com/office/drawing/2014/main" id="{0DD8B03A-BC4A-42FC-A1CA-A5CFE5B8D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6" y="1115962"/>
            <a:ext cx="1762021" cy="46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lang="zh-CN" altLang="en-US" sz="1800" b="1">
                <a:solidFill>
                  <a:schemeClr val="accent2"/>
                </a:solidFill>
                <a:latin typeface="Arial" panose="020B0604020202020204" pitchFamily="34" charset="0"/>
              </a:rPr>
              <a:t>．移出断面图 </a:t>
            </a:r>
          </a:p>
        </p:txBody>
      </p:sp>
      <p:sp>
        <p:nvSpPr>
          <p:cNvPr id="28676" name="Rectangle 8">
            <a:extLst>
              <a:ext uri="{FF2B5EF4-FFF2-40B4-BE49-F238E27FC236}">
                <a16:creationId xmlns:a16="http://schemas.microsoft.com/office/drawing/2014/main" id="{3FDBC68C-4904-46F4-A4DD-CEBB298E9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503864"/>
            <a:ext cx="6842125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绘制在视图轮廓线外面的断面图称为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移出断面图</a:t>
            </a:r>
            <a:r>
              <a:rPr lang="zh-CN" altLang="en-US" sz="1800">
                <a:latin typeface="黑体" panose="02010609060101010101" pitchFamily="49" charset="-122"/>
              </a:rPr>
              <a:t>。 </a:t>
            </a:r>
          </a:p>
        </p:txBody>
      </p:sp>
      <p:sp>
        <p:nvSpPr>
          <p:cNvPr id="28677" name="Rectangle 9">
            <a:extLst>
              <a:ext uri="{FF2B5EF4-FFF2-40B4-BE49-F238E27FC236}">
                <a16:creationId xmlns:a16="http://schemas.microsoft.com/office/drawing/2014/main" id="{C30C46B2-75DB-4B23-AF7F-A0A8497F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9" y="1959690"/>
            <a:ext cx="8364537" cy="8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移出断面的轮廓线用粗实线绘制</a:t>
            </a:r>
            <a:r>
              <a:rPr lang="zh-CN" altLang="en-US" sz="1800">
                <a:latin typeface="黑体" panose="02010609060101010101" pitchFamily="49" charset="-122"/>
              </a:rPr>
              <a:t>，断面上要绘出材料图例，材料不明时可用</a:t>
            </a:r>
            <a:r>
              <a:rPr lang="en-US" altLang="zh-CN" sz="1800">
                <a:latin typeface="黑体" panose="02010609060101010101" pitchFamily="49" charset="-122"/>
              </a:rPr>
              <a:t>45°</a:t>
            </a:r>
            <a:r>
              <a:rPr lang="zh-CN" altLang="en-US" sz="1800">
                <a:latin typeface="黑体" panose="02010609060101010101" pitchFamily="49" charset="-122"/>
              </a:rPr>
              <a:t>斜线绘出。材料用细线。 当断面图很小时，可涂黑。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B4F9606-DFE0-4F26-B56A-DC1D83A06FE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89126" y="754064"/>
            <a:ext cx="4194175" cy="388937"/>
          </a:xfrm>
          <a:prstGeom prst="rect">
            <a:avLst/>
          </a:prstGeom>
        </p:spPr>
        <p:txBody>
          <a:bodyPr>
            <a:norm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4472C4"/>
                </a:solidFill>
                <a:latin typeface="黑体" panose="02010609060101010101" pitchFamily="49" charset="-122"/>
              </a:rPr>
              <a:t>断面图的种类 </a:t>
            </a:r>
          </a:p>
        </p:txBody>
      </p:sp>
      <p:grpSp>
        <p:nvGrpSpPr>
          <p:cNvPr id="28679" name="组合 7">
            <a:extLst>
              <a:ext uri="{FF2B5EF4-FFF2-40B4-BE49-F238E27FC236}">
                <a16:creationId xmlns:a16="http://schemas.microsoft.com/office/drawing/2014/main" id="{7E8D3CEC-0608-4856-8FC6-B9519F8745F5}"/>
              </a:ext>
            </a:extLst>
          </p:cNvPr>
          <p:cNvGrpSpPr>
            <a:grpSpLocks/>
          </p:cNvGrpSpPr>
          <p:nvPr/>
        </p:nvGrpSpPr>
        <p:grpSpPr bwMode="auto">
          <a:xfrm>
            <a:off x="1839914" y="169864"/>
            <a:ext cx="2097087" cy="466725"/>
            <a:chOff x="2411760" y="172823"/>
            <a:chExt cx="2097881" cy="466725"/>
          </a:xfrm>
        </p:grpSpPr>
        <p:sp>
          <p:nvSpPr>
            <p:cNvPr id="28680" name="矩形 39">
              <a:extLst>
                <a:ext uri="{FF2B5EF4-FFF2-40B4-BE49-F238E27FC236}">
                  <a16:creationId xmlns:a16="http://schemas.microsoft.com/office/drawing/2014/main" id="{3E0EA313-301D-478F-8F39-4C2E09D2C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760" y="172823"/>
              <a:ext cx="1062229" cy="4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断面图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BFB4DE5-0D91-41F5-8F9A-B1C14468DFD6}"/>
                </a:ext>
              </a:extLst>
            </p:cNvPr>
            <p:cNvCxnSpPr/>
            <p:nvPr/>
          </p:nvCxnSpPr>
          <p:spPr>
            <a:xfrm>
              <a:off x="2486400" y="637960"/>
              <a:ext cx="202324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732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0C46FFB2-EA75-48ED-972B-8F0E7659F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6" y="988962"/>
            <a:ext cx="1762021" cy="46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1">
                <a:latin typeface="Arial" panose="020B0604020202020204" pitchFamily="34" charset="0"/>
              </a:rPr>
              <a:t>2</a:t>
            </a:r>
            <a:r>
              <a:rPr lang="zh-CN" altLang="en-US" sz="1800" b="1">
                <a:latin typeface="Arial" panose="020B0604020202020204" pitchFamily="34" charset="0"/>
              </a:rPr>
              <a:t>．重合断面图 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4FE80080-6308-40A1-B94F-4CF1FA58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241926"/>
            <a:ext cx="5493812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绘制在视图轮廓线内的断面图称为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重合断面图</a:t>
            </a:r>
            <a:r>
              <a:rPr lang="zh-CN" altLang="en-US" sz="1800">
                <a:latin typeface="黑体" panose="02010609060101010101" pitchFamily="49" charset="-122"/>
              </a:rPr>
              <a:t>。 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8E034003-C787-4B34-8091-DE1F205CD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038" y="1619965"/>
            <a:ext cx="8280400" cy="8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它是假想用一个垂直于角钢轴线的剖切平面切开角钢，然后把断面向右旋转</a:t>
            </a:r>
            <a:r>
              <a:rPr lang="en-US" altLang="zh-CN" sz="1800">
                <a:latin typeface="黑体" panose="02010609060101010101" pitchFamily="49" charset="-122"/>
              </a:rPr>
              <a:t>90°</a:t>
            </a:r>
            <a:r>
              <a:rPr lang="zh-CN" altLang="en-US" sz="1800">
                <a:latin typeface="黑体" panose="02010609060101010101" pitchFamily="49" charset="-122"/>
              </a:rPr>
              <a:t>，使它</a:t>
            </a:r>
            <a:r>
              <a:rPr lang="zh-CN" altLang="en-US" sz="1800">
                <a:solidFill>
                  <a:srgbClr val="4472C4"/>
                </a:solidFill>
                <a:latin typeface="黑体" panose="02010609060101010101" pitchFamily="49" charset="-122"/>
              </a:rPr>
              <a:t>与正立面图重合</a:t>
            </a:r>
            <a:r>
              <a:rPr lang="zh-CN" altLang="en-US" sz="1800">
                <a:latin typeface="黑体" panose="02010609060101010101" pitchFamily="49" charset="-122"/>
              </a:rPr>
              <a:t>后画出来的。 </a:t>
            </a:r>
          </a:p>
        </p:txBody>
      </p:sp>
      <p:pic>
        <p:nvPicPr>
          <p:cNvPr id="29701" name="Picture 7" descr="9m24">
            <a:extLst>
              <a:ext uri="{FF2B5EF4-FFF2-40B4-BE49-F238E27FC236}">
                <a16:creationId xmlns:a16="http://schemas.microsoft.com/office/drawing/2014/main" id="{91C97206-412D-4BAE-BBD5-01F85DC2B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284539"/>
            <a:ext cx="230346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8">
            <a:extLst>
              <a:ext uri="{FF2B5EF4-FFF2-40B4-BE49-F238E27FC236}">
                <a16:creationId xmlns:a16="http://schemas.microsoft.com/office/drawing/2014/main" id="{8CBBD880-D5E9-4803-B130-654E2FFA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9" y="2487320"/>
            <a:ext cx="3993401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重合断面不需标注剖切符号和编号。</a:t>
            </a:r>
            <a:r>
              <a:rPr lang="zh-CN" altLang="en-US" sz="1800">
                <a:latin typeface="黑体" panose="02010609060101010101" pitchFamily="49" charset="-122"/>
              </a:rPr>
              <a:t> </a:t>
            </a:r>
          </a:p>
        </p:txBody>
      </p:sp>
      <p:sp>
        <p:nvSpPr>
          <p:cNvPr id="29703" name="Rectangle 9">
            <a:extLst>
              <a:ext uri="{FF2B5EF4-FFF2-40B4-BE49-F238E27FC236}">
                <a16:creationId xmlns:a16="http://schemas.microsoft.com/office/drawing/2014/main" id="{1281F322-8844-4976-9A9E-AB5D917A5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851" y="4635421"/>
            <a:ext cx="8315325" cy="8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为避免与视图轮廓线混淆，重合断面的轮廓线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用细实线绘制</a:t>
            </a:r>
            <a:r>
              <a:rPr lang="zh-CN" altLang="en-US" sz="1800">
                <a:latin typeface="黑体" panose="02010609060101010101" pitchFamily="49" charset="-122"/>
              </a:rPr>
              <a:t>，并画出相应的材料图例；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C30136E-087C-45DC-BDAB-05AF7DAC13DE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889126" y="754064"/>
            <a:ext cx="4194175" cy="388937"/>
          </a:xfrm>
          <a:prstGeom prst="rect">
            <a:avLst/>
          </a:prstGeom>
        </p:spPr>
        <p:txBody>
          <a:bodyPr>
            <a:norm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4472C4"/>
                </a:solidFill>
                <a:latin typeface="黑体" panose="02010609060101010101" pitchFamily="49" charset="-122"/>
              </a:rPr>
              <a:t>断面图的种类 </a:t>
            </a:r>
          </a:p>
        </p:txBody>
      </p:sp>
      <p:grpSp>
        <p:nvGrpSpPr>
          <p:cNvPr id="29705" name="组合 8">
            <a:extLst>
              <a:ext uri="{FF2B5EF4-FFF2-40B4-BE49-F238E27FC236}">
                <a16:creationId xmlns:a16="http://schemas.microsoft.com/office/drawing/2014/main" id="{5FA74C24-ACDC-4559-8CB6-E8A587E39C04}"/>
              </a:ext>
            </a:extLst>
          </p:cNvPr>
          <p:cNvGrpSpPr>
            <a:grpSpLocks/>
          </p:cNvGrpSpPr>
          <p:nvPr/>
        </p:nvGrpSpPr>
        <p:grpSpPr bwMode="auto">
          <a:xfrm>
            <a:off x="1839914" y="169864"/>
            <a:ext cx="2097087" cy="466725"/>
            <a:chOff x="2411760" y="172823"/>
            <a:chExt cx="2097881" cy="466725"/>
          </a:xfrm>
        </p:grpSpPr>
        <p:sp>
          <p:nvSpPr>
            <p:cNvPr id="29706" name="矩形 39">
              <a:extLst>
                <a:ext uri="{FF2B5EF4-FFF2-40B4-BE49-F238E27FC236}">
                  <a16:creationId xmlns:a16="http://schemas.microsoft.com/office/drawing/2014/main" id="{341F6241-1B98-430F-B821-023C0C283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760" y="172823"/>
              <a:ext cx="1062229" cy="43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断面图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45C26F67-191C-4FC3-8D1E-7E3FD43A3BF7}"/>
                </a:ext>
              </a:extLst>
            </p:cNvPr>
            <p:cNvCxnSpPr/>
            <p:nvPr/>
          </p:nvCxnSpPr>
          <p:spPr>
            <a:xfrm>
              <a:off x="2486400" y="637960"/>
              <a:ext cx="202324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712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176</Words>
  <Application>Microsoft Office PowerPoint</Application>
  <PresentationFormat>宽屏</PresentationFormat>
  <Paragraphs>17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微软雅黑</vt:lpstr>
      <vt:lpstr>HY헤드라인M</vt:lpstr>
      <vt:lpstr>굴림</vt:lpstr>
      <vt:lpstr>宋体</vt:lpstr>
      <vt:lpstr>等线</vt:lpstr>
      <vt:lpstr>等线 Light</vt:lpstr>
      <vt:lpstr>黑体</vt:lpstr>
      <vt:lpstr>Arial</vt:lpstr>
      <vt:lpstr>Calibri</vt:lpstr>
      <vt:lpstr>Impact</vt:lpstr>
      <vt:lpstr>华文行楷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Sui</cp:lastModifiedBy>
  <cp:revision>470</cp:revision>
  <dcterms:created xsi:type="dcterms:W3CDTF">2017-04-05T04:59:00Z</dcterms:created>
  <dcterms:modified xsi:type="dcterms:W3CDTF">2018-06-13T13:08:17Z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