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280" r:id="rId10"/>
    <p:sldId id="307" r:id="rId11"/>
  </p:sldIdLst>
  <p:sldSz cx="12192000" cy="6858000"/>
  <p:notesSz cx="6858000" cy="9144000"/>
  <p:embeddedFontLst>
    <p:embeddedFont>
      <p:font typeface="굴림" panose="020B0600000101010101" pitchFamily="34" charset="-127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mpact" panose="020B0806030902050204" pitchFamily="34" charset="0"/>
      <p:regular r:id="rId19"/>
    </p:embeddedFont>
    <p:embeddedFont>
      <p:font typeface="等线" panose="02010600030101010101" pitchFamily="2" charset="-122"/>
      <p:regular r:id="rId20"/>
      <p:bold r:id="rId21"/>
    </p:embeddedFont>
    <p:embeddedFont>
      <p:font typeface="等线 Light" panose="02010600030101010101" pitchFamily="2" charset="-122"/>
      <p:regular r:id="rId22"/>
    </p:embeddedFont>
    <p:embeddedFont>
      <p:font typeface="黑体" panose="02010609060101010101" pitchFamily="49" charset="-122"/>
      <p:regular r:id="rId23"/>
    </p:embeddedFont>
    <p:embeddedFont>
      <p:font typeface="华文行楷" panose="02010800040101010101" pitchFamily="2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43" y="144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68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54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94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38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79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774709-EA2A-4FFF-BA1E-34B34AB1A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D124C2-D174-4473-B8FC-C4751CC8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51CDF2-F98E-46E4-8FD0-ACF1973C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A5BA5-C3BB-4B7E-850B-C664085B3E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0747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2018/6/13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5403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53628" y="264417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章建筑形体的表达方法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21852" y="2334895"/>
            <a:ext cx="7902893" cy="12072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973570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断面图的标注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9m22-1">
            <a:extLst>
              <a:ext uri="{FF2B5EF4-FFF2-40B4-BE49-F238E27FC236}">
                <a16:creationId xmlns:a16="http://schemas.microsoft.com/office/drawing/2014/main" id="{EA6DEB3F-0C78-4CC2-AFC5-72D38138CF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2450" y="620714"/>
            <a:ext cx="5022850" cy="37163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Rectangle 4">
            <a:extLst>
              <a:ext uri="{FF2B5EF4-FFF2-40B4-BE49-F238E27FC236}">
                <a16:creationId xmlns:a16="http://schemas.microsoft.com/office/drawing/2014/main" id="{2C808B53-F84A-4C67-9EB5-4028758CA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5" y="1091114"/>
            <a:ext cx="1576072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黑体" panose="02010609060101010101" pitchFamily="49" charset="-122"/>
              </a:rPr>
              <a:t>(1)</a:t>
            </a:r>
            <a:r>
              <a:rPr lang="zh-CN" altLang="en-US" sz="1800" b="1">
                <a:latin typeface="黑体" panose="02010609060101010101" pitchFamily="49" charset="-122"/>
              </a:rPr>
              <a:t>剖切符号 </a:t>
            </a:r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493B6D0C-CF63-42C5-B74A-7B003AF8B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3" y="1433862"/>
            <a:ext cx="3384550" cy="17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仅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用剖切位置线表示，</a:t>
            </a:r>
            <a:r>
              <a:rPr lang="zh-CN" altLang="en-US" sz="1800">
                <a:latin typeface="黑体" panose="02010609060101010101" pitchFamily="49" charset="-122"/>
              </a:rPr>
              <a:t>制成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两段粗实线</a:t>
            </a:r>
            <a:r>
              <a:rPr lang="zh-CN" altLang="en-US" sz="1800">
                <a:latin typeface="黑体" panose="02010609060101010101" pitchFamily="49" charset="-122"/>
              </a:rPr>
              <a:t>，长度宜为</a:t>
            </a:r>
            <a:r>
              <a:rPr lang="en-US" altLang="zh-CN" sz="1800">
                <a:latin typeface="黑体" panose="02010609060101010101" pitchFamily="49" charset="-122"/>
              </a:rPr>
              <a:t>6~10mm</a:t>
            </a:r>
            <a:r>
              <a:rPr lang="zh-CN" altLang="en-US" sz="1800">
                <a:latin typeface="黑体" panose="02010609060101010101" pitchFamily="49" charset="-122"/>
              </a:rPr>
              <a:t>。 不画剖视方向线，因为截面内容往哪个方向看都一样。</a:t>
            </a:r>
          </a:p>
        </p:txBody>
      </p:sp>
      <p:sp>
        <p:nvSpPr>
          <p:cNvPr id="27653" name="Rectangle 9">
            <a:extLst>
              <a:ext uri="{FF2B5EF4-FFF2-40B4-BE49-F238E27FC236}">
                <a16:creationId xmlns:a16="http://schemas.microsoft.com/office/drawing/2014/main" id="{A3FC16DD-74CC-4F7E-8E70-1627195DC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3013577"/>
            <a:ext cx="2262158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(2)</a:t>
            </a:r>
            <a:r>
              <a:rPr lang="zh-CN" altLang="en-US" sz="1800">
                <a:latin typeface="黑体" panose="02010609060101010101" pitchFamily="49" charset="-122"/>
              </a:rPr>
              <a:t>剖切符号的编号 </a:t>
            </a:r>
          </a:p>
        </p:txBody>
      </p:sp>
      <p:sp>
        <p:nvSpPr>
          <p:cNvPr id="27654" name="Rectangle 10">
            <a:extLst>
              <a:ext uri="{FF2B5EF4-FFF2-40B4-BE49-F238E27FC236}">
                <a16:creationId xmlns:a16="http://schemas.microsoft.com/office/drawing/2014/main" id="{6B19F25F-DC08-4930-A828-7F1C87C7E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6" y="3425746"/>
            <a:ext cx="3529013" cy="87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用阿拉伯数字或拉丁字母</a:t>
            </a:r>
            <a:r>
              <a:rPr lang="zh-CN" altLang="en-US" sz="1800">
                <a:latin typeface="黑体" panose="02010609060101010101" pitchFamily="49" charset="-122"/>
              </a:rPr>
              <a:t>按顺序编排</a:t>
            </a:r>
          </a:p>
        </p:txBody>
      </p:sp>
      <p:sp>
        <p:nvSpPr>
          <p:cNvPr id="27655" name="Rectangle 9">
            <a:extLst>
              <a:ext uri="{FF2B5EF4-FFF2-40B4-BE49-F238E27FC236}">
                <a16:creationId xmlns:a16="http://schemas.microsoft.com/office/drawing/2014/main" id="{6E4CC9B7-6C91-49ED-8D02-8E6CD598F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6" y="4259764"/>
            <a:ext cx="992579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(3)</a:t>
            </a:r>
            <a:r>
              <a:rPr lang="zh-CN" altLang="en-US" sz="1800">
                <a:latin typeface="黑体" panose="02010609060101010101" pitchFamily="49" charset="-122"/>
              </a:rPr>
              <a:t>图名</a:t>
            </a:r>
          </a:p>
        </p:txBody>
      </p:sp>
      <p:sp>
        <p:nvSpPr>
          <p:cNvPr id="27656" name="Rectangle 10">
            <a:extLst>
              <a:ext uri="{FF2B5EF4-FFF2-40B4-BE49-F238E27FC236}">
                <a16:creationId xmlns:a16="http://schemas.microsoft.com/office/drawing/2014/main" id="{D88E4D85-E344-46DF-A06D-BB3148569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4687595"/>
            <a:ext cx="5072062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只写编号即可，不用写</a:t>
            </a:r>
            <a:r>
              <a:rPr lang="zh-CN" altLang="en-US" sz="1800">
                <a:latin typeface="Arial" panose="020B0604020202020204" pitchFamily="34" charset="0"/>
              </a:rPr>
              <a:t>“</a:t>
            </a:r>
            <a:r>
              <a:rPr lang="zh-CN" altLang="en-US" sz="1800">
                <a:latin typeface="黑体" panose="02010609060101010101" pitchFamily="49" charset="-122"/>
              </a:rPr>
              <a:t>断面图</a:t>
            </a:r>
            <a:r>
              <a:rPr lang="zh-CN" altLang="en-US" sz="1800">
                <a:latin typeface="Arial" panose="020B0604020202020204" pitchFamily="34" charset="0"/>
              </a:rPr>
              <a:t>”</a:t>
            </a:r>
            <a:r>
              <a:rPr lang="zh-CN" altLang="en-US" sz="1800">
                <a:latin typeface="黑体" panose="02010609060101010101" pitchFamily="49" charset="-122"/>
              </a:rPr>
              <a:t>三个字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C0F6111-C8B3-407C-8AF4-7782BE30973A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89126" y="754064"/>
            <a:ext cx="4194175" cy="388937"/>
          </a:xfrm>
          <a:prstGeom prst="rect">
            <a:avLst/>
          </a:prstGeom>
        </p:spPr>
        <p:txBody>
          <a:bodyPr>
            <a:norm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4472C4"/>
                </a:solidFill>
                <a:latin typeface="黑体" panose="02010609060101010101" pitchFamily="49" charset="-122"/>
              </a:rPr>
              <a:t>断面图的标注 </a:t>
            </a:r>
          </a:p>
        </p:txBody>
      </p:sp>
      <p:grpSp>
        <p:nvGrpSpPr>
          <p:cNvPr id="27658" name="组合 12">
            <a:extLst>
              <a:ext uri="{FF2B5EF4-FFF2-40B4-BE49-F238E27FC236}">
                <a16:creationId xmlns:a16="http://schemas.microsoft.com/office/drawing/2014/main" id="{B5645DFF-77AA-4D8F-BFCF-5905C763D4EE}"/>
              </a:ext>
            </a:extLst>
          </p:cNvPr>
          <p:cNvGrpSpPr>
            <a:grpSpLocks/>
          </p:cNvGrpSpPr>
          <p:nvPr/>
        </p:nvGrpSpPr>
        <p:grpSpPr bwMode="auto">
          <a:xfrm>
            <a:off x="1839914" y="169864"/>
            <a:ext cx="2097087" cy="466725"/>
            <a:chOff x="2411760" y="172823"/>
            <a:chExt cx="2097881" cy="466725"/>
          </a:xfrm>
        </p:grpSpPr>
        <p:sp>
          <p:nvSpPr>
            <p:cNvPr id="27659" name="矩形 39">
              <a:extLst>
                <a:ext uri="{FF2B5EF4-FFF2-40B4-BE49-F238E27FC236}">
                  <a16:creationId xmlns:a16="http://schemas.microsoft.com/office/drawing/2014/main" id="{86544E17-C1E3-413C-8A08-79F7E3BD3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760" y="172823"/>
              <a:ext cx="1062229" cy="43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断面图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41ACCCD-345C-402B-A6A1-A21D5C45505D}"/>
                </a:ext>
              </a:extLst>
            </p:cNvPr>
            <p:cNvCxnSpPr/>
            <p:nvPr/>
          </p:nvCxnSpPr>
          <p:spPr>
            <a:xfrm>
              <a:off x="2486400" y="637960"/>
              <a:ext cx="202324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588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96</Words>
  <Application>Microsoft Office PowerPoint</Application>
  <PresentationFormat>宽屏</PresentationFormat>
  <Paragraphs>13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微软雅黑</vt:lpstr>
      <vt:lpstr>HY헤드라인M</vt:lpstr>
      <vt:lpstr>굴림</vt:lpstr>
      <vt:lpstr>宋体</vt:lpstr>
      <vt:lpstr>等线</vt:lpstr>
      <vt:lpstr>等线 Light</vt:lpstr>
      <vt:lpstr>黑体</vt:lpstr>
      <vt:lpstr>Arial</vt:lpstr>
      <vt:lpstr>Calibri</vt:lpstr>
      <vt:lpstr>Impact</vt:lpstr>
      <vt:lpstr>华文行楷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Sui</cp:lastModifiedBy>
  <cp:revision>470</cp:revision>
  <dcterms:created xsi:type="dcterms:W3CDTF">2017-04-05T04:59:00Z</dcterms:created>
  <dcterms:modified xsi:type="dcterms:W3CDTF">2018-06-13T13:07:16Z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