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  <p:sldMasterId id="2147483664" r:id="rId4"/>
    <p:sldMasterId id="2147483668" r:id="rId5"/>
    <p:sldMasterId id="2147483683" r:id="rId6"/>
  </p:sldMasterIdLst>
  <p:notesMasterIdLst>
    <p:notesMasterId r:id="rId10"/>
  </p:notesMasterIdLst>
  <p:handoutMasterIdLst>
    <p:handoutMasterId r:id="rId21"/>
  </p:handoutMasterIdLst>
  <p:sldIdLst>
    <p:sldId id="390" r:id="rId7"/>
    <p:sldId id="341" r:id="rId8"/>
    <p:sldId id="256" r:id="rId9"/>
    <p:sldId id="314" r:id="rId11"/>
    <p:sldId id="268" r:id="rId12"/>
    <p:sldId id="293" r:id="rId13"/>
    <p:sldId id="269" r:id="rId14"/>
    <p:sldId id="270" r:id="rId15"/>
    <p:sldId id="306" r:id="rId16"/>
    <p:sldId id="276" r:id="rId17"/>
    <p:sldId id="301" r:id="rId18"/>
    <p:sldId id="299" r:id="rId19"/>
    <p:sldId id="307" r:id="rId20"/>
  </p:sldIdLst>
  <p:sldSz cx="12192000" cy="6858000"/>
  <p:notesSz cx="6858000" cy="9144000"/>
  <p:embeddedFontLst>
    <p:embeddedFont>
      <p:font typeface="Impact" panose="020B0806030902050204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华文行楷" panose="02010800040101010101" pitchFamily="2" charset="-122"/>
      <p:regular r:id="rId30"/>
    </p:embeddedFont>
    <p:embeddedFont>
      <p:font typeface="微软雅黑" panose="020B0503020204020204" pitchFamily="34" charset="-122"/>
      <p:regular r:id="rId31"/>
    </p:embeddedFont>
    <p:embeddedFont>
      <p:font typeface="黑体" panose="02010609060101010101" pitchFamily="49" charset="-122"/>
      <p:regular r:id="rId32"/>
    </p:embeddedFont>
    <p:embeddedFont>
      <p:font typeface="等线" panose="02010600030101010101" charset="-122"/>
      <p:regular r:id="rId33"/>
    </p:embeddedFont>
    <p:embeddedFont>
      <p:font typeface="等线 Light" panose="02010600030101010101" charset="-122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7B8E657-4D54-400D-9D80-8F5A9FE37D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592233" cy="2173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1" y="3925889"/>
            <a:ext cx="5592233" cy="2173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331C0-8A4B-4C98-94DE-2A1FFCF7739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  <a:endParaRPr lang="en-US" altLang="ko-KR"/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4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7" descr="9m19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30"/>
          <a:stretch>
            <a:fillRect/>
          </a:stretch>
        </p:blipFill>
        <p:spPr>
          <a:xfrm>
            <a:off x="7391401" y="1484314"/>
            <a:ext cx="2232025" cy="15843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19" descr="9m19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0" r="31415"/>
          <a:stretch>
            <a:fillRect/>
          </a:stretch>
        </p:blipFill>
        <p:spPr>
          <a:xfrm>
            <a:off x="7391400" y="3213100"/>
            <a:ext cx="2305050" cy="15128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1746250" y="1044283"/>
            <a:ext cx="5955476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【</a:t>
            </a:r>
            <a:r>
              <a:rPr lang="zh-CN" altLang="en-US" sz="1800">
                <a:latin typeface="黑体" panose="02010609060101010101" pitchFamily="49" charset="-122"/>
              </a:rPr>
              <a:t>例</a:t>
            </a:r>
            <a:r>
              <a:rPr lang="en-US" altLang="zh-CN" sz="1800">
                <a:latin typeface="黑体" panose="02010609060101010101" pitchFamily="49" charset="-122"/>
              </a:rPr>
              <a:t>】 </a:t>
            </a:r>
            <a:r>
              <a:rPr lang="zh-CN" altLang="en-US" sz="1800">
                <a:latin typeface="黑体" panose="02010609060101010101" pitchFamily="49" charset="-122"/>
              </a:rPr>
              <a:t>如下图所示，根据台阶的三视图，绘制其剖面图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2474913" y="1420521"/>
            <a:ext cx="2262158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解：（</a:t>
            </a:r>
            <a:r>
              <a:rPr lang="en-US" altLang="zh-CN" sz="1800">
                <a:latin typeface="黑体" panose="02010609060101010101" pitchFamily="49" charset="-122"/>
              </a:rPr>
              <a:t>1</a:t>
            </a:r>
            <a:r>
              <a:rPr lang="zh-CN" altLang="en-US" sz="1800">
                <a:latin typeface="黑体" panose="02010609060101010101" pitchFamily="49" charset="-122"/>
              </a:rPr>
              <a:t>）作图分析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2944813" y="1916614"/>
            <a:ext cx="1569660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（</a:t>
            </a:r>
            <a:r>
              <a:rPr lang="en-US" altLang="zh-CN" sz="1800">
                <a:latin typeface="黑体" panose="02010609060101010101" pitchFamily="49" charset="-122"/>
              </a:rPr>
              <a:t>2</a:t>
            </a:r>
            <a:r>
              <a:rPr lang="zh-CN" altLang="en-US" sz="1800">
                <a:latin typeface="黑体" panose="02010609060101010101" pitchFamily="49" charset="-122"/>
              </a:rPr>
              <a:t>）作图：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3087689" y="2160723"/>
            <a:ext cx="4103687" cy="129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1</a:t>
            </a:r>
            <a:r>
              <a:rPr lang="zh-CN" altLang="en-US" sz="1800">
                <a:latin typeface="黑体" panose="02010609060101010101" pitchFamily="49" charset="-122"/>
              </a:rPr>
              <a:t>）根据分析确定剖切平面</a:t>
            </a:r>
            <a:r>
              <a:rPr lang="en-US" altLang="zh-CN" sz="1800">
                <a:latin typeface="黑体" panose="02010609060101010101" pitchFamily="49" charset="-122"/>
              </a:rPr>
              <a:t>P</a:t>
            </a:r>
            <a:r>
              <a:rPr lang="zh-CN" altLang="en-US" sz="1800">
                <a:latin typeface="黑体" panose="02010609060101010101" pitchFamily="49" charset="-122"/>
              </a:rPr>
              <a:t>的位置，并在台阶正</a:t>
            </a:r>
            <a:r>
              <a:rPr lang="zh-CN" altLang="en-US" sz="1800">
                <a:solidFill>
                  <a:srgbClr val="C00000"/>
                </a:solidFill>
                <a:latin typeface="黑体" panose="02010609060101010101" pitchFamily="49" charset="-122"/>
              </a:rPr>
              <a:t>平面图（有时为立面）</a:t>
            </a:r>
            <a:r>
              <a:rPr lang="zh-CN" altLang="en-US" sz="1800">
                <a:latin typeface="黑体" panose="02010609060101010101" pitchFamily="49" charset="-122"/>
              </a:rPr>
              <a:t>上进行标注 ；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3087688" y="3342403"/>
            <a:ext cx="3960812" cy="87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2</a:t>
            </a:r>
            <a:r>
              <a:rPr lang="zh-CN" altLang="en-US" sz="1800">
                <a:latin typeface="黑体" panose="02010609060101010101" pitchFamily="49" charset="-122"/>
              </a:rPr>
              <a:t>）根据投影规律，作出剖切后右半部台阶的则面投影；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22537" name="Rectangle 11"/>
          <p:cNvSpPr>
            <a:spLocks noChangeArrowheads="1"/>
          </p:cNvSpPr>
          <p:nvPr/>
        </p:nvSpPr>
        <p:spPr bwMode="auto">
          <a:xfrm>
            <a:off x="3089276" y="4174039"/>
            <a:ext cx="2676525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3</a:t>
            </a:r>
            <a:r>
              <a:rPr lang="zh-CN" altLang="en-US" sz="1800">
                <a:latin typeface="黑体" panose="02010609060101010101" pitchFamily="49" charset="-122"/>
              </a:rPr>
              <a:t>）填绘断面材料图例；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22538" name="Rectangle 12"/>
          <p:cNvSpPr>
            <a:spLocks noChangeArrowheads="1"/>
          </p:cNvSpPr>
          <p:nvPr/>
        </p:nvSpPr>
        <p:spPr bwMode="auto">
          <a:xfrm>
            <a:off x="3116264" y="4575677"/>
            <a:ext cx="1525587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4</a:t>
            </a:r>
            <a:r>
              <a:rPr lang="zh-CN" altLang="en-US" sz="1800">
                <a:latin typeface="黑体" panose="02010609060101010101" pitchFamily="49" charset="-122"/>
              </a:rPr>
              <a:t>）注写图名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pic>
        <p:nvPicPr>
          <p:cNvPr id="22539" name="Picture 22" descr="9m19-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3"/>
          <a:stretch>
            <a:fillRect/>
          </a:stretch>
        </p:blipFill>
        <p:spPr bwMode="auto">
          <a:xfrm>
            <a:off x="7391401" y="4941888"/>
            <a:ext cx="23034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896226" y="4941888"/>
            <a:ext cx="3603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874001" y="5553075"/>
            <a:ext cx="360363" cy="179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4" name="肘形连接符 3"/>
          <p:cNvCxnSpPr/>
          <p:nvPr/>
        </p:nvCxnSpPr>
        <p:spPr>
          <a:xfrm rot="16200000" flipH="1">
            <a:off x="7924800" y="6367463"/>
            <a:ext cx="203200" cy="88900"/>
          </a:xfrm>
          <a:prstGeom prst="bentConnector3">
            <a:avLst>
              <a:gd name="adj1" fmla="val 9267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29"/>
          <p:cNvCxnSpPr/>
          <p:nvPr/>
        </p:nvCxnSpPr>
        <p:spPr>
          <a:xfrm rot="16200000" flipH="1" flipV="1">
            <a:off x="7920832" y="5599907"/>
            <a:ext cx="169863" cy="76200"/>
          </a:xfrm>
          <a:prstGeom prst="bentConnector3">
            <a:avLst>
              <a:gd name="adj1" fmla="val -253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矩形 25"/>
          <p:cNvSpPr>
            <a:spLocks noChangeArrowheads="1"/>
          </p:cNvSpPr>
          <p:nvPr/>
        </p:nvSpPr>
        <p:spPr bwMode="auto">
          <a:xfrm>
            <a:off x="7996238" y="5419726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1</a:t>
            </a:r>
            <a:endParaRPr lang="zh-CN" altLang="en-US" sz="1400">
              <a:latin typeface="Arial" panose="020B0604020202020204" pitchFamily="34" charset="0"/>
            </a:endParaRPr>
          </a:p>
        </p:txBody>
      </p:sp>
      <p:sp>
        <p:nvSpPr>
          <p:cNvPr id="22545" name="矩形 37"/>
          <p:cNvSpPr>
            <a:spLocks noChangeArrowheads="1"/>
          </p:cNvSpPr>
          <p:nvPr/>
        </p:nvSpPr>
        <p:spPr bwMode="auto">
          <a:xfrm>
            <a:off x="8070851" y="6359526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1</a:t>
            </a:r>
            <a:endParaRPr lang="zh-CN" altLang="en-US" sz="1400">
              <a:latin typeface="Arial" panose="020B0604020202020204" pitchFamily="34" charset="0"/>
            </a:endParaRPr>
          </a:p>
        </p:txBody>
      </p:sp>
      <p:grpSp>
        <p:nvGrpSpPr>
          <p:cNvPr id="22547" name="组合 20"/>
          <p:cNvGrpSpPr/>
          <p:nvPr/>
        </p:nvGrpSpPr>
        <p:grpSpPr bwMode="auto">
          <a:xfrm>
            <a:off x="1839913" y="169864"/>
            <a:ext cx="1439862" cy="465137"/>
            <a:chOff x="2411760" y="172823"/>
            <a:chExt cx="1440924" cy="464344"/>
          </a:xfrm>
        </p:grpSpPr>
        <p:sp>
          <p:nvSpPr>
            <p:cNvPr id="22548" name="矩形 39"/>
            <p:cNvSpPr>
              <a:spLocks noChangeArrowheads="1"/>
            </p:cNvSpPr>
            <p:nvPr/>
          </p:nvSpPr>
          <p:spPr bwMode="auto">
            <a:xfrm>
              <a:off x="2411760" y="172823"/>
              <a:ext cx="1062610" cy="43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剖面图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2486427" y="637167"/>
              <a:ext cx="136625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9" y="1108076"/>
            <a:ext cx="82708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0" name="组合 5"/>
          <p:cNvGrpSpPr/>
          <p:nvPr/>
        </p:nvGrpSpPr>
        <p:grpSpPr bwMode="auto">
          <a:xfrm>
            <a:off x="1839913" y="169864"/>
            <a:ext cx="1439862" cy="465137"/>
            <a:chOff x="2411760" y="172823"/>
            <a:chExt cx="1440924" cy="464344"/>
          </a:xfrm>
        </p:grpSpPr>
        <p:sp>
          <p:nvSpPr>
            <p:cNvPr id="24581" name="矩形 39"/>
            <p:cNvSpPr>
              <a:spLocks noChangeArrowheads="1"/>
            </p:cNvSpPr>
            <p:nvPr/>
          </p:nvSpPr>
          <p:spPr bwMode="auto">
            <a:xfrm>
              <a:off x="2411760" y="172823"/>
              <a:ext cx="1062610" cy="43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剖面图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486427" y="637167"/>
              <a:ext cx="136625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1630680" y="2369820"/>
            <a:ext cx="8442960" cy="4373880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1052514"/>
            <a:ext cx="5684838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组合 5"/>
          <p:cNvGrpSpPr/>
          <p:nvPr/>
        </p:nvGrpSpPr>
        <p:grpSpPr bwMode="auto">
          <a:xfrm>
            <a:off x="1839913" y="169864"/>
            <a:ext cx="1439862" cy="465137"/>
            <a:chOff x="2411760" y="172823"/>
            <a:chExt cx="1440924" cy="464344"/>
          </a:xfrm>
        </p:grpSpPr>
        <p:sp>
          <p:nvSpPr>
            <p:cNvPr id="25605" name="矩形 39"/>
            <p:cNvSpPr>
              <a:spLocks noChangeArrowheads="1"/>
            </p:cNvSpPr>
            <p:nvPr/>
          </p:nvSpPr>
          <p:spPr bwMode="auto">
            <a:xfrm>
              <a:off x="2411760" y="172823"/>
              <a:ext cx="1062610" cy="43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剖面图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486427" y="637167"/>
              <a:ext cx="136625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1630680" y="1775460"/>
            <a:ext cx="3871595" cy="4968240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  <a:endParaRPr lang="zh-CN" altLang="en-US" sz="3600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全设施计算软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54610"/>
            <a:ext cx="1219708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5403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53628" y="264417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章建筑形体的表达方法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21852" y="2334895"/>
            <a:ext cx="7902893" cy="12072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973570"/>
            <a:ext cx="12192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剖面图的分类与画法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2135189" y="1450975"/>
            <a:ext cx="16970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其步骤如下：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2495550" y="2000752"/>
            <a:ext cx="3762568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所取的剖切平面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应是投影面平行面 </a:t>
            </a:r>
            <a:endParaRPr lang="zh-CN" altLang="en-US" sz="1800">
              <a:solidFill>
                <a:schemeClr val="hlink"/>
              </a:solidFill>
              <a:latin typeface="黑体" panose="02010609060101010101" pitchFamily="49" charset="-122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2495551" y="2398420"/>
            <a:ext cx="8263801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剖切平面应尽量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通过建筑一些特殊部位（如高差变化处、中庭、楼梯、电梯井）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17413" name="AutoShape 7"/>
          <p:cNvSpPr/>
          <p:nvPr/>
        </p:nvSpPr>
        <p:spPr bwMode="auto">
          <a:xfrm>
            <a:off x="2351088" y="2120900"/>
            <a:ext cx="215900" cy="623888"/>
          </a:xfrm>
          <a:prstGeom prst="leftBrace">
            <a:avLst>
              <a:gd name="adj1" fmla="val 50062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2208214" y="1630864"/>
            <a:ext cx="2723823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(1)</a:t>
            </a:r>
            <a:r>
              <a:rPr lang="zh-CN" altLang="en-US" sz="1800">
                <a:latin typeface="黑体" panose="02010609060101010101" pitchFamily="49" charset="-122"/>
              </a:rPr>
              <a:t>确定剖切平面的位置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pic>
        <p:nvPicPr>
          <p:cNvPr id="17415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18800" r="10625" b="29942"/>
          <a:stretch>
            <a:fillRect/>
          </a:stretch>
        </p:blipFill>
        <p:spPr bwMode="auto">
          <a:xfrm>
            <a:off x="1847851" y="2913063"/>
            <a:ext cx="8596313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/>
        </p:nvSpPr>
        <p:spPr>
          <a:xfrm>
            <a:off x="7967664" y="4005263"/>
            <a:ext cx="1728787" cy="165576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896226" y="5489575"/>
            <a:ext cx="576263" cy="5524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419" name="Rectangle 5"/>
          <p:cNvSpPr>
            <a:spLocks noChangeArrowheads="1"/>
          </p:cNvSpPr>
          <p:nvPr/>
        </p:nvSpPr>
        <p:spPr bwMode="auto">
          <a:xfrm>
            <a:off x="1881189" y="934085"/>
            <a:ext cx="1783080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latin typeface="黑体" panose="02010609060101010101" pitchFamily="49" charset="-122"/>
              </a:rPr>
              <a:t>四、剖面的画法</a:t>
            </a:r>
            <a:endParaRPr lang="zh-CN" altLang="en-US" sz="1800" b="1">
              <a:latin typeface="黑体" panose="02010609060101010101" pitchFamily="49" charset="-122"/>
            </a:endParaRPr>
          </a:p>
        </p:txBody>
      </p:sp>
      <p:grpSp>
        <p:nvGrpSpPr>
          <p:cNvPr id="17420" name="组合 17"/>
          <p:cNvGrpSpPr/>
          <p:nvPr/>
        </p:nvGrpSpPr>
        <p:grpSpPr bwMode="auto">
          <a:xfrm>
            <a:off x="1839913" y="169864"/>
            <a:ext cx="1439862" cy="465137"/>
            <a:chOff x="2411760" y="172823"/>
            <a:chExt cx="1440924" cy="464344"/>
          </a:xfrm>
        </p:grpSpPr>
        <p:sp>
          <p:nvSpPr>
            <p:cNvPr id="17421" name="矩形 39"/>
            <p:cNvSpPr>
              <a:spLocks noChangeArrowheads="1"/>
            </p:cNvSpPr>
            <p:nvPr/>
          </p:nvSpPr>
          <p:spPr bwMode="auto">
            <a:xfrm>
              <a:off x="2411760" y="172823"/>
              <a:ext cx="1062610" cy="43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剖面图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2486427" y="637167"/>
              <a:ext cx="136625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2173289" y="1427878"/>
            <a:ext cx="3722687" cy="87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（</a:t>
            </a:r>
            <a:r>
              <a:rPr lang="en-US" altLang="zh-CN" sz="1800">
                <a:latin typeface="黑体" panose="02010609060101010101" pitchFamily="49" charset="-122"/>
              </a:rPr>
              <a:t>2</a:t>
            </a:r>
            <a:r>
              <a:rPr lang="zh-CN" altLang="en-US" sz="1800">
                <a:latin typeface="黑体" panose="02010609060101010101" pitchFamily="49" charset="-122"/>
              </a:rPr>
              <a:t>）在投影图上的相应位置画上</a:t>
            </a:r>
            <a:r>
              <a:rPr lang="zh-CN" altLang="en-US" sz="1800">
                <a:solidFill>
                  <a:srgbClr val="0070C0"/>
                </a:solidFill>
                <a:latin typeface="黑体" panose="02010609060101010101" pitchFamily="49" charset="-122"/>
              </a:rPr>
              <a:t>剖切符号并进行编号 </a:t>
            </a:r>
            <a:endParaRPr lang="zh-CN" altLang="en-US" sz="1800">
              <a:solidFill>
                <a:srgbClr val="0070C0"/>
              </a:solidFill>
              <a:latin typeface="黑体" panose="02010609060101010101" pitchFamily="49" charset="-122"/>
            </a:endParaRPr>
          </a:p>
        </p:txBody>
      </p:sp>
      <p:pic>
        <p:nvPicPr>
          <p:cNvPr id="18435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8078" r="5238" b="4771"/>
          <a:stretch>
            <a:fillRect/>
          </a:stretch>
        </p:blipFill>
        <p:spPr bwMode="auto">
          <a:xfrm>
            <a:off x="5719764" y="12700"/>
            <a:ext cx="4948237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188076" y="1227139"/>
            <a:ext cx="3795713" cy="83343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223000" y="4087814"/>
            <a:ext cx="3689350" cy="83343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1881189" y="934085"/>
            <a:ext cx="1783080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latin typeface="黑体" panose="02010609060101010101" pitchFamily="49" charset="-122"/>
                <a:sym typeface="+mn-ea"/>
              </a:rPr>
              <a:t>四</a:t>
            </a:r>
            <a:r>
              <a:rPr lang="zh-CN" altLang="en-US" sz="1800" b="1">
                <a:latin typeface="黑体" panose="02010609060101010101" pitchFamily="49" charset="-122"/>
              </a:rPr>
              <a:t>、剖面的画法</a:t>
            </a:r>
            <a:endParaRPr lang="zh-CN" altLang="en-US" sz="1800" b="1">
              <a:latin typeface="黑体" panose="02010609060101010101" pitchFamily="49" charset="-122"/>
            </a:endParaRPr>
          </a:p>
        </p:txBody>
      </p:sp>
      <p:grpSp>
        <p:nvGrpSpPr>
          <p:cNvPr id="18440" name="组合 13"/>
          <p:cNvGrpSpPr/>
          <p:nvPr/>
        </p:nvGrpSpPr>
        <p:grpSpPr bwMode="auto">
          <a:xfrm>
            <a:off x="1839913" y="169864"/>
            <a:ext cx="1439862" cy="465137"/>
            <a:chOff x="2411760" y="172823"/>
            <a:chExt cx="1440924" cy="464344"/>
          </a:xfrm>
        </p:grpSpPr>
        <p:sp>
          <p:nvSpPr>
            <p:cNvPr id="18441" name="矩形 39"/>
            <p:cNvSpPr>
              <a:spLocks noChangeArrowheads="1"/>
            </p:cNvSpPr>
            <p:nvPr/>
          </p:nvSpPr>
          <p:spPr bwMode="auto">
            <a:xfrm>
              <a:off x="2411760" y="172823"/>
              <a:ext cx="1062610" cy="43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剖面图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2486427" y="637167"/>
              <a:ext cx="136625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/>
          <p:cNvSpPr>
            <a:spLocks noChangeArrowheads="1"/>
          </p:cNvSpPr>
          <p:nvPr/>
        </p:nvSpPr>
        <p:spPr bwMode="auto">
          <a:xfrm>
            <a:off x="2298701" y="1288758"/>
            <a:ext cx="3993401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(3)</a:t>
            </a:r>
            <a:r>
              <a:rPr lang="zh-CN" altLang="en-US" sz="1800">
                <a:latin typeface="黑体" panose="02010609060101010101" pitchFamily="49" charset="-122"/>
              </a:rPr>
              <a:t>画断面、未剖到能看到的轮廓线 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19459" name="Rectangle 14"/>
          <p:cNvSpPr>
            <a:spLocks noChangeArrowheads="1"/>
          </p:cNvSpPr>
          <p:nvPr/>
        </p:nvSpPr>
        <p:spPr bwMode="auto">
          <a:xfrm>
            <a:off x="2220913" y="1720558"/>
            <a:ext cx="2608406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</a:t>
            </a:r>
            <a:r>
              <a:rPr lang="en-US" altLang="zh-CN" sz="1800">
                <a:latin typeface="黑体" panose="02010609060101010101" pitchFamily="49" charset="-122"/>
              </a:rPr>
              <a:t>(4)</a:t>
            </a:r>
            <a:r>
              <a:rPr lang="zh-CN" altLang="en-US" sz="1800">
                <a:latin typeface="黑体" panose="02010609060101010101" pitchFamily="49" charset="-122"/>
              </a:rPr>
              <a:t>填绘建筑材料图例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19460" name="Rectangle 15"/>
          <p:cNvSpPr>
            <a:spLocks noChangeArrowheads="1"/>
          </p:cNvSpPr>
          <p:nvPr/>
        </p:nvSpPr>
        <p:spPr bwMode="auto">
          <a:xfrm>
            <a:off x="2298700" y="2152358"/>
            <a:ext cx="2262158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(5)</a:t>
            </a:r>
            <a:r>
              <a:rPr lang="zh-CN" altLang="en-US" sz="1800">
                <a:latin typeface="黑体" panose="02010609060101010101" pitchFamily="49" charset="-122"/>
              </a:rPr>
              <a:t>标注剖面图名称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pic>
        <p:nvPicPr>
          <p:cNvPr id="19461" name="图片 2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18800" r="10625" b="29942"/>
          <a:stretch>
            <a:fillRect/>
          </a:stretch>
        </p:blipFill>
        <p:spPr bwMode="auto">
          <a:xfrm>
            <a:off x="1889125" y="2635251"/>
            <a:ext cx="85979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5375275" y="6092825"/>
            <a:ext cx="1728788" cy="42703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5522913" y="6381750"/>
            <a:ext cx="1509712" cy="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1881189" y="934085"/>
            <a:ext cx="1783080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latin typeface="黑体" panose="02010609060101010101" pitchFamily="49" charset="-122"/>
                <a:sym typeface="+mn-ea"/>
              </a:rPr>
              <a:t>四</a:t>
            </a:r>
            <a:r>
              <a:rPr lang="zh-CN" altLang="en-US" sz="1800" b="1">
                <a:latin typeface="黑体" panose="02010609060101010101" pitchFamily="49" charset="-122"/>
              </a:rPr>
              <a:t>、剖面的画法</a:t>
            </a:r>
            <a:endParaRPr lang="zh-CN" altLang="en-US" sz="1800" b="1">
              <a:latin typeface="黑体" panose="02010609060101010101" pitchFamily="49" charset="-122"/>
            </a:endParaRPr>
          </a:p>
        </p:txBody>
      </p:sp>
      <p:grpSp>
        <p:nvGrpSpPr>
          <p:cNvPr id="19466" name="组合 12"/>
          <p:cNvGrpSpPr/>
          <p:nvPr/>
        </p:nvGrpSpPr>
        <p:grpSpPr bwMode="auto">
          <a:xfrm>
            <a:off x="1839913" y="169864"/>
            <a:ext cx="1439862" cy="465137"/>
            <a:chOff x="2411760" y="172823"/>
            <a:chExt cx="1440924" cy="464344"/>
          </a:xfrm>
        </p:grpSpPr>
        <p:sp>
          <p:nvSpPr>
            <p:cNvPr id="19467" name="矩形 39"/>
            <p:cNvSpPr>
              <a:spLocks noChangeArrowheads="1"/>
            </p:cNvSpPr>
            <p:nvPr/>
          </p:nvSpPr>
          <p:spPr bwMode="auto">
            <a:xfrm>
              <a:off x="2411760" y="172823"/>
              <a:ext cx="1062610" cy="43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剖面图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2486427" y="637167"/>
              <a:ext cx="136625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1900238" y="1666875"/>
            <a:ext cx="3695700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(1) </a:t>
            </a:r>
            <a:r>
              <a:rPr lang="zh-CN" altLang="en-US" sz="1800">
                <a:latin typeface="黑体" panose="02010609060101010101" pitchFamily="49" charset="-122"/>
              </a:rPr>
              <a:t>被剖到的部分（即断面），其轮廓线用</a:t>
            </a:r>
            <a:r>
              <a:rPr lang="zh-CN" altLang="en-US" sz="1800">
                <a:solidFill>
                  <a:srgbClr val="FF0000"/>
                </a:solidFill>
                <a:latin typeface="黑体" panose="02010609060101010101" pitchFamily="49" charset="-122"/>
              </a:rPr>
              <a:t>粗实线绘制</a:t>
            </a:r>
            <a:r>
              <a:rPr lang="zh-CN" altLang="en-US" sz="1800">
                <a:latin typeface="黑体" panose="02010609060101010101" pitchFamily="49" charset="-122"/>
              </a:rPr>
              <a:t>，没有切到、但沿投射方向可以看到的部分（即剩余部分），</a:t>
            </a:r>
            <a:r>
              <a:rPr lang="zh-CN" altLang="en-US" sz="1800">
                <a:solidFill>
                  <a:srgbClr val="FF0000"/>
                </a:solidFill>
                <a:latin typeface="黑体" panose="02010609060101010101" pitchFamily="49" charset="-122"/>
              </a:rPr>
              <a:t>轮廓用中实线绘制</a:t>
            </a:r>
            <a:r>
              <a:rPr lang="zh-CN" altLang="en-US" sz="1800">
                <a:latin typeface="黑体" panose="02010609060101010101" pitchFamily="49" charset="-122"/>
              </a:rPr>
              <a:t>，</a:t>
            </a:r>
            <a:r>
              <a:rPr lang="zh-CN" altLang="en-US" sz="1800">
                <a:solidFill>
                  <a:srgbClr val="FF0000"/>
                </a:solidFill>
                <a:latin typeface="黑体" panose="02010609060101010101" pitchFamily="49" charset="-122"/>
              </a:rPr>
              <a:t>细节及断面材质用细实线绘制</a:t>
            </a:r>
            <a:r>
              <a:rPr lang="zh-CN" altLang="en-US" sz="1800">
                <a:latin typeface="黑体" panose="02010609060101010101" pitchFamily="49" charset="-122"/>
              </a:rPr>
              <a:t>。 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pic>
        <p:nvPicPr>
          <p:cNvPr id="20483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1151" r="2499" b="9050"/>
          <a:stretch>
            <a:fillRect/>
          </a:stretch>
        </p:blipFill>
        <p:spPr bwMode="auto">
          <a:xfrm>
            <a:off x="5773738" y="1017589"/>
            <a:ext cx="4894262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881188" y="933292"/>
            <a:ext cx="1097280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latin typeface="黑体" panose="02010609060101010101" pitchFamily="49" charset="-122"/>
              </a:rPr>
              <a:t>注意事项</a:t>
            </a:r>
            <a:endParaRPr lang="zh-CN" altLang="en-US" sz="1800" b="1">
              <a:latin typeface="黑体" panose="02010609060101010101" pitchFamily="49" charset="-122"/>
            </a:endParaRPr>
          </a:p>
        </p:txBody>
      </p:sp>
      <p:grpSp>
        <p:nvGrpSpPr>
          <p:cNvPr id="20486" name="组合 12"/>
          <p:cNvGrpSpPr/>
          <p:nvPr/>
        </p:nvGrpSpPr>
        <p:grpSpPr bwMode="auto">
          <a:xfrm>
            <a:off x="1839913" y="169864"/>
            <a:ext cx="1439862" cy="465137"/>
            <a:chOff x="2411760" y="172823"/>
            <a:chExt cx="1440924" cy="464344"/>
          </a:xfrm>
        </p:grpSpPr>
        <p:sp>
          <p:nvSpPr>
            <p:cNvPr id="20487" name="矩形 39"/>
            <p:cNvSpPr>
              <a:spLocks noChangeArrowheads="1"/>
            </p:cNvSpPr>
            <p:nvPr/>
          </p:nvSpPr>
          <p:spPr bwMode="auto">
            <a:xfrm>
              <a:off x="2411760" y="172823"/>
              <a:ext cx="1062610" cy="43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剖面图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2486427" y="637167"/>
              <a:ext cx="136625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2351089" y="1366545"/>
            <a:ext cx="6842125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(2)</a:t>
            </a:r>
            <a:r>
              <a:rPr lang="zh-CN" altLang="en-US" sz="1800">
                <a:latin typeface="黑体" panose="02010609060101010101" pitchFamily="49" charset="-122"/>
              </a:rPr>
              <a:t>剖面图中</a:t>
            </a:r>
            <a:r>
              <a:rPr lang="zh-CN" altLang="en-US" sz="1800">
                <a:solidFill>
                  <a:srgbClr val="FF0000"/>
                </a:solidFill>
                <a:latin typeface="黑体" panose="02010609060101010101" pitchFamily="49" charset="-122"/>
              </a:rPr>
              <a:t>一般不再用虚线表示不能看到的轮廓线</a:t>
            </a:r>
            <a:r>
              <a:rPr lang="zh-CN" altLang="en-US" sz="1800">
                <a:latin typeface="黑体" panose="02010609060101010101" pitchFamily="49" charset="-122"/>
              </a:rPr>
              <a:t>。</a:t>
            </a:r>
            <a:endParaRPr lang="zh-CN" altLang="en-US" sz="1800">
              <a:latin typeface="黑体" panose="02010609060101010101" pitchFamily="49" charset="-122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881188" y="933292"/>
            <a:ext cx="1097280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latin typeface="黑体" panose="02010609060101010101" pitchFamily="49" charset="-122"/>
              </a:rPr>
              <a:t>注意事项</a:t>
            </a:r>
            <a:endParaRPr lang="zh-CN" altLang="en-US" sz="1800" b="1">
              <a:latin typeface="黑体" panose="02010609060101010101" pitchFamily="49" charset="-122"/>
            </a:endParaRPr>
          </a:p>
        </p:txBody>
      </p:sp>
      <p:grpSp>
        <p:nvGrpSpPr>
          <p:cNvPr id="21509" name="组合 12"/>
          <p:cNvGrpSpPr/>
          <p:nvPr/>
        </p:nvGrpSpPr>
        <p:grpSpPr bwMode="auto">
          <a:xfrm>
            <a:off x="1839913" y="169864"/>
            <a:ext cx="1439862" cy="465137"/>
            <a:chOff x="2411760" y="172823"/>
            <a:chExt cx="1440924" cy="464344"/>
          </a:xfrm>
        </p:grpSpPr>
        <p:sp>
          <p:nvSpPr>
            <p:cNvPr id="21511" name="矩形 39"/>
            <p:cNvSpPr>
              <a:spLocks noChangeArrowheads="1"/>
            </p:cNvSpPr>
            <p:nvPr/>
          </p:nvSpPr>
          <p:spPr bwMode="auto">
            <a:xfrm>
              <a:off x="2411760" y="172823"/>
              <a:ext cx="1062610" cy="43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剖面图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2486427" y="637167"/>
              <a:ext cx="136625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10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9792" r="9435" b="4749"/>
          <a:stretch>
            <a:fillRect/>
          </a:stretch>
        </p:blipFill>
        <p:spPr bwMode="auto">
          <a:xfrm>
            <a:off x="2063750" y="1851025"/>
            <a:ext cx="467995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WPS 演示</Application>
  <PresentationFormat>宽屏</PresentationFormat>
  <Paragraphs>74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宋体</vt:lpstr>
      <vt:lpstr>Wingdings</vt:lpstr>
      <vt:lpstr>Impact</vt:lpstr>
      <vt:lpstr>HY헤드라인M</vt:lpstr>
      <vt:lpstr>Calibri</vt:lpstr>
      <vt:lpstr>华文行楷</vt:lpstr>
      <vt:lpstr>微软雅黑</vt:lpstr>
      <vt:lpstr>黑体</vt:lpstr>
      <vt:lpstr>等线</vt:lpstr>
      <vt:lpstr>Arial Unicode MS</vt:lpstr>
      <vt:lpstr>等线 Light</vt:lpstr>
      <vt:lpstr>Malgun Gothic</vt:lpstr>
      <vt:lpstr>굴림</vt:lpstr>
      <vt:lpstr>AMGDT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Weiβ</cp:lastModifiedBy>
  <cp:revision>473</cp:revision>
  <dcterms:created xsi:type="dcterms:W3CDTF">2017-04-05T04:59:00Z</dcterms:created>
  <dcterms:modified xsi:type="dcterms:W3CDTF">2018-08-10T08:53:53Z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