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17"/>
  </p:handoutMasterIdLst>
  <p:sldIdLst>
    <p:sldId id="390" r:id="rId7"/>
    <p:sldId id="341" r:id="rId8"/>
    <p:sldId id="256" r:id="rId9"/>
    <p:sldId id="314" r:id="rId11"/>
    <p:sldId id="271" r:id="rId12"/>
    <p:sldId id="292" r:id="rId13"/>
    <p:sldId id="273" r:id="rId14"/>
    <p:sldId id="274" r:id="rId15"/>
    <p:sldId id="307" r:id="rId16"/>
  </p:sldIdLst>
  <p:sldSz cx="12192000" cy="6858000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行楷" panose="02010800040101010101" pitchFamily="2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等线" panose="02010600030101010101" charset="-122"/>
      <p:regular r:id="rId29"/>
    </p:embeddedFont>
    <p:embeddedFont>
      <p:font typeface="等线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31C0-8A4B-4C98-94DE-2A1FFCF773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剖面图的分类与画法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65351" y="1381126"/>
            <a:ext cx="18129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</a:rPr>
              <a:t>（</a:t>
            </a:r>
            <a:r>
              <a:rPr lang="en-US" altLang="zh-CN" b="1">
                <a:latin typeface="黑体" panose="02010609060101010101" pitchFamily="49" charset="-122"/>
              </a:rPr>
              <a:t>1</a:t>
            </a:r>
            <a:r>
              <a:rPr lang="zh-CN" altLang="en-US" b="1">
                <a:latin typeface="黑体" panose="02010609060101010101" pitchFamily="49" charset="-122"/>
              </a:rPr>
              <a:t>）全剖面图 </a:t>
            </a:r>
            <a:endParaRPr lang="zh-CN" altLang="en-US" b="1">
              <a:latin typeface="黑体" panose="02010609060101010101" pitchFamily="49" charset="-12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60613" y="1739608"/>
            <a:ext cx="7619394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假想用一个剖切平面将形体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全部</a:t>
            </a:r>
            <a:r>
              <a:rPr lang="zh-CN" altLang="en-US" sz="1800">
                <a:latin typeface="Arial" panose="020B0604020202020204" pitchFamily="34" charset="0"/>
              </a:rPr>
              <a:t>“</a:t>
            </a:r>
            <a:r>
              <a:rPr lang="zh-CN" altLang="en-US" sz="1800">
                <a:latin typeface="黑体" panose="02010609060101010101" pitchFamily="49" charset="-122"/>
              </a:rPr>
              <a:t>切开</a:t>
            </a:r>
            <a:r>
              <a:rPr lang="zh-CN" altLang="en-US" sz="1800">
                <a:latin typeface="Arial" panose="020B0604020202020204" pitchFamily="34" charset="0"/>
              </a:rPr>
              <a:t>”</a:t>
            </a:r>
            <a:r>
              <a:rPr lang="zh-CN" altLang="en-US" sz="1800">
                <a:latin typeface="黑体" panose="02010609060101010101" pitchFamily="49" charset="-122"/>
              </a:rPr>
              <a:t>后所得到的剖面图称为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全剖面图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1995489" y="6262395"/>
            <a:ext cx="8281987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全剖面图一般用于不对称、内部比较复杂的形体。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229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6541" r="16927" b="5428"/>
          <a:stretch>
            <a:fillRect/>
          </a:stretch>
        </p:blipFill>
        <p:spPr bwMode="auto">
          <a:xfrm>
            <a:off x="2220914" y="2159000"/>
            <a:ext cx="4522787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860551" y="966629"/>
            <a:ext cx="189865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三、剖面的分类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2296" name="组合 9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229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9m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7863" y="1214438"/>
            <a:ext cx="6024562" cy="2311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54251" y="1323976"/>
            <a:ext cx="18129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4472C4"/>
                </a:solidFill>
                <a:latin typeface="黑体" panose="02010609060101010101" pitchFamily="49" charset="-122"/>
              </a:rPr>
              <a:t>2</a:t>
            </a: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）半剖面图 </a:t>
            </a:r>
            <a:endParaRPr lang="zh-CN" altLang="en-US" b="1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839913" y="1876425"/>
            <a:ext cx="267176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对称的形体以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对称线为分界</a:t>
            </a:r>
            <a:r>
              <a:rPr lang="zh-CN" altLang="en-US" sz="1800">
                <a:latin typeface="黑体" panose="02010609060101010101" pitchFamily="49" charset="-122"/>
              </a:rPr>
              <a:t>，一半画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剖面</a:t>
            </a:r>
            <a:r>
              <a:rPr lang="zh-CN" altLang="en-US" sz="1800">
                <a:latin typeface="黑体" panose="02010609060101010101" pitchFamily="49" charset="-122"/>
              </a:rPr>
              <a:t>，另一半画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视图</a:t>
            </a:r>
            <a:r>
              <a:rPr lang="zh-CN" altLang="en-US" sz="1800">
                <a:latin typeface="黑体" panose="02010609060101010101" pitchFamily="49" charset="-122"/>
              </a:rPr>
              <a:t>，这种组合的图形称为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半剖面图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2290764" y="3585870"/>
            <a:ext cx="5147563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半剖面图适用于表达内外结构形状对称的形体。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955801" y="5073358"/>
            <a:ext cx="537839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2</a:t>
            </a:r>
            <a:r>
              <a:rPr lang="zh-CN" altLang="en-US" sz="1800">
                <a:latin typeface="黑体" panose="02010609060101010101" pitchFamily="49" charset="-122"/>
              </a:rPr>
              <a:t>）对称中心为铅竖线</a:t>
            </a:r>
            <a:r>
              <a:rPr lang="en-US" altLang="zh-CN" sz="1800">
                <a:latin typeface="Arial" panose="020B0604020202020204" pitchFamily="34" charset="0"/>
              </a:rPr>
              <a:t>——</a:t>
            </a:r>
            <a:r>
              <a:rPr lang="zh-CN" altLang="en-US" sz="1800">
                <a:latin typeface="黑体" panose="02010609060101010101" pitchFamily="49" charset="-122"/>
              </a:rPr>
              <a:t>剖面图绘制在中心线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右</a:t>
            </a:r>
            <a:r>
              <a:rPr lang="zh-CN" altLang="en-US" sz="1800">
                <a:latin typeface="黑体" panose="02010609060101010101" pitchFamily="49" charset="-122"/>
              </a:rPr>
              <a:t>方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2289176" y="5401970"/>
            <a:ext cx="5032147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对称中心为水平线</a:t>
            </a:r>
            <a:r>
              <a:rPr lang="en-US" altLang="zh-CN" sz="1800">
                <a:latin typeface="Arial" panose="020B0604020202020204" pitchFamily="34" charset="0"/>
              </a:rPr>
              <a:t>——</a:t>
            </a:r>
            <a:r>
              <a:rPr lang="zh-CN" altLang="en-US" sz="1800">
                <a:latin typeface="黑体" panose="02010609060101010101" pitchFamily="49" charset="-122"/>
              </a:rPr>
              <a:t>剖面图绘制在中心线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下</a:t>
            </a:r>
            <a:r>
              <a:rPr lang="zh-CN" altLang="en-US" sz="1800">
                <a:latin typeface="黑体" panose="02010609060101010101" pitchFamily="49" charset="-122"/>
              </a:rPr>
              <a:t>方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55801" y="3904958"/>
            <a:ext cx="3993401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4472C4"/>
                </a:solidFill>
                <a:latin typeface="黑体" panose="02010609060101010101" pitchFamily="49" charset="-122"/>
              </a:rPr>
              <a:t>在绘制半剖面图时应注意以下几点： </a:t>
            </a:r>
            <a:endParaRPr lang="zh-CN" altLang="en-US" sz="1800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914525" y="4263946"/>
            <a:ext cx="8642350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1)</a:t>
            </a:r>
            <a:r>
              <a:rPr lang="zh-CN" altLang="en-US" sz="1800">
                <a:latin typeface="黑体" panose="02010609060101010101" pitchFamily="49" charset="-122"/>
              </a:rPr>
              <a:t>半剖面图中视图与剖面应以对称线（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细点画线</a:t>
            </a:r>
            <a:r>
              <a:rPr lang="zh-CN" altLang="en-US" sz="1800">
                <a:latin typeface="黑体" panose="02010609060101010101" pitchFamily="49" charset="-122"/>
              </a:rPr>
              <a:t>）为分界线，也可以用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对称符号</a:t>
            </a:r>
            <a:r>
              <a:rPr lang="zh-CN" altLang="en-US" sz="1800">
                <a:latin typeface="黑体" panose="02010609060101010101" pitchFamily="49" charset="-122"/>
              </a:rPr>
              <a:t>作为分界线，而不能画成实线；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2009776" y="5709365"/>
            <a:ext cx="8575675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3)</a:t>
            </a:r>
            <a:r>
              <a:rPr lang="zh-CN" altLang="en-US" sz="1800">
                <a:latin typeface="黑体" panose="02010609060101010101" pitchFamily="49" charset="-122"/>
              </a:rPr>
              <a:t>由于剖切前视图是对称的，半个剖面图中已清楚的表达了内部结构形状，所以在另外半个视图中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虚线一般不再出现</a:t>
            </a:r>
            <a:r>
              <a:rPr lang="zh-CN" altLang="en-US" sz="1800">
                <a:latin typeface="黑体" panose="02010609060101010101" pitchFamily="49" charset="-122"/>
              </a:rPr>
              <a:t>；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2009776" y="6392570"/>
            <a:ext cx="4224233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4)</a:t>
            </a:r>
            <a:r>
              <a:rPr lang="zh-CN" altLang="en-US" sz="1800">
                <a:latin typeface="黑体" panose="02010609060101010101" pitchFamily="49" charset="-122"/>
              </a:rPr>
              <a:t>半剖面的标注与全剖面的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标注相同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3325" name="Rectangle 5"/>
          <p:cNvSpPr>
            <a:spLocks noChangeArrowheads="1"/>
          </p:cNvSpPr>
          <p:nvPr/>
        </p:nvSpPr>
        <p:spPr bwMode="auto">
          <a:xfrm>
            <a:off x="1881189" y="933292"/>
            <a:ext cx="189865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  <a:sym typeface="+mn-ea"/>
              </a:rPr>
              <a:t>三</a:t>
            </a:r>
            <a:r>
              <a:rPr lang="zh-CN" altLang="en-US" sz="1800" b="1">
                <a:latin typeface="黑体" panose="02010609060101010101" pitchFamily="49" charset="-122"/>
              </a:rPr>
              <a:t>、剖面的分类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3326" name="组合 22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332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366964" y="1389874"/>
            <a:ext cx="2045753" cy="4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4472C4"/>
                </a:solidFill>
                <a:latin typeface="黑体" panose="02010609060101010101" pitchFamily="49" charset="-122"/>
              </a:rPr>
              <a:t>3</a:t>
            </a: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）阶梯剖面图 </a:t>
            </a:r>
            <a:endParaRPr lang="zh-CN" altLang="en-US" b="1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930400" y="1762125"/>
            <a:ext cx="29416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当用一个剖切平面不能将形体上需要表达的内部结构都剖切到时，可用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两个或两个以上</a:t>
            </a:r>
            <a:r>
              <a:rPr lang="zh-CN" altLang="en-US" sz="1800">
                <a:latin typeface="黑体" panose="02010609060101010101" pitchFamily="49" charset="-122"/>
              </a:rPr>
              <a:t>相互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平行</a:t>
            </a:r>
            <a:r>
              <a:rPr lang="zh-CN" altLang="en-US" sz="1800">
                <a:latin typeface="黑体" panose="02010609060101010101" pitchFamily="49" charset="-122"/>
              </a:rPr>
              <a:t>的剖切平面剖开物体，所得到的剖面图称为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阶梯剖面图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881188" y="4689476"/>
            <a:ext cx="25082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要求在剖切平面的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起止和转折</a:t>
            </a:r>
            <a:r>
              <a:rPr lang="zh-CN" altLang="en-US" sz="1800">
                <a:latin typeface="黑体" panose="02010609060101010101" pitchFamily="49" charset="-122"/>
              </a:rPr>
              <a:t>处均应进行标注，画出剖切符号，并标注相同数字（或字母）。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4341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>
            <a:fillRect/>
          </a:stretch>
        </p:blipFill>
        <p:spPr bwMode="auto">
          <a:xfrm>
            <a:off x="4826000" y="1484314"/>
            <a:ext cx="57912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881189" y="933292"/>
            <a:ext cx="189865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  <a:sym typeface="+mn-ea"/>
              </a:rPr>
              <a:t>三</a:t>
            </a:r>
            <a:r>
              <a:rPr lang="zh-CN" altLang="en-US" sz="1800" b="1">
                <a:latin typeface="黑体" panose="02010609060101010101" pitchFamily="49" charset="-122"/>
              </a:rPr>
              <a:t>、剖面的分类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4344" name="组合 13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4345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06614" y="1354949"/>
            <a:ext cx="2045753" cy="4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4472C4"/>
                </a:solidFill>
                <a:latin typeface="黑体" panose="02010609060101010101" pitchFamily="49" charset="-122"/>
              </a:rPr>
              <a:t>4</a:t>
            </a:r>
            <a:r>
              <a:rPr lang="zh-CN" altLang="en-US" b="1">
                <a:solidFill>
                  <a:srgbClr val="4472C4"/>
                </a:solidFill>
                <a:latin typeface="黑体" panose="02010609060101010101" pitchFamily="49" charset="-122"/>
              </a:rPr>
              <a:t>）局部剖面图 </a:t>
            </a:r>
            <a:endParaRPr lang="zh-CN" altLang="en-US" b="1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135188" y="1639808"/>
            <a:ext cx="4176712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将形体的局部剖开后所得到的剖面图称为局部剖面图 。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135188" y="2513013"/>
            <a:ext cx="39989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剖切范围用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波浪线表示</a:t>
            </a:r>
            <a:r>
              <a:rPr lang="zh-CN" altLang="en-US" sz="1800">
                <a:latin typeface="黑体" panose="02010609060101010101" pitchFamily="49" charset="-122"/>
              </a:rPr>
              <a:t>，是外形视图和剖面的分界线。波浪线不能与轮廓线重合。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5365" name="Picture 8" descr="9m16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064"/>
            <a:ext cx="4591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2132014" y="3736683"/>
            <a:ext cx="3993401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局部剖面图一般不再进行标注。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124075" y="4221164"/>
            <a:ext cx="3938588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在建筑工程和装饰工程中，为了表示楼面、屋面、墙面及地面等的构造和所用材料，常用分层剖切的方法画出各构造层次的剖面图，称为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分层局部剖面图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5368" name="Picture 12" descr="9m1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144964"/>
            <a:ext cx="46291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1881189" y="933292"/>
            <a:ext cx="189865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  <a:sym typeface="+mn-ea"/>
              </a:rPr>
              <a:t>三</a:t>
            </a:r>
            <a:r>
              <a:rPr lang="zh-CN" altLang="en-US" sz="1800" b="1">
                <a:latin typeface="黑体" panose="02010609060101010101" pitchFamily="49" charset="-122"/>
              </a:rPr>
              <a:t>、剖面的分类 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5371" name="组合 12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5372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演示</Application>
  <PresentationFormat>宽屏</PresentationFormat>
  <Paragraphs>66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473</cp:revision>
  <dcterms:created xsi:type="dcterms:W3CDTF">2017-04-05T04:59:00Z</dcterms:created>
  <dcterms:modified xsi:type="dcterms:W3CDTF">2018-08-10T08:52:20Z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