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  <p:sldMasterId id="2147483664" r:id="rId4"/>
    <p:sldMasterId id="2147483668" r:id="rId5"/>
    <p:sldMasterId id="2147483683" r:id="rId6"/>
  </p:sldMasterIdLst>
  <p:notesMasterIdLst>
    <p:notesMasterId r:id="rId10"/>
  </p:notesMasterIdLst>
  <p:handoutMasterIdLst>
    <p:handoutMasterId r:id="rId16"/>
  </p:handoutMasterIdLst>
  <p:sldIdLst>
    <p:sldId id="390" r:id="rId7"/>
    <p:sldId id="341" r:id="rId8"/>
    <p:sldId id="256" r:id="rId9"/>
    <p:sldId id="314" r:id="rId11"/>
    <p:sldId id="266" r:id="rId12"/>
    <p:sldId id="267" r:id="rId13"/>
    <p:sldId id="265" r:id="rId14"/>
    <p:sldId id="307" r:id="rId15"/>
  </p:sldIdLst>
  <p:sldSz cx="12192000" cy="6858000"/>
  <p:notesSz cx="6858000" cy="9144000"/>
  <p:embeddedFontLst>
    <p:embeddedFont>
      <p:font typeface="Impact" panose="020B0806030902050204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华文行楷" panose="02010800040101010101" pitchFamily="2" charset="-122"/>
      <p:regular r:id="rId25"/>
    </p:embeddedFont>
    <p:embeddedFont>
      <p:font typeface="微软雅黑" panose="020B0503020204020204" pitchFamily="34" charset="-122"/>
      <p:regular r:id="rId26"/>
    </p:embeddedFont>
    <p:embeddedFont>
      <p:font typeface="黑体" panose="02010609060101010101" pitchFamily="49" charset="-122"/>
      <p:regular r:id="rId27"/>
    </p:embeddedFont>
    <p:embeddedFont>
      <p:font typeface="等线" panose="02010600030101010101" charset="-122"/>
      <p:regular r:id="rId28"/>
    </p:embeddedFont>
    <p:embeddedFont>
      <p:font typeface="等线 Light" panose="02010600030101010101" charset="-122"/>
      <p:regular r:id="rId29"/>
    </p:embeddedFont>
    <p:embeddedFont>
      <p:font typeface="Gulim" panose="020B0600000101010101" charset="0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43" y="144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font" Target="fonts/font11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A5BA5-C3BB-4B7E-850B-C664085B3E5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  <a:endParaRPr lang="en-US" altLang="ko-KR"/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4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35.png"/><Relationship Id="rId15" Type="http://schemas.openxmlformats.org/officeDocument/2006/relationships/image" Target="../media/image34.png"/><Relationship Id="rId14" Type="http://schemas.openxmlformats.org/officeDocument/2006/relationships/image" Target="../media/image33.png"/><Relationship Id="rId13" Type="http://schemas.openxmlformats.org/officeDocument/2006/relationships/image" Target="../media/image32.png"/><Relationship Id="rId12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全设施计算软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54610"/>
            <a:ext cx="1219708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5403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53628" y="264417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章建筑形体的表达方法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21852" y="2334895"/>
            <a:ext cx="7902893" cy="12072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973570"/>
            <a:ext cx="12192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剖面图的形成与标注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814514" y="1028408"/>
            <a:ext cx="2148345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latin typeface="黑体" panose="02010609060101010101" pitchFamily="49" charset="-122"/>
              </a:rPr>
              <a:t>二、剖面图的标注 </a:t>
            </a:r>
            <a:endParaRPr lang="zh-CN" altLang="en-US" sz="1800" b="1">
              <a:latin typeface="黑体" panose="02010609060101010101" pitchFamily="49" charset="-122"/>
            </a:endParaRP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2208213" y="1433220"/>
            <a:ext cx="4455066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剖面图的标注是由</a:t>
            </a:r>
            <a:r>
              <a:rPr lang="zh-CN" altLang="en-US" sz="1800">
                <a:solidFill>
                  <a:schemeClr val="accent1"/>
                </a:solidFill>
                <a:latin typeface="黑体" panose="02010609060101010101" pitchFamily="49" charset="-122"/>
              </a:rPr>
              <a:t>剖切符号和编号组成</a:t>
            </a:r>
            <a:r>
              <a:rPr lang="zh-CN" altLang="en-US" sz="1800">
                <a:latin typeface="黑体" panose="02010609060101010101" pitchFamily="49" charset="-122"/>
              </a:rPr>
              <a:t>。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2208213" y="1809458"/>
            <a:ext cx="1576072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黑体" panose="02010609060101010101" pitchFamily="49" charset="-122"/>
              </a:rPr>
              <a:t>(1) </a:t>
            </a:r>
            <a:r>
              <a:rPr lang="zh-CN" altLang="en-US" sz="1800" b="1">
                <a:solidFill>
                  <a:schemeClr val="hlink"/>
                </a:solidFill>
                <a:latin typeface="黑体" panose="02010609060101010101" pitchFamily="49" charset="-122"/>
              </a:rPr>
              <a:t>剖切符号</a:t>
            </a:r>
            <a:endParaRPr lang="zh-CN" altLang="en-US" sz="1800" b="1">
              <a:latin typeface="黑体" panose="02010609060101010101" pitchFamily="49" charset="-122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2640013" y="2336508"/>
            <a:ext cx="7777162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1)</a:t>
            </a:r>
            <a:r>
              <a:rPr lang="zh-CN" altLang="en-US" sz="1800">
                <a:latin typeface="黑体" panose="02010609060101010101" pitchFamily="49" charset="-122"/>
              </a:rPr>
              <a:t>剖切位置线：表示剖切位置，用</a:t>
            </a:r>
            <a:r>
              <a:rPr lang="zh-CN" altLang="en-US" sz="1800">
                <a:solidFill>
                  <a:schemeClr val="accent1"/>
                </a:solidFill>
                <a:latin typeface="黑体" panose="02010609060101010101" pitchFamily="49" charset="-122"/>
              </a:rPr>
              <a:t>两段粗实线绘制</a:t>
            </a:r>
            <a:r>
              <a:rPr lang="zh-CN" altLang="en-US" sz="1800">
                <a:latin typeface="黑体" panose="02010609060101010101" pitchFamily="49" charset="-122"/>
              </a:rPr>
              <a:t>，长度宜为</a:t>
            </a:r>
            <a:r>
              <a:rPr lang="en-US" altLang="zh-CN" sz="1800">
                <a:latin typeface="黑体" panose="02010609060101010101" pitchFamily="49" charset="-122"/>
              </a:rPr>
              <a:t>6~10mm</a:t>
            </a:r>
            <a:r>
              <a:rPr lang="zh-CN" altLang="en-US" sz="1800">
                <a:latin typeface="黑体" panose="02010609060101010101" pitchFamily="49" charset="-122"/>
              </a:rPr>
              <a:t>。 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640013" y="2712165"/>
            <a:ext cx="7848600" cy="87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2)</a:t>
            </a:r>
            <a:r>
              <a:rPr lang="zh-CN" altLang="en-US" sz="1800">
                <a:latin typeface="黑体" panose="02010609060101010101" pitchFamily="49" charset="-122"/>
              </a:rPr>
              <a:t>剖视方向线：与剖切位置线垂直的</a:t>
            </a:r>
            <a:r>
              <a:rPr lang="zh-CN" altLang="en-US" sz="1800">
                <a:solidFill>
                  <a:srgbClr val="4472C4"/>
                </a:solidFill>
                <a:latin typeface="黑体" panose="02010609060101010101" pitchFamily="49" charset="-122"/>
              </a:rPr>
              <a:t>两段短粗实线</a:t>
            </a:r>
            <a:r>
              <a:rPr lang="zh-CN" altLang="en-US" sz="1800">
                <a:latin typeface="黑体" panose="02010609060101010101" pitchFamily="49" charset="-122"/>
              </a:rPr>
              <a:t>，长度宜为</a:t>
            </a:r>
            <a:r>
              <a:rPr lang="en-US" altLang="zh-CN" sz="1800">
                <a:latin typeface="黑体" panose="02010609060101010101" pitchFamily="49" charset="-122"/>
              </a:rPr>
              <a:t>4~6mm</a:t>
            </a:r>
            <a:r>
              <a:rPr lang="zh-CN" altLang="en-US" sz="1800">
                <a:latin typeface="黑体" panose="02010609060101010101" pitchFamily="49" charset="-122"/>
              </a:rPr>
              <a:t>。它表示了形体剖切后的投影方向。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pic>
        <p:nvPicPr>
          <p:cNvPr id="9223" name="Picture 10" descr="9m1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3933825"/>
            <a:ext cx="56197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组合 10"/>
          <p:cNvGrpSpPr/>
          <p:nvPr/>
        </p:nvGrpSpPr>
        <p:grpSpPr bwMode="auto">
          <a:xfrm>
            <a:off x="1774827" y="214314"/>
            <a:ext cx="1441450" cy="465137"/>
            <a:chOff x="2411760" y="172823"/>
            <a:chExt cx="1441014" cy="464344"/>
          </a:xfrm>
        </p:grpSpPr>
        <p:sp>
          <p:nvSpPr>
            <p:cNvPr id="9227" name="矩形 39"/>
            <p:cNvSpPr>
              <a:spLocks noChangeArrowheads="1"/>
            </p:cNvSpPr>
            <p:nvPr/>
          </p:nvSpPr>
          <p:spPr bwMode="auto">
            <a:xfrm>
              <a:off x="2411760" y="172823"/>
              <a:ext cx="1061506" cy="43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剖面图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2486350" y="637167"/>
              <a:ext cx="1366424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2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4" t="35098" r="17633" b="36551"/>
          <a:stretch>
            <a:fillRect/>
          </a:stretch>
        </p:blipFill>
        <p:spPr bwMode="auto">
          <a:xfrm>
            <a:off x="7464425" y="4292600"/>
            <a:ext cx="30861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351088" y="1456239"/>
            <a:ext cx="2262158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(2)</a:t>
            </a:r>
            <a:r>
              <a:rPr lang="zh-CN" altLang="en-US" sz="1800">
                <a:latin typeface="黑体" panose="02010609060101010101" pitchFamily="49" charset="-122"/>
              </a:rPr>
              <a:t>剖切符号的编号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990725" y="1854915"/>
            <a:ext cx="8135938" cy="87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 剖切符号的编号宜采用</a:t>
            </a:r>
            <a:r>
              <a:rPr lang="zh-CN" altLang="en-US" sz="1800">
                <a:solidFill>
                  <a:srgbClr val="0070C0"/>
                </a:solidFill>
                <a:latin typeface="黑体" panose="02010609060101010101" pitchFamily="49" charset="-122"/>
              </a:rPr>
              <a:t>阿拉伯数字</a:t>
            </a:r>
            <a:r>
              <a:rPr lang="zh-CN" altLang="en-US" sz="1800">
                <a:latin typeface="黑体" panose="02010609060101010101" pitchFamily="49" charset="-122"/>
              </a:rPr>
              <a:t>，按顺序</a:t>
            </a:r>
            <a:r>
              <a:rPr lang="zh-CN" altLang="en-US" sz="1800">
                <a:solidFill>
                  <a:srgbClr val="0070C0"/>
                </a:solidFill>
                <a:latin typeface="黑体" panose="02010609060101010101" pitchFamily="49" charset="-122"/>
              </a:rPr>
              <a:t>由左至右、由下至上</a:t>
            </a:r>
            <a:r>
              <a:rPr lang="zh-CN" altLang="en-US" sz="1800">
                <a:latin typeface="黑体" panose="02010609060101010101" pitchFamily="49" charset="-122"/>
              </a:rPr>
              <a:t>连续编排，并应注写在</a:t>
            </a:r>
            <a:r>
              <a:rPr lang="zh-CN" altLang="en-US" sz="1800">
                <a:solidFill>
                  <a:srgbClr val="0070C0"/>
                </a:solidFill>
                <a:latin typeface="黑体" panose="02010609060101010101" pitchFamily="49" charset="-122"/>
              </a:rPr>
              <a:t>剖视方向线的端部</a:t>
            </a:r>
            <a:r>
              <a:rPr lang="zh-CN" altLang="en-US" sz="1800">
                <a:latin typeface="黑体" panose="02010609060101010101" pitchFamily="49" charset="-122"/>
              </a:rPr>
              <a:t>。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192338" y="2682796"/>
            <a:ext cx="8280400" cy="87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 在相应剖面图的下方写上</a:t>
            </a:r>
            <a:r>
              <a:rPr lang="zh-CN" altLang="en-US" sz="1800">
                <a:solidFill>
                  <a:srgbClr val="4472C4"/>
                </a:solidFill>
                <a:latin typeface="黑体" panose="02010609060101010101" pitchFamily="49" charset="-122"/>
              </a:rPr>
              <a:t>剖切符号的编号</a:t>
            </a:r>
            <a:r>
              <a:rPr lang="zh-CN" altLang="en-US" sz="1800">
                <a:latin typeface="黑体" panose="02010609060101010101" pitchFamily="49" charset="-122"/>
              </a:rPr>
              <a:t>，作为剖面图的图名，并在图名下方画上与之等长的粗实线或一粗一细两条线。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2640014" y="3605714"/>
            <a:ext cx="8569325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需要转折的剖切位置线，应在转角的外侧加注与该符号相同的编号 。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pic>
        <p:nvPicPr>
          <p:cNvPr id="10246" name="Picture 9" descr="9m1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4797425"/>
            <a:ext cx="38877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 descr="9m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53"/>
          <a:stretch>
            <a:fillRect/>
          </a:stretch>
        </p:blipFill>
        <p:spPr bwMode="auto">
          <a:xfrm>
            <a:off x="6096000" y="4841876"/>
            <a:ext cx="41036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1814514" y="1028408"/>
            <a:ext cx="2148345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latin typeface="黑体" panose="02010609060101010101" pitchFamily="49" charset="-122"/>
              </a:rPr>
              <a:t>二、剖面图的标注 </a:t>
            </a:r>
            <a:endParaRPr lang="zh-CN" altLang="en-US" sz="1800" b="1">
              <a:latin typeface="黑体" panose="02010609060101010101" pitchFamily="49" charset="-122"/>
            </a:endParaRPr>
          </a:p>
        </p:txBody>
      </p:sp>
      <p:grpSp>
        <p:nvGrpSpPr>
          <p:cNvPr id="10250" name="组合 9"/>
          <p:cNvGrpSpPr/>
          <p:nvPr/>
        </p:nvGrpSpPr>
        <p:grpSpPr bwMode="auto">
          <a:xfrm>
            <a:off x="1774827" y="214314"/>
            <a:ext cx="1441450" cy="465137"/>
            <a:chOff x="2411760" y="172823"/>
            <a:chExt cx="1441014" cy="464344"/>
          </a:xfrm>
        </p:grpSpPr>
        <p:sp>
          <p:nvSpPr>
            <p:cNvPr id="10251" name="矩形 39"/>
            <p:cNvSpPr>
              <a:spLocks noChangeArrowheads="1"/>
            </p:cNvSpPr>
            <p:nvPr/>
          </p:nvSpPr>
          <p:spPr bwMode="auto">
            <a:xfrm>
              <a:off x="2411760" y="172823"/>
              <a:ext cx="1061506" cy="43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剖面图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486350" y="637167"/>
              <a:ext cx="1366424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68" name="Group 368"/>
          <p:cNvGraphicFramePr>
            <a:graphicFrameLocks noGrp="1"/>
          </p:cNvGraphicFramePr>
          <p:nvPr/>
        </p:nvGraphicFramePr>
        <p:xfrm>
          <a:off x="1814513" y="1566863"/>
          <a:ext cx="8496300" cy="5243508"/>
        </p:xfrm>
        <a:graphic>
          <a:graphicData uri="http://schemas.openxmlformats.org/drawingml/2006/table">
            <a:tbl>
              <a:tblPr/>
              <a:tblGrid>
                <a:gridCol w="1416050"/>
                <a:gridCol w="1416050"/>
                <a:gridCol w="1416050"/>
                <a:gridCol w="1416050"/>
                <a:gridCol w="1416050"/>
                <a:gridCol w="1416050"/>
              </a:tblGrid>
              <a:tr h="5826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名称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图例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备注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名称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图例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备注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自然土壤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混凝土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断面较小，不易画出图例线时，可涂黑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夯实土壤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钢筋混凝土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5826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砂、灰土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靠近轮廓线绘较密的点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木    材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上为横断面下为纵断面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砂砾石、碎砖三合土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泡沫塑料   材    料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石    材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金    属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图形小时可涂黑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毛    石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玻    璃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普通砖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断面较小、可涂红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防水材料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比例大时采用上面图利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饰面砖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粉    刷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本图例采用较稀的点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956" name="Rectangle 356"/>
          <p:cNvSpPr>
            <a:spLocks noChangeArrowheads="1"/>
          </p:cNvSpPr>
          <p:nvPr/>
        </p:nvSpPr>
        <p:spPr bwMode="auto">
          <a:xfrm>
            <a:off x="3338513" y="1142484"/>
            <a:ext cx="69268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形体被剖切后，剖切平面切到的实体部分，其</a:t>
            </a:r>
            <a:r>
              <a:rPr lang="zh-CN" altLang="en-US" sz="1800">
                <a:solidFill>
                  <a:srgbClr val="4472C4"/>
                </a:solidFill>
                <a:latin typeface="黑体" panose="02010609060101010101" pitchFamily="49" charset="-122"/>
              </a:rPr>
              <a:t>材料</a:t>
            </a:r>
            <a:r>
              <a:rPr lang="zh-CN" altLang="en-US" sz="1800">
                <a:latin typeface="黑体" panose="02010609060101010101" pitchFamily="49" charset="-122"/>
              </a:rPr>
              <a:t>被</a:t>
            </a:r>
            <a:r>
              <a:rPr lang="zh-CN" altLang="en-US" sz="1800">
                <a:latin typeface="Arial" panose="020B0604020202020204" pitchFamily="34" charset="0"/>
              </a:rPr>
              <a:t>“</a:t>
            </a:r>
            <a:r>
              <a:rPr lang="zh-CN" altLang="en-US" sz="1800">
                <a:latin typeface="黑体" panose="02010609060101010101" pitchFamily="49" charset="-122"/>
              </a:rPr>
              <a:t>暴露出来</a:t>
            </a:r>
            <a:r>
              <a:rPr lang="zh-CN" altLang="en-US" sz="1800">
                <a:latin typeface="Arial" panose="020B0604020202020204" pitchFamily="34" charset="0"/>
              </a:rPr>
              <a:t>”</a:t>
            </a:r>
            <a:r>
              <a:rPr lang="zh-CN" altLang="en-US" sz="1800">
                <a:latin typeface="黑体" panose="02010609060101010101" pitchFamily="49" charset="-122"/>
              </a:rPr>
              <a:t>。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pic>
        <p:nvPicPr>
          <p:cNvPr id="11340" name="Picture 369" descr="9b1b1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4" y="6319838"/>
            <a:ext cx="10810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41" name="Picture 370" descr="9b1b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4" y="2214563"/>
            <a:ext cx="9366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42" name="Picture 371" descr="9b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4" y="2863851"/>
            <a:ext cx="9366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43" name="Picture 372" descr="9b1b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3438526"/>
            <a:ext cx="10080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44" name="Picture 373" descr="9b1b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4014788"/>
            <a:ext cx="10080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45" name="Picture 374" descr="9b1b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4591050"/>
            <a:ext cx="965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46" name="Picture 375" descr="9b1b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5167313"/>
            <a:ext cx="936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47" name="Picture 376" descr="9b1b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5743575"/>
            <a:ext cx="10080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48" name="Picture 377" descr="9b1b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6319838"/>
            <a:ext cx="10080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49" name="Picture 378" descr="9b1b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2214564"/>
            <a:ext cx="10795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50" name="Picture 379" descr="9b1b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2863851"/>
            <a:ext cx="1079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51" name="Picture 380" descr="9b1b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3295650"/>
            <a:ext cx="8651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52" name="Picture 381" descr="9b1b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4014788"/>
            <a:ext cx="9350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53" name="Picture 382" descr="9b1b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4519613"/>
            <a:ext cx="100806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54" name="Picture 383" descr="9b1b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5167314"/>
            <a:ext cx="100806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55" name="Picture 384" descr="9b1b1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5743576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56" name="Rectangle 4"/>
          <p:cNvSpPr>
            <a:spLocks noChangeArrowheads="1"/>
          </p:cNvSpPr>
          <p:nvPr/>
        </p:nvSpPr>
        <p:spPr bwMode="auto">
          <a:xfrm>
            <a:off x="1819275" y="1068095"/>
            <a:ext cx="1454244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(3)</a:t>
            </a:r>
            <a:r>
              <a:rPr lang="zh-CN" altLang="en-US" sz="1800">
                <a:latin typeface="黑体" panose="02010609060101010101" pitchFamily="49" charset="-122"/>
              </a:rPr>
              <a:t>材料图例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11357" name="Rectangle 4"/>
          <p:cNvSpPr>
            <a:spLocks noChangeArrowheads="1"/>
          </p:cNvSpPr>
          <p:nvPr/>
        </p:nvSpPr>
        <p:spPr bwMode="auto">
          <a:xfrm>
            <a:off x="1814514" y="750595"/>
            <a:ext cx="2148345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latin typeface="黑体" panose="02010609060101010101" pitchFamily="49" charset="-122"/>
              </a:rPr>
              <a:t>二、剖面图的标注 </a:t>
            </a:r>
            <a:endParaRPr lang="zh-CN" altLang="en-US" sz="1800" b="1">
              <a:latin typeface="黑体" panose="02010609060101010101" pitchFamily="49" charset="-122"/>
            </a:endParaRPr>
          </a:p>
        </p:txBody>
      </p:sp>
      <p:grpSp>
        <p:nvGrpSpPr>
          <p:cNvPr id="11359" name="组合 23"/>
          <p:cNvGrpSpPr/>
          <p:nvPr/>
        </p:nvGrpSpPr>
        <p:grpSpPr bwMode="auto">
          <a:xfrm>
            <a:off x="1774827" y="-63500"/>
            <a:ext cx="1441450" cy="465138"/>
            <a:chOff x="2411760" y="172823"/>
            <a:chExt cx="1441014" cy="464344"/>
          </a:xfrm>
        </p:grpSpPr>
        <p:sp>
          <p:nvSpPr>
            <p:cNvPr id="11360" name="矩形 39"/>
            <p:cNvSpPr>
              <a:spLocks noChangeArrowheads="1"/>
            </p:cNvSpPr>
            <p:nvPr/>
          </p:nvSpPr>
          <p:spPr bwMode="auto">
            <a:xfrm>
              <a:off x="2411760" y="172823"/>
              <a:ext cx="1061506" cy="43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剖面图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2486350" y="637167"/>
              <a:ext cx="1366424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  <a:endParaRPr lang="zh-CN" altLang="en-US" sz="3600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WPS 演示</Application>
  <PresentationFormat>宽屏</PresentationFormat>
  <Paragraphs>102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8</vt:i4>
      </vt:variant>
    </vt:vector>
  </HeadingPairs>
  <TitlesOfParts>
    <vt:vector size="28" baseType="lpstr">
      <vt:lpstr>Arial</vt:lpstr>
      <vt:lpstr>宋体</vt:lpstr>
      <vt:lpstr>Wingdings</vt:lpstr>
      <vt:lpstr>Impact</vt:lpstr>
      <vt:lpstr>HY헤드라인M</vt:lpstr>
      <vt:lpstr>Calibri</vt:lpstr>
      <vt:lpstr>华文行楷</vt:lpstr>
      <vt:lpstr>微软雅黑</vt:lpstr>
      <vt:lpstr>黑体</vt:lpstr>
      <vt:lpstr>Times New Roman</vt:lpstr>
      <vt:lpstr>等线</vt:lpstr>
      <vt:lpstr>Arial Unicode MS</vt:lpstr>
      <vt:lpstr>等线 Light</vt:lpstr>
      <vt:lpstr>Malgun Gothic</vt:lpstr>
      <vt:lpstr>Gulim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Weiβ</cp:lastModifiedBy>
  <cp:revision>471</cp:revision>
  <dcterms:created xsi:type="dcterms:W3CDTF">2017-04-05T04:59:00Z</dcterms:created>
  <dcterms:modified xsi:type="dcterms:W3CDTF">2018-08-10T08:50:48Z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