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  <p:sldMasterId id="2147483664" r:id="rId4"/>
    <p:sldMasterId id="2147483668" r:id="rId5"/>
    <p:sldMasterId id="2147483683" r:id="rId6"/>
  </p:sldMasterIdLst>
  <p:notesMasterIdLst>
    <p:notesMasterId r:id="rId10"/>
  </p:notesMasterIdLst>
  <p:handoutMasterIdLst>
    <p:handoutMasterId r:id="rId16"/>
  </p:handoutMasterIdLst>
  <p:sldIdLst>
    <p:sldId id="390" r:id="rId7"/>
    <p:sldId id="341" r:id="rId8"/>
    <p:sldId id="256" r:id="rId9"/>
    <p:sldId id="314" r:id="rId11"/>
    <p:sldId id="263" r:id="rId12"/>
    <p:sldId id="291" r:id="rId13"/>
    <p:sldId id="303" r:id="rId14"/>
    <p:sldId id="307" r:id="rId15"/>
  </p:sldIdLst>
  <p:sldSz cx="12192000" cy="6858000"/>
  <p:notesSz cx="6858000" cy="9144000"/>
  <p:embeddedFontLst>
    <p:embeddedFont>
      <p:font typeface="Impact" panose="020B080603090205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华文行楷" panose="02010800040101010101" pitchFamily="2" charset="-122"/>
      <p:regular r:id="rId25"/>
    </p:embeddedFont>
    <p:embeddedFont>
      <p:font typeface="微软雅黑" panose="020B0503020204020204" pitchFamily="34" charset="-122"/>
      <p:regular r:id="rId26"/>
    </p:embeddedFont>
    <p:embeddedFont>
      <p:font typeface="黑体" panose="02010609060101010101" pitchFamily="49" charset="-122"/>
      <p:regular r:id="rId27"/>
    </p:embeddedFont>
    <p:embeddedFont>
      <p:font typeface="等线" panose="02010600030101010101" charset="-122"/>
      <p:regular r:id="rId28"/>
    </p:embeddedFont>
    <p:embeddedFont>
      <p:font typeface="等线 Light" panose="02010600030101010101" charset="-122"/>
      <p:regular r:id="rId29"/>
    </p:embeddedFont>
    <p:embeddedFont>
      <p:font typeface="Gulim" panose="020B0600000101010101" charset="0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43" y="144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font" Target="fonts/font11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A5BA5-C3BB-4B7E-850B-C664085B3E5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  <a:endParaRPr lang="en-US" altLang="ko-KR"/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5403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53628" y="264417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章建筑形体的表达方法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21852" y="2334895"/>
            <a:ext cx="7902893" cy="12072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973570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剖面图的形成与标注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883569" y="938348"/>
            <a:ext cx="8424862" cy="129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用三面投影图内部形状需用</a:t>
            </a:r>
            <a:r>
              <a:rPr lang="zh-CN" altLang="en-US" sz="1800">
                <a:solidFill>
                  <a:schemeClr val="accent1"/>
                </a:solidFill>
                <a:latin typeface="黑体" panose="02010609060101010101" pitchFamily="49" charset="-122"/>
              </a:rPr>
              <a:t>虚线来表示</a:t>
            </a:r>
            <a:r>
              <a:rPr lang="zh-CN" altLang="en-US" sz="1800">
                <a:latin typeface="黑体" panose="02010609060101010101" pitchFamily="49" charset="-122"/>
              </a:rPr>
              <a:t>，对于内部形状比较复杂的物体，就会在图上出现较多的虚线，给画图、读图和标注尺寸均带来不便，也容易产生差错。为此，借用</a:t>
            </a:r>
            <a:r>
              <a:rPr lang="zh-CN" altLang="en-US" sz="1800">
                <a:solidFill>
                  <a:schemeClr val="accent1"/>
                </a:solidFill>
                <a:latin typeface="黑体" panose="02010609060101010101" pitchFamily="49" charset="-122"/>
              </a:rPr>
              <a:t>剖面图</a:t>
            </a:r>
            <a:r>
              <a:rPr lang="zh-CN" altLang="en-US" sz="1800">
                <a:latin typeface="黑体" panose="02010609060101010101" pitchFamily="49" charset="-122"/>
              </a:rPr>
              <a:t>表达物体的内部形状。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pic>
        <p:nvPicPr>
          <p:cNvPr id="6147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0" b="32092"/>
          <a:stretch>
            <a:fillRect/>
          </a:stretch>
        </p:blipFill>
        <p:spPr bwMode="auto">
          <a:xfrm>
            <a:off x="1703389" y="2452689"/>
            <a:ext cx="4968875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矩形 39"/>
          <p:cNvSpPr>
            <a:spLocks noChangeArrowheads="1"/>
          </p:cNvSpPr>
          <p:nvPr/>
        </p:nvSpPr>
        <p:spPr bwMode="auto">
          <a:xfrm>
            <a:off x="1774826" y="214314"/>
            <a:ext cx="106182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</a:rPr>
              <a:t>剖面图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9" descr="9m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1" y="2286000"/>
            <a:ext cx="2835275" cy="2478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814514" y="1018883"/>
            <a:ext cx="2148345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黑体" panose="02010609060101010101" pitchFamily="49" charset="-122"/>
              </a:rPr>
              <a:t>一、剖面图的形成 </a:t>
            </a:r>
            <a:endParaRPr lang="zh-CN" altLang="en-US" sz="1800" b="1">
              <a:latin typeface="黑体" panose="02010609060101010101" pitchFamily="49" charset="-122"/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1774825" y="1390571"/>
            <a:ext cx="8497888" cy="8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假想用一个</a:t>
            </a:r>
            <a:r>
              <a:rPr lang="zh-CN" altLang="en-US" sz="1800">
                <a:solidFill>
                  <a:schemeClr val="accent1"/>
                </a:solidFill>
                <a:latin typeface="黑体" panose="02010609060101010101" pitchFamily="49" charset="-122"/>
              </a:rPr>
              <a:t>剖切平面</a:t>
            </a:r>
            <a:r>
              <a:rPr lang="zh-CN" altLang="en-US" sz="1800">
                <a:latin typeface="黑体" panose="02010609060101010101" pitchFamily="49" charset="-122"/>
              </a:rPr>
              <a:t>在形体的适当部位剖切开，移走观察者与剖切平面之间的部分，将</a:t>
            </a:r>
            <a:r>
              <a:rPr lang="zh-CN" altLang="en-US" sz="1800">
                <a:solidFill>
                  <a:schemeClr val="accent1"/>
                </a:solidFill>
                <a:latin typeface="黑体" panose="02010609060101010101" pitchFamily="49" charset="-122"/>
              </a:rPr>
              <a:t>剩余部分</a:t>
            </a:r>
            <a:r>
              <a:rPr lang="zh-CN" altLang="en-US" sz="1800">
                <a:latin typeface="黑体" panose="02010609060101010101" pitchFamily="49" charset="-122"/>
              </a:rPr>
              <a:t>投影到与剖切平面</a:t>
            </a:r>
            <a:r>
              <a:rPr lang="zh-CN" altLang="en-US" sz="1800">
                <a:solidFill>
                  <a:schemeClr val="accent1"/>
                </a:solidFill>
                <a:latin typeface="黑体" panose="02010609060101010101" pitchFamily="49" charset="-122"/>
              </a:rPr>
              <a:t>平行</a:t>
            </a:r>
            <a:r>
              <a:rPr lang="zh-CN" altLang="en-US" sz="1800">
                <a:latin typeface="黑体" panose="02010609060101010101" pitchFamily="49" charset="-122"/>
              </a:rPr>
              <a:t>的投影面上，所得的投影图称为</a:t>
            </a:r>
            <a:r>
              <a:rPr lang="zh-CN" altLang="en-US" sz="1800" b="1">
                <a:solidFill>
                  <a:schemeClr val="accent1"/>
                </a:solidFill>
                <a:latin typeface="黑体" panose="02010609060101010101" pitchFamily="49" charset="-122"/>
              </a:rPr>
              <a:t>剖面图</a:t>
            </a:r>
            <a:r>
              <a:rPr lang="zh-CN" altLang="en-US" sz="1800">
                <a:latin typeface="黑体" panose="02010609060101010101" pitchFamily="49" charset="-122"/>
              </a:rPr>
              <a:t>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pic>
        <p:nvPicPr>
          <p:cNvPr id="7174" name="Picture 7" descr="9m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2303464"/>
            <a:ext cx="471011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9m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53"/>
          <a:stretch>
            <a:fillRect/>
          </a:stretch>
        </p:blipFill>
        <p:spPr bwMode="auto">
          <a:xfrm>
            <a:off x="1524000" y="4841876"/>
            <a:ext cx="41036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AutoShape 13"/>
          <p:cNvSpPr>
            <a:spLocks noChangeArrowheads="1"/>
          </p:cNvSpPr>
          <p:nvPr/>
        </p:nvSpPr>
        <p:spPr bwMode="auto">
          <a:xfrm>
            <a:off x="3611564" y="5994401"/>
            <a:ext cx="649287" cy="358775"/>
          </a:xfrm>
          <a:prstGeom prst="wedgeEllipseCallout">
            <a:avLst>
              <a:gd name="adj1" fmla="val 99634"/>
              <a:gd name="adj2" fmla="val -230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latin typeface="黑体" panose="02010609060101010101" pitchFamily="49" charset="-122"/>
              </a:rPr>
              <a:t>断面</a:t>
            </a:r>
            <a:endParaRPr lang="zh-CN" altLang="en-US" sz="1600" b="1">
              <a:latin typeface="黑体" panose="02010609060101010101" pitchFamily="49" charset="-122"/>
            </a:endParaRPr>
          </a:p>
        </p:txBody>
      </p:sp>
      <p:sp>
        <p:nvSpPr>
          <p:cNvPr id="7177" name="AutoShape 14"/>
          <p:cNvSpPr>
            <a:spLocks noChangeArrowheads="1"/>
          </p:cNvSpPr>
          <p:nvPr/>
        </p:nvSpPr>
        <p:spPr bwMode="auto">
          <a:xfrm>
            <a:off x="3611564" y="4794250"/>
            <a:ext cx="936625" cy="431800"/>
          </a:xfrm>
          <a:prstGeom prst="wedgeEllipseCallout">
            <a:avLst>
              <a:gd name="adj1" fmla="val 95593"/>
              <a:gd name="adj2" fmla="val 7977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latin typeface="黑体" panose="02010609060101010101" pitchFamily="49" charset="-122"/>
              </a:rPr>
              <a:t>未被切到</a:t>
            </a:r>
            <a:endParaRPr lang="zh-CN" altLang="en-US" sz="1600" b="1">
              <a:latin typeface="黑体" panose="02010609060101010101" pitchFamily="49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754688" y="4994275"/>
            <a:ext cx="4913312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黑体" panose="02010609060101010101" pitchFamily="49" charset="-122"/>
              </a:rPr>
              <a:t>剖面图由两部分组成的 ：</a:t>
            </a:r>
            <a:endParaRPr lang="en-US" altLang="zh-CN"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黑体" panose="02010609060101010101" pitchFamily="49" charset="-122"/>
              </a:rPr>
              <a:t>1</a:t>
            </a:r>
            <a:r>
              <a:rPr lang="zh-CN" altLang="en-US">
                <a:latin typeface="黑体" panose="02010609060101010101" pitchFamily="49" charset="-122"/>
              </a:rPr>
              <a:t>、</a:t>
            </a:r>
            <a:r>
              <a:rPr lang="zh-CN" altLang="en-US">
                <a:solidFill>
                  <a:schemeClr val="accent1"/>
                </a:solidFill>
                <a:latin typeface="黑体" panose="02010609060101010101" pitchFamily="49" charset="-122"/>
              </a:rPr>
              <a:t>剖到的断面的投影</a:t>
            </a:r>
            <a:r>
              <a:rPr lang="zh-CN" altLang="en-US">
                <a:latin typeface="黑体" panose="02010609060101010101" pitchFamily="49" charset="-122"/>
              </a:rPr>
              <a:t>；</a:t>
            </a:r>
            <a:endParaRPr lang="en-US" altLang="zh-CN"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黑体" panose="02010609060101010101" pitchFamily="49" charset="-122"/>
              </a:rPr>
              <a:t>2</a:t>
            </a:r>
            <a:r>
              <a:rPr lang="zh-CN" altLang="en-US">
                <a:latin typeface="黑体" panose="02010609060101010101" pitchFamily="49" charset="-122"/>
              </a:rPr>
              <a:t>、沿投影方向</a:t>
            </a:r>
            <a:r>
              <a:rPr lang="zh-CN" altLang="en-US">
                <a:solidFill>
                  <a:srgbClr val="4472C4"/>
                </a:solidFill>
                <a:latin typeface="黑体" panose="02010609060101010101" pitchFamily="49" charset="-122"/>
              </a:rPr>
              <a:t>未被切到但能看到部分的投影</a:t>
            </a:r>
            <a:r>
              <a:rPr lang="zh-CN" altLang="en-US">
                <a:latin typeface="黑体" panose="02010609060101010101" pitchFamily="49" charset="-122"/>
              </a:rPr>
              <a:t>。 </a:t>
            </a:r>
            <a:endParaRPr lang="zh-CN" altLang="en-US"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>
              <a:latin typeface="黑体" panose="02010609060101010101" pitchFamily="49" charset="-122"/>
            </a:endParaRPr>
          </a:p>
        </p:txBody>
      </p:sp>
      <p:sp>
        <p:nvSpPr>
          <p:cNvPr id="7180" name="矩形 39"/>
          <p:cNvSpPr>
            <a:spLocks noChangeArrowheads="1"/>
          </p:cNvSpPr>
          <p:nvPr/>
        </p:nvSpPr>
        <p:spPr bwMode="auto">
          <a:xfrm>
            <a:off x="1774826" y="214314"/>
            <a:ext cx="106182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</a:rPr>
              <a:t>剖面图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1849439" y="679451"/>
            <a:ext cx="136683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814514" y="1018883"/>
            <a:ext cx="2148345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黑体" panose="02010609060101010101" pitchFamily="49" charset="-122"/>
              </a:rPr>
              <a:t>一、剖面图的形成 </a:t>
            </a:r>
            <a:endParaRPr lang="zh-CN" altLang="en-US" sz="1800" b="1">
              <a:latin typeface="黑体" panose="02010609060101010101" pitchFamily="49" charset="-122"/>
            </a:endParaRPr>
          </a:p>
        </p:txBody>
      </p:sp>
      <p:grpSp>
        <p:nvGrpSpPr>
          <p:cNvPr id="8196" name="组合 14"/>
          <p:cNvGrpSpPr/>
          <p:nvPr/>
        </p:nvGrpSpPr>
        <p:grpSpPr bwMode="auto">
          <a:xfrm>
            <a:off x="1774827" y="214314"/>
            <a:ext cx="1441450" cy="465137"/>
            <a:chOff x="2411760" y="172823"/>
            <a:chExt cx="1441014" cy="464344"/>
          </a:xfrm>
        </p:grpSpPr>
        <p:sp>
          <p:nvSpPr>
            <p:cNvPr id="8200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1506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剖面图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486350" y="637167"/>
              <a:ext cx="1366424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104064" y="1543051"/>
            <a:ext cx="3671887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黑体" panose="02010609060101010101" pitchFamily="49" charset="-122"/>
              </a:rPr>
              <a:t>剖面图由两部分组成的 ：</a:t>
            </a:r>
            <a:endParaRPr lang="en-US" altLang="zh-CN"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黑体" panose="02010609060101010101" pitchFamily="49" charset="-122"/>
              </a:rPr>
              <a:t>1</a:t>
            </a:r>
            <a:r>
              <a:rPr lang="zh-CN" altLang="en-US">
                <a:latin typeface="黑体" panose="02010609060101010101" pitchFamily="49" charset="-122"/>
              </a:rPr>
              <a:t>、</a:t>
            </a:r>
            <a:r>
              <a:rPr lang="zh-CN" altLang="en-US">
                <a:solidFill>
                  <a:schemeClr val="accent1"/>
                </a:solidFill>
                <a:latin typeface="黑体" panose="02010609060101010101" pitchFamily="49" charset="-122"/>
              </a:rPr>
              <a:t>剖到的断面的投影</a:t>
            </a:r>
            <a:r>
              <a:rPr lang="zh-CN" altLang="en-US">
                <a:latin typeface="黑体" panose="02010609060101010101" pitchFamily="49" charset="-122"/>
              </a:rPr>
              <a:t>；</a:t>
            </a:r>
            <a:endParaRPr lang="en-US" altLang="zh-CN"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黑体" panose="02010609060101010101" pitchFamily="49" charset="-122"/>
              </a:rPr>
              <a:t>2</a:t>
            </a:r>
            <a:r>
              <a:rPr lang="zh-CN" altLang="en-US">
                <a:latin typeface="黑体" panose="02010609060101010101" pitchFamily="49" charset="-122"/>
              </a:rPr>
              <a:t>、沿投影方向</a:t>
            </a:r>
            <a:r>
              <a:rPr lang="zh-CN" altLang="en-US">
                <a:solidFill>
                  <a:srgbClr val="4472C4"/>
                </a:solidFill>
                <a:latin typeface="黑体" panose="02010609060101010101" pitchFamily="49" charset="-122"/>
              </a:rPr>
              <a:t>未被切到但能看到部分的投影</a:t>
            </a:r>
            <a:r>
              <a:rPr lang="zh-CN" altLang="en-US">
                <a:latin typeface="黑体" panose="02010609060101010101" pitchFamily="49" charset="-122"/>
              </a:rPr>
              <a:t>。 </a:t>
            </a:r>
            <a:endParaRPr lang="zh-CN" altLang="en-US"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>
              <a:latin typeface="黑体" panose="02010609060101010101" pitchFamily="49" charset="-122"/>
            </a:endParaRPr>
          </a:p>
        </p:txBody>
      </p:sp>
      <p:pic>
        <p:nvPicPr>
          <p:cNvPr id="8198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7"/>
          <a:stretch>
            <a:fillRect/>
          </a:stretch>
        </p:blipFill>
        <p:spPr bwMode="auto">
          <a:xfrm>
            <a:off x="1631950" y="1543051"/>
            <a:ext cx="5334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4508501"/>
            <a:ext cx="44005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  <a:endParaRPr lang="zh-CN" altLang="en-US" sz="3600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WPS 演示</Application>
  <PresentationFormat>宽屏</PresentationFormat>
  <Paragraphs>42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28" baseType="lpstr">
      <vt:lpstr>Arial</vt:lpstr>
      <vt:lpstr>宋体</vt:lpstr>
      <vt:lpstr>Wingdings</vt:lpstr>
      <vt:lpstr>Impact</vt:lpstr>
      <vt:lpstr>HY헤드라인M</vt:lpstr>
      <vt:lpstr>Calibri</vt:lpstr>
      <vt:lpstr>华文行楷</vt:lpstr>
      <vt:lpstr>微软雅黑</vt:lpstr>
      <vt:lpstr>黑体</vt:lpstr>
      <vt:lpstr>Times New Roman</vt:lpstr>
      <vt:lpstr>等线</vt:lpstr>
      <vt:lpstr>Arial Unicode MS</vt:lpstr>
      <vt:lpstr>等线 Light</vt:lpstr>
      <vt:lpstr>Malgun Gothic</vt:lpstr>
      <vt:lpstr>Gulim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Weiβ</cp:lastModifiedBy>
  <cp:revision>471</cp:revision>
  <dcterms:created xsi:type="dcterms:W3CDTF">2017-04-05T04:59:00Z</dcterms:created>
  <dcterms:modified xsi:type="dcterms:W3CDTF">2018-08-10T08:49:06Z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