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20"/>
  </p:notesMasterIdLst>
  <p:handoutMasterIdLst>
    <p:handoutMasterId r:id="rId21"/>
  </p:handoutMasterIdLst>
  <p:sldIdLst>
    <p:sldId id="390" r:id="rId6"/>
    <p:sldId id="341" r:id="rId7"/>
    <p:sldId id="256" r:id="rId8"/>
    <p:sldId id="314" r:id="rId9"/>
    <p:sldId id="396" r:id="rId10"/>
    <p:sldId id="397" r:id="rId11"/>
    <p:sldId id="398" r:id="rId12"/>
    <p:sldId id="399" r:id="rId13"/>
    <p:sldId id="273" r:id="rId14"/>
    <p:sldId id="391" r:id="rId15"/>
    <p:sldId id="392" r:id="rId16"/>
    <p:sldId id="393" r:id="rId17"/>
    <p:sldId id="394" r:id="rId18"/>
    <p:sldId id="395" r:id="rId19"/>
  </p:sldIdLst>
  <p:sldSz cx="12192000" cy="6858000"/>
  <p:notesSz cx="6858000" cy="9144000"/>
  <p:embeddedFontLst>
    <p:embeddedFont>
      <p:font typeface="Lucida Calligraphy" panose="03010101010101010101" pitchFamily="66" charset="0"/>
      <p:regular r:id="rId22"/>
    </p:embeddedFont>
    <p:embeddedFont>
      <p:font typeface="等线 Light" panose="02010600030101010101" pitchFamily="2" charset="-122"/>
      <p:regular r:id="rId23"/>
    </p:embeddedFont>
    <p:embeddedFont>
      <p:font typeface="Impact" panose="020B0806030902050204" pitchFamily="3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华文行楷" panose="02010800040101010101" pitchFamily="2" charset="-122"/>
      <p:regular r:id="rId29"/>
    </p:embeddedFont>
    <p:embeddedFont>
      <p:font typeface="굴림" panose="020B0604020202020204" charset="-127"/>
      <p:regular r:id="rId30"/>
    </p:embeddedFont>
    <p:embeddedFont>
      <p:font typeface="微软雅黑" panose="020B0503020204020204" pitchFamily="34" charset="-122"/>
      <p:regular r:id="rId31"/>
      <p:bold r:id="rId32"/>
    </p:embeddedFont>
    <p:embeddedFont>
      <p:font typeface="等线" panose="02010600030101010101" pitchFamily="2" charset="-122"/>
      <p:regular r:id="rId33"/>
      <p:bold r:id="rId3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66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5.fntdata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00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34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3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80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t>2018/8/17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 userDrawn="1"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Line 2"/>
          <p:cNvSpPr>
            <a:spLocks noChangeShapeType="1"/>
          </p:cNvSpPr>
          <p:nvPr/>
        </p:nvSpPr>
        <p:spPr bwMode="auto">
          <a:xfrm flipH="1">
            <a:off x="4263935" y="5075528"/>
            <a:ext cx="2871788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94" name="Group 3"/>
          <p:cNvGrpSpPr>
            <a:grpSpLocks/>
          </p:cNvGrpSpPr>
          <p:nvPr/>
        </p:nvGrpSpPr>
        <p:grpSpPr bwMode="auto">
          <a:xfrm>
            <a:off x="3806735" y="2160878"/>
            <a:ext cx="2432050" cy="3719513"/>
            <a:chOff x="1682" y="1564"/>
            <a:chExt cx="1532" cy="2343"/>
          </a:xfrm>
        </p:grpSpPr>
        <p:grpSp>
          <p:nvGrpSpPr>
            <p:cNvPr id="102" name="Group 4"/>
            <p:cNvGrpSpPr>
              <a:grpSpLocks/>
            </p:cNvGrpSpPr>
            <p:nvPr/>
          </p:nvGrpSpPr>
          <p:grpSpPr bwMode="auto">
            <a:xfrm>
              <a:off x="1682" y="2610"/>
              <a:ext cx="1336" cy="279"/>
              <a:chOff x="1682" y="2594"/>
              <a:chExt cx="1336" cy="369"/>
            </a:xfrm>
          </p:grpSpPr>
          <p:grpSp>
            <p:nvGrpSpPr>
              <p:cNvPr id="154" name="Group 5"/>
              <p:cNvGrpSpPr>
                <a:grpSpLocks/>
              </p:cNvGrpSpPr>
              <p:nvPr/>
            </p:nvGrpSpPr>
            <p:grpSpPr bwMode="auto">
              <a:xfrm>
                <a:off x="1873" y="2594"/>
                <a:ext cx="190" cy="95"/>
                <a:chOff x="3379" y="3294"/>
                <a:chExt cx="181" cy="91"/>
              </a:xfrm>
            </p:grpSpPr>
            <p:sp>
              <p:nvSpPr>
                <p:cNvPr id="174" name="Line 6"/>
                <p:cNvSpPr>
                  <a:spLocks noChangeShapeType="1"/>
                </p:cNvSpPr>
                <p:nvPr/>
              </p:nvSpPr>
              <p:spPr bwMode="auto">
                <a:xfrm>
                  <a:off x="3379" y="3294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5" name="Line 7"/>
                <p:cNvSpPr>
                  <a:spLocks noChangeShapeType="1"/>
                </p:cNvSpPr>
                <p:nvPr/>
              </p:nvSpPr>
              <p:spPr bwMode="auto">
                <a:xfrm>
                  <a:off x="3560" y="3294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55" name="Line 8"/>
              <p:cNvSpPr>
                <a:spLocks noChangeShapeType="1"/>
              </p:cNvSpPr>
              <p:nvPr/>
            </p:nvSpPr>
            <p:spPr bwMode="auto">
              <a:xfrm>
                <a:off x="2254" y="2594"/>
                <a:ext cx="0" cy="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56" name="Group 9"/>
              <p:cNvGrpSpPr>
                <a:grpSpLocks/>
              </p:cNvGrpSpPr>
              <p:nvPr/>
            </p:nvGrpSpPr>
            <p:grpSpPr bwMode="auto">
              <a:xfrm>
                <a:off x="1682" y="2594"/>
                <a:ext cx="1336" cy="97"/>
                <a:chOff x="1682" y="2594"/>
                <a:chExt cx="1336" cy="97"/>
              </a:xfrm>
            </p:grpSpPr>
            <p:grpSp>
              <p:nvGrpSpPr>
                <p:cNvPr id="158" name="Group 10"/>
                <p:cNvGrpSpPr>
                  <a:grpSpLocks/>
                </p:cNvGrpSpPr>
                <p:nvPr/>
              </p:nvGrpSpPr>
              <p:grpSpPr bwMode="auto">
                <a:xfrm>
                  <a:off x="2447" y="2595"/>
                  <a:ext cx="571" cy="96"/>
                  <a:chOff x="3515" y="3430"/>
                  <a:chExt cx="544" cy="91"/>
                </a:xfrm>
              </p:grpSpPr>
              <p:grpSp>
                <p:nvGrpSpPr>
                  <p:cNvPr id="165" name="Group 11"/>
                  <p:cNvGrpSpPr>
                    <a:grpSpLocks/>
                  </p:cNvGrpSpPr>
                  <p:nvPr/>
                </p:nvGrpSpPr>
                <p:grpSpPr bwMode="auto">
                  <a:xfrm rot="21600000">
                    <a:off x="3515" y="3430"/>
                    <a:ext cx="181" cy="91"/>
                    <a:chOff x="3379" y="3294"/>
                    <a:chExt cx="181" cy="91"/>
                  </a:xfrm>
                </p:grpSpPr>
                <p:sp>
                  <p:nvSpPr>
                    <p:cNvPr id="172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79" y="3294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3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60" y="3294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66" name="Group 14"/>
                  <p:cNvGrpSpPr>
                    <a:grpSpLocks/>
                  </p:cNvGrpSpPr>
                  <p:nvPr/>
                </p:nvGrpSpPr>
                <p:grpSpPr bwMode="auto">
                  <a:xfrm rot="21600000">
                    <a:off x="3697" y="3430"/>
                    <a:ext cx="181" cy="91"/>
                    <a:chOff x="3379" y="3294"/>
                    <a:chExt cx="181" cy="91"/>
                  </a:xfrm>
                </p:grpSpPr>
                <p:sp>
                  <p:nvSpPr>
                    <p:cNvPr id="170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79" y="3294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1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60" y="3294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67" name="Group 17"/>
                  <p:cNvGrpSpPr>
                    <a:grpSpLocks/>
                  </p:cNvGrpSpPr>
                  <p:nvPr/>
                </p:nvGrpSpPr>
                <p:grpSpPr bwMode="auto">
                  <a:xfrm rot="21600000">
                    <a:off x="3878" y="3430"/>
                    <a:ext cx="181" cy="91"/>
                    <a:chOff x="3379" y="3294"/>
                    <a:chExt cx="181" cy="91"/>
                  </a:xfrm>
                </p:grpSpPr>
                <p:sp>
                  <p:nvSpPr>
                    <p:cNvPr id="168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79" y="3294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9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60" y="3294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59" name="Group 20"/>
                <p:cNvGrpSpPr>
                  <a:grpSpLocks/>
                </p:cNvGrpSpPr>
                <p:nvPr/>
              </p:nvGrpSpPr>
              <p:grpSpPr bwMode="auto">
                <a:xfrm>
                  <a:off x="1682" y="2594"/>
                  <a:ext cx="190" cy="95"/>
                  <a:chOff x="3379" y="3294"/>
                  <a:chExt cx="181" cy="91"/>
                </a:xfrm>
              </p:grpSpPr>
              <p:sp>
                <p:nvSpPr>
                  <p:cNvPr id="163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3379" y="3294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3560" y="3294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60" name="Group 23"/>
                <p:cNvGrpSpPr>
                  <a:grpSpLocks/>
                </p:cNvGrpSpPr>
                <p:nvPr/>
              </p:nvGrpSpPr>
              <p:grpSpPr bwMode="auto">
                <a:xfrm>
                  <a:off x="2063" y="2594"/>
                  <a:ext cx="190" cy="95"/>
                  <a:chOff x="3379" y="3294"/>
                  <a:chExt cx="181" cy="91"/>
                </a:xfrm>
              </p:grpSpPr>
              <p:sp>
                <p:nvSpPr>
                  <p:cNvPr id="161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3379" y="3294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2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3560" y="3294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57" name="Text Box 26"/>
              <p:cNvSpPr txBox="1">
                <a:spLocks noChangeArrowheads="1"/>
              </p:cNvSpPr>
              <p:nvPr/>
            </p:nvSpPr>
            <p:spPr bwMode="auto">
              <a:xfrm>
                <a:off x="2304" y="2657"/>
                <a:ext cx="476" cy="3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/>
                  <a:t>15</a:t>
                </a:r>
              </a:p>
            </p:txBody>
          </p:sp>
        </p:grpSp>
        <p:grpSp>
          <p:nvGrpSpPr>
            <p:cNvPr id="106" name="Group 27"/>
            <p:cNvGrpSpPr>
              <a:grpSpLocks/>
            </p:cNvGrpSpPr>
            <p:nvPr/>
          </p:nvGrpSpPr>
          <p:grpSpPr bwMode="auto">
            <a:xfrm>
              <a:off x="2751" y="1564"/>
              <a:ext cx="459" cy="889"/>
              <a:chOff x="2751" y="1564"/>
              <a:chExt cx="459" cy="889"/>
            </a:xfrm>
          </p:grpSpPr>
          <p:sp>
            <p:nvSpPr>
              <p:cNvPr id="146" name="Line 28"/>
              <p:cNvSpPr>
                <a:spLocks noChangeShapeType="1"/>
              </p:cNvSpPr>
              <p:nvPr/>
            </p:nvSpPr>
            <p:spPr bwMode="auto">
              <a:xfrm rot="16200000">
                <a:off x="3015" y="203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47" name="Group 29"/>
              <p:cNvGrpSpPr>
                <a:grpSpLocks/>
              </p:cNvGrpSpPr>
              <p:nvPr/>
            </p:nvGrpSpPr>
            <p:grpSpPr bwMode="auto">
              <a:xfrm rot="16200000">
                <a:off x="2920" y="1747"/>
                <a:ext cx="190" cy="84"/>
                <a:chOff x="3379" y="3294"/>
                <a:chExt cx="181" cy="91"/>
              </a:xfrm>
            </p:grpSpPr>
            <p:sp>
              <p:nvSpPr>
                <p:cNvPr id="152" name="Line 30"/>
                <p:cNvSpPr>
                  <a:spLocks noChangeShapeType="1"/>
                </p:cNvSpPr>
                <p:nvPr/>
              </p:nvSpPr>
              <p:spPr bwMode="auto">
                <a:xfrm>
                  <a:off x="3379" y="3294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3" name="Line 31"/>
                <p:cNvSpPr>
                  <a:spLocks noChangeShapeType="1"/>
                </p:cNvSpPr>
                <p:nvPr/>
              </p:nvSpPr>
              <p:spPr bwMode="auto">
                <a:xfrm>
                  <a:off x="3560" y="3294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48" name="Line 32"/>
              <p:cNvSpPr>
                <a:spLocks noChangeShapeType="1"/>
              </p:cNvSpPr>
              <p:nvPr/>
            </p:nvSpPr>
            <p:spPr bwMode="auto">
              <a:xfrm rot="16200000">
                <a:off x="3015" y="241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" name="Line 33"/>
              <p:cNvSpPr>
                <a:spLocks noChangeShapeType="1"/>
              </p:cNvSpPr>
              <p:nvPr/>
            </p:nvSpPr>
            <p:spPr bwMode="auto">
              <a:xfrm rot="16200000">
                <a:off x="3015" y="2221"/>
                <a:ext cx="0" cy="8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" name="Line 34"/>
              <p:cNvSpPr>
                <a:spLocks noChangeShapeType="1"/>
              </p:cNvSpPr>
              <p:nvPr/>
            </p:nvSpPr>
            <p:spPr bwMode="auto">
              <a:xfrm rot="16200000">
                <a:off x="3015" y="184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1" name="Text Box 35"/>
              <p:cNvSpPr txBox="1">
                <a:spLocks noChangeArrowheads="1"/>
              </p:cNvSpPr>
              <p:nvPr/>
            </p:nvSpPr>
            <p:spPr bwMode="auto">
              <a:xfrm>
                <a:off x="2751" y="1564"/>
                <a:ext cx="459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/>
                  <a:t>25</a:t>
                </a:r>
              </a:p>
            </p:txBody>
          </p:sp>
        </p:grpSp>
        <p:grpSp>
          <p:nvGrpSpPr>
            <p:cNvPr id="118" name="Group 36"/>
            <p:cNvGrpSpPr>
              <a:grpSpLocks/>
            </p:cNvGrpSpPr>
            <p:nvPr/>
          </p:nvGrpSpPr>
          <p:grpSpPr bwMode="auto">
            <a:xfrm>
              <a:off x="2749" y="2828"/>
              <a:ext cx="465" cy="1079"/>
              <a:chOff x="2709" y="2828"/>
              <a:chExt cx="529" cy="1079"/>
            </a:xfrm>
          </p:grpSpPr>
          <p:sp>
            <p:nvSpPr>
              <p:cNvPr id="121" name="Line 37"/>
              <p:cNvSpPr>
                <a:spLocks noChangeShapeType="1"/>
              </p:cNvSpPr>
              <p:nvPr/>
            </p:nvSpPr>
            <p:spPr bwMode="auto">
              <a:xfrm rot="16200000">
                <a:off x="3018" y="2969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23" name="Group 38"/>
              <p:cNvGrpSpPr>
                <a:grpSpLocks/>
              </p:cNvGrpSpPr>
              <p:nvPr/>
            </p:nvGrpSpPr>
            <p:grpSpPr bwMode="auto">
              <a:xfrm rot="16200000">
                <a:off x="2923" y="3637"/>
                <a:ext cx="190" cy="96"/>
                <a:chOff x="3379" y="3294"/>
                <a:chExt cx="181" cy="91"/>
              </a:xfrm>
            </p:grpSpPr>
            <p:sp>
              <p:nvSpPr>
                <p:cNvPr id="144" name="Line 39"/>
                <p:cNvSpPr>
                  <a:spLocks noChangeShapeType="1"/>
                </p:cNvSpPr>
                <p:nvPr/>
              </p:nvSpPr>
              <p:spPr bwMode="auto">
                <a:xfrm>
                  <a:off x="3379" y="3294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5" name="Line 40"/>
                <p:cNvSpPr>
                  <a:spLocks noChangeShapeType="1"/>
                </p:cNvSpPr>
                <p:nvPr/>
              </p:nvSpPr>
              <p:spPr bwMode="auto">
                <a:xfrm>
                  <a:off x="3560" y="3294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4" name="Group 41"/>
              <p:cNvGrpSpPr>
                <a:grpSpLocks/>
              </p:cNvGrpSpPr>
              <p:nvPr/>
            </p:nvGrpSpPr>
            <p:grpSpPr bwMode="auto">
              <a:xfrm rot="16200000">
                <a:off x="2923" y="3446"/>
                <a:ext cx="190" cy="96"/>
                <a:chOff x="3379" y="3294"/>
                <a:chExt cx="181" cy="91"/>
              </a:xfrm>
            </p:grpSpPr>
            <p:sp>
              <p:nvSpPr>
                <p:cNvPr id="142" name="Line 42"/>
                <p:cNvSpPr>
                  <a:spLocks noChangeShapeType="1"/>
                </p:cNvSpPr>
                <p:nvPr/>
              </p:nvSpPr>
              <p:spPr bwMode="auto">
                <a:xfrm>
                  <a:off x="3379" y="3294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" name="Line 43"/>
                <p:cNvSpPr>
                  <a:spLocks noChangeShapeType="1"/>
                </p:cNvSpPr>
                <p:nvPr/>
              </p:nvSpPr>
              <p:spPr bwMode="auto">
                <a:xfrm>
                  <a:off x="3560" y="3294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6" name="Group 44"/>
              <p:cNvGrpSpPr>
                <a:grpSpLocks/>
              </p:cNvGrpSpPr>
              <p:nvPr/>
            </p:nvGrpSpPr>
            <p:grpSpPr bwMode="auto">
              <a:xfrm rot="16200000">
                <a:off x="2923" y="3257"/>
                <a:ext cx="190" cy="96"/>
                <a:chOff x="3379" y="3294"/>
                <a:chExt cx="181" cy="91"/>
              </a:xfrm>
            </p:grpSpPr>
            <p:sp>
              <p:nvSpPr>
                <p:cNvPr id="140" name="Line 45"/>
                <p:cNvSpPr>
                  <a:spLocks noChangeShapeType="1"/>
                </p:cNvSpPr>
                <p:nvPr/>
              </p:nvSpPr>
              <p:spPr bwMode="auto">
                <a:xfrm>
                  <a:off x="3379" y="3294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1" name="Line 46"/>
                <p:cNvSpPr>
                  <a:spLocks noChangeShapeType="1"/>
                </p:cNvSpPr>
                <p:nvPr/>
              </p:nvSpPr>
              <p:spPr bwMode="auto">
                <a:xfrm>
                  <a:off x="3560" y="3294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29" name="Text Box 47"/>
              <p:cNvSpPr txBox="1">
                <a:spLocks noChangeArrowheads="1"/>
              </p:cNvSpPr>
              <p:nvPr/>
            </p:nvSpPr>
            <p:spPr bwMode="auto">
              <a:xfrm>
                <a:off x="2709" y="3281"/>
                <a:ext cx="49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/>
                  <a:t>20</a:t>
                </a:r>
              </a:p>
            </p:txBody>
          </p:sp>
          <p:sp>
            <p:nvSpPr>
              <p:cNvPr id="130" name="Text Box 48"/>
              <p:cNvSpPr txBox="1">
                <a:spLocks noChangeArrowheads="1"/>
              </p:cNvSpPr>
              <p:nvPr/>
            </p:nvSpPr>
            <p:spPr bwMode="auto">
              <a:xfrm>
                <a:off x="2714" y="3677"/>
                <a:ext cx="524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/>
                  <a:t>30</a:t>
                </a:r>
              </a:p>
            </p:txBody>
          </p:sp>
          <p:grpSp>
            <p:nvGrpSpPr>
              <p:cNvPr id="131" name="Group 49"/>
              <p:cNvGrpSpPr>
                <a:grpSpLocks/>
              </p:cNvGrpSpPr>
              <p:nvPr/>
            </p:nvGrpSpPr>
            <p:grpSpPr bwMode="auto">
              <a:xfrm rot="16200000">
                <a:off x="2923" y="2875"/>
                <a:ext cx="190" cy="96"/>
                <a:chOff x="3379" y="3294"/>
                <a:chExt cx="181" cy="91"/>
              </a:xfrm>
            </p:grpSpPr>
            <p:sp>
              <p:nvSpPr>
                <p:cNvPr id="138" name="Line 50"/>
                <p:cNvSpPr>
                  <a:spLocks noChangeShapeType="1"/>
                </p:cNvSpPr>
                <p:nvPr/>
              </p:nvSpPr>
              <p:spPr bwMode="auto">
                <a:xfrm>
                  <a:off x="3379" y="3294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9" name="Line 51"/>
                <p:cNvSpPr>
                  <a:spLocks noChangeShapeType="1"/>
                </p:cNvSpPr>
                <p:nvPr/>
              </p:nvSpPr>
              <p:spPr bwMode="auto">
                <a:xfrm>
                  <a:off x="3560" y="3294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76" name="Text Box 53"/>
          <p:cNvSpPr txBox="1">
            <a:spLocks noChangeArrowheads="1"/>
          </p:cNvSpPr>
          <p:nvPr/>
        </p:nvSpPr>
        <p:spPr bwMode="auto">
          <a:xfrm>
            <a:off x="345986" y="38952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>
                <a:solidFill>
                  <a:srgbClr val="FF0000"/>
                </a:solidFill>
              </a:rPr>
              <a:t>答案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grpSp>
        <p:nvGrpSpPr>
          <p:cNvPr id="177" name="Group 54"/>
          <p:cNvGrpSpPr>
            <a:grpSpLocks/>
          </p:cNvGrpSpPr>
          <p:nvPr/>
        </p:nvGrpSpPr>
        <p:grpSpPr bwMode="auto">
          <a:xfrm>
            <a:off x="2965360" y="1630653"/>
            <a:ext cx="6386513" cy="4635500"/>
            <a:chOff x="1152" y="1230"/>
            <a:chExt cx="4023" cy="2920"/>
          </a:xfrm>
        </p:grpSpPr>
        <p:sp>
          <p:nvSpPr>
            <p:cNvPr id="178" name="Line 55"/>
            <p:cNvSpPr>
              <a:spLocks noChangeShapeType="1"/>
            </p:cNvSpPr>
            <p:nvPr/>
          </p:nvSpPr>
          <p:spPr bwMode="auto">
            <a:xfrm>
              <a:off x="3018" y="1518"/>
              <a:ext cx="0" cy="24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79" name="Group 56"/>
            <p:cNvGrpSpPr>
              <a:grpSpLocks/>
            </p:cNvGrpSpPr>
            <p:nvPr/>
          </p:nvGrpSpPr>
          <p:grpSpPr bwMode="auto">
            <a:xfrm>
              <a:off x="1152" y="1230"/>
              <a:ext cx="4023" cy="2920"/>
              <a:chOff x="1152" y="1230"/>
              <a:chExt cx="4023" cy="2920"/>
            </a:xfrm>
          </p:grpSpPr>
          <p:sp>
            <p:nvSpPr>
              <p:cNvPr id="180" name="Text Box 57"/>
              <p:cNvSpPr txBox="1">
                <a:spLocks noChangeArrowheads="1"/>
              </p:cNvSpPr>
              <p:nvPr/>
            </p:nvSpPr>
            <p:spPr bwMode="auto">
              <a:xfrm>
                <a:off x="3006" y="2395"/>
                <a:ext cx="57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i="1">
                    <a:latin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181" name="Text Box 58"/>
              <p:cNvSpPr txBox="1">
                <a:spLocks noChangeArrowheads="1"/>
              </p:cNvSpPr>
              <p:nvPr/>
            </p:nvSpPr>
            <p:spPr bwMode="auto">
              <a:xfrm>
                <a:off x="2688" y="2338"/>
                <a:ext cx="535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i="1">
                    <a:latin typeface="Times New Roman" panose="02020603050405020304" pitchFamily="18" charset="0"/>
                  </a:rPr>
                  <a:t>d′</a:t>
                </a:r>
              </a:p>
            </p:txBody>
          </p:sp>
          <p:sp>
            <p:nvSpPr>
              <p:cNvPr id="182" name="Line 59"/>
              <p:cNvSpPr>
                <a:spLocks noChangeShapeType="1"/>
              </p:cNvSpPr>
              <p:nvPr/>
            </p:nvSpPr>
            <p:spPr bwMode="auto">
              <a:xfrm>
                <a:off x="1460" y="2644"/>
                <a:ext cx="29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3" name="Text Box 60"/>
              <p:cNvSpPr txBox="1">
                <a:spLocks noChangeArrowheads="1"/>
              </p:cNvSpPr>
              <p:nvPr/>
            </p:nvSpPr>
            <p:spPr bwMode="auto">
              <a:xfrm>
                <a:off x="2900" y="1230"/>
                <a:ext cx="68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latin typeface="Times New Roman" panose="02020603050405020304" pitchFamily="18" charset="0"/>
                  </a:rPr>
                  <a:t>Z</a:t>
                </a:r>
              </a:p>
            </p:txBody>
          </p:sp>
          <p:sp>
            <p:nvSpPr>
              <p:cNvPr id="184" name="Text Box 61"/>
              <p:cNvSpPr txBox="1">
                <a:spLocks noChangeArrowheads="1"/>
              </p:cNvSpPr>
              <p:nvPr/>
            </p:nvSpPr>
            <p:spPr bwMode="auto">
              <a:xfrm>
                <a:off x="3054" y="3823"/>
                <a:ext cx="66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latin typeface="Times New Roman" panose="02020603050405020304" pitchFamily="18" charset="0"/>
                  </a:rPr>
                  <a:t>Y</a:t>
                </a:r>
                <a:r>
                  <a:rPr lang="en-US" altLang="zh-CN" sz="2800" baseline="-25000">
                    <a:latin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185" name="Text Box 62"/>
              <p:cNvSpPr txBox="1">
                <a:spLocks noChangeArrowheads="1"/>
              </p:cNvSpPr>
              <p:nvPr/>
            </p:nvSpPr>
            <p:spPr bwMode="auto">
              <a:xfrm>
                <a:off x="4529" y="2442"/>
                <a:ext cx="64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latin typeface="Times New Roman" panose="02020603050405020304" pitchFamily="18" charset="0"/>
                  </a:rPr>
                  <a:t>Y</a:t>
                </a:r>
                <a:r>
                  <a:rPr lang="en-US" altLang="zh-CN" sz="2800" baseline="-25000">
                    <a:latin typeface="Times New Roman" panose="02020603050405020304" pitchFamily="18" charset="0"/>
                  </a:rPr>
                  <a:t>W</a:t>
                </a:r>
              </a:p>
            </p:txBody>
          </p:sp>
          <p:sp>
            <p:nvSpPr>
              <p:cNvPr id="186" name="Text Box 63"/>
              <p:cNvSpPr txBox="1">
                <a:spLocks noChangeArrowheads="1"/>
              </p:cNvSpPr>
              <p:nvPr/>
            </p:nvSpPr>
            <p:spPr bwMode="auto">
              <a:xfrm>
                <a:off x="1152" y="2474"/>
                <a:ext cx="47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latin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187" name="Text Box 64"/>
              <p:cNvSpPr txBox="1">
                <a:spLocks noChangeArrowheads="1"/>
              </p:cNvSpPr>
              <p:nvPr/>
            </p:nvSpPr>
            <p:spPr bwMode="auto">
              <a:xfrm>
                <a:off x="3390" y="1735"/>
                <a:ext cx="600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i="1">
                    <a:latin typeface="Times New Roman" panose="02020603050405020304" pitchFamily="18" charset="0"/>
                  </a:rPr>
                  <a:t>b〞</a:t>
                </a:r>
              </a:p>
            </p:txBody>
          </p:sp>
          <p:sp>
            <p:nvSpPr>
              <p:cNvPr id="188" name="Text Box 65"/>
              <p:cNvSpPr txBox="1">
                <a:spLocks noChangeArrowheads="1"/>
              </p:cNvSpPr>
              <p:nvPr/>
            </p:nvSpPr>
            <p:spPr bwMode="auto">
              <a:xfrm>
                <a:off x="1973" y="3355"/>
                <a:ext cx="409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latin typeface="Lucida Calligraphy" panose="03010101010101010101" pitchFamily="66" charset="0"/>
                  </a:rPr>
                  <a:t>a</a:t>
                </a:r>
                <a:endParaRPr lang="en-US" altLang="zh-CN" sz="2800"/>
              </a:p>
            </p:txBody>
          </p:sp>
          <p:sp>
            <p:nvSpPr>
              <p:cNvPr id="189" name="Text Box 66"/>
              <p:cNvSpPr txBox="1">
                <a:spLocks noChangeArrowheads="1"/>
              </p:cNvSpPr>
              <p:nvPr/>
            </p:nvSpPr>
            <p:spPr bwMode="auto">
              <a:xfrm>
                <a:off x="1722" y="2141"/>
                <a:ext cx="509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latin typeface="Lucida Calligraphy" panose="03010101010101010101" pitchFamily="66" charset="0"/>
                  </a:rPr>
                  <a:t>c</a:t>
                </a:r>
                <a:r>
                  <a:rPr lang="en-US" altLang="zh-CN" sz="2800"/>
                  <a:t>′</a:t>
                </a:r>
              </a:p>
            </p:txBody>
          </p:sp>
          <p:sp>
            <p:nvSpPr>
              <p:cNvPr id="190" name="Oval 67"/>
              <p:cNvSpPr>
                <a:spLocks noChangeArrowheads="1"/>
              </p:cNvSpPr>
              <p:nvPr/>
            </p:nvSpPr>
            <p:spPr bwMode="auto">
              <a:xfrm>
                <a:off x="1921" y="2365"/>
                <a:ext cx="50" cy="5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1" name="Oval 68"/>
              <p:cNvSpPr>
                <a:spLocks noChangeArrowheads="1"/>
              </p:cNvSpPr>
              <p:nvPr/>
            </p:nvSpPr>
            <p:spPr bwMode="auto">
              <a:xfrm>
                <a:off x="2992" y="2618"/>
                <a:ext cx="50" cy="5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2" name="Oval 69"/>
              <p:cNvSpPr>
                <a:spLocks noChangeArrowheads="1"/>
              </p:cNvSpPr>
              <p:nvPr/>
            </p:nvSpPr>
            <p:spPr bwMode="auto">
              <a:xfrm>
                <a:off x="3561" y="1988"/>
                <a:ext cx="50" cy="5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3" name="Oval 70"/>
              <p:cNvSpPr>
                <a:spLocks noChangeArrowheads="1"/>
              </p:cNvSpPr>
              <p:nvPr/>
            </p:nvSpPr>
            <p:spPr bwMode="auto">
              <a:xfrm>
                <a:off x="2174" y="3372"/>
                <a:ext cx="50" cy="5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94" name="Line 71"/>
          <p:cNvSpPr>
            <a:spLocks noChangeShapeType="1"/>
          </p:cNvSpPr>
          <p:nvPr/>
        </p:nvSpPr>
        <p:spPr bwMode="auto">
          <a:xfrm>
            <a:off x="5962560" y="3902366"/>
            <a:ext cx="1873250" cy="18716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5" name="Line 72"/>
          <p:cNvSpPr>
            <a:spLocks noChangeShapeType="1"/>
          </p:cNvSpPr>
          <p:nvPr/>
        </p:nvSpPr>
        <p:spPr bwMode="auto">
          <a:xfrm>
            <a:off x="5021173" y="2924466"/>
            <a:ext cx="0" cy="17938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6" name="Oval 73"/>
          <p:cNvSpPr>
            <a:spLocks noChangeArrowheads="1"/>
          </p:cNvSpPr>
          <p:nvPr/>
        </p:nvSpPr>
        <p:spPr bwMode="auto">
          <a:xfrm>
            <a:off x="4970373" y="2818103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7" name="Text Box 74"/>
          <p:cNvSpPr txBox="1">
            <a:spLocks noChangeArrowheads="1"/>
          </p:cNvSpPr>
          <p:nvPr/>
        </p:nvSpPr>
        <p:spPr bwMode="auto">
          <a:xfrm>
            <a:off x="4991010" y="2448216"/>
            <a:ext cx="7540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800">
                <a:solidFill>
                  <a:srgbClr val="FF3300"/>
                </a:solidFill>
              </a:rPr>
              <a:t>′</a:t>
            </a:r>
          </a:p>
        </p:txBody>
      </p:sp>
      <p:sp>
        <p:nvSpPr>
          <p:cNvPr id="198" name="Text Box 75"/>
          <p:cNvSpPr txBox="1">
            <a:spLocks noChangeArrowheads="1"/>
          </p:cNvSpPr>
          <p:nvPr/>
        </p:nvSpPr>
        <p:spPr bwMode="auto">
          <a:xfrm>
            <a:off x="4133760" y="1995778"/>
            <a:ext cx="831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  <a:latin typeface="Lucida Calligraphy" panose="03010101010101010101" pitchFamily="66" charset="0"/>
              </a:rPr>
              <a:t>a</a:t>
            </a:r>
            <a:r>
              <a:rPr lang="en-US" altLang="zh-CN" sz="2800">
                <a:solidFill>
                  <a:srgbClr val="FF3300"/>
                </a:solidFill>
              </a:rPr>
              <a:t>′</a:t>
            </a:r>
          </a:p>
        </p:txBody>
      </p:sp>
      <p:sp>
        <p:nvSpPr>
          <p:cNvPr id="199" name="Text Box 76"/>
          <p:cNvSpPr txBox="1">
            <a:spLocks noChangeArrowheads="1"/>
          </p:cNvSpPr>
          <p:nvPr/>
        </p:nvSpPr>
        <p:spPr bwMode="auto">
          <a:xfrm>
            <a:off x="6813460" y="3038766"/>
            <a:ext cx="9080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  <a:latin typeface="Lucida Calligraphy" panose="03010101010101010101" pitchFamily="66" charset="0"/>
              </a:rPr>
              <a:t>c</a:t>
            </a:r>
            <a:r>
              <a:rPr lang="en-US" altLang="zh-CN" sz="2800">
                <a:solidFill>
                  <a:srgbClr val="FF3300"/>
                </a:solidFill>
              </a:rPr>
              <a:t>〞</a:t>
            </a:r>
          </a:p>
        </p:txBody>
      </p:sp>
      <p:sp>
        <p:nvSpPr>
          <p:cNvPr id="200" name="Text Box 77"/>
          <p:cNvSpPr txBox="1">
            <a:spLocks noChangeArrowheads="1"/>
          </p:cNvSpPr>
          <p:nvPr/>
        </p:nvSpPr>
        <p:spPr bwMode="auto">
          <a:xfrm>
            <a:off x="5000535" y="4323053"/>
            <a:ext cx="488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  <a:endParaRPr lang="en-US" altLang="zh-CN" sz="2800">
              <a:solidFill>
                <a:srgbClr val="FF3300"/>
              </a:solidFill>
            </a:endParaRPr>
          </a:p>
        </p:txBody>
      </p:sp>
      <p:sp>
        <p:nvSpPr>
          <p:cNvPr id="201" name="Text Box 78"/>
          <p:cNvSpPr txBox="1">
            <a:spLocks noChangeArrowheads="1"/>
          </p:cNvSpPr>
          <p:nvPr/>
        </p:nvSpPr>
        <p:spPr bwMode="auto">
          <a:xfrm>
            <a:off x="5570448" y="5204116"/>
            <a:ext cx="603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solidFill>
                  <a:srgbClr val="FF33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02" name="Text Box 79"/>
          <p:cNvSpPr txBox="1">
            <a:spLocks noChangeArrowheads="1"/>
          </p:cNvSpPr>
          <p:nvPr/>
        </p:nvSpPr>
        <p:spPr bwMode="auto">
          <a:xfrm>
            <a:off x="7418298" y="3327691"/>
            <a:ext cx="755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solidFill>
                  <a:srgbClr val="FF3300"/>
                </a:solidFill>
                <a:latin typeface="Times New Roman" panose="02020603050405020304" pitchFamily="18" charset="0"/>
              </a:rPr>
              <a:t>d</a:t>
            </a:r>
            <a:r>
              <a:rPr lang="en-US" altLang="zh-CN" sz="2800" i="1">
                <a:solidFill>
                  <a:srgbClr val="FF3300"/>
                </a:solidFill>
              </a:rPr>
              <a:t>〞</a:t>
            </a:r>
          </a:p>
        </p:txBody>
      </p:sp>
      <p:sp>
        <p:nvSpPr>
          <p:cNvPr id="203" name="Line 80"/>
          <p:cNvSpPr>
            <a:spLocks noChangeShapeType="1"/>
          </p:cNvSpPr>
          <p:nvPr/>
        </p:nvSpPr>
        <p:spPr bwMode="auto">
          <a:xfrm flipH="1">
            <a:off x="4622710" y="2359316"/>
            <a:ext cx="251777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" name="Line 81"/>
          <p:cNvSpPr>
            <a:spLocks noChangeShapeType="1"/>
          </p:cNvSpPr>
          <p:nvPr/>
        </p:nvSpPr>
        <p:spPr bwMode="auto">
          <a:xfrm flipV="1">
            <a:off x="4627473" y="2372016"/>
            <a:ext cx="0" cy="265271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" name="Oval 82"/>
          <p:cNvSpPr>
            <a:spLocks noChangeArrowheads="1"/>
          </p:cNvSpPr>
          <p:nvPr/>
        </p:nvSpPr>
        <p:spPr bwMode="auto">
          <a:xfrm>
            <a:off x="4570323" y="2302166"/>
            <a:ext cx="114300" cy="11271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6" name="Line 83"/>
          <p:cNvSpPr>
            <a:spLocks noChangeShapeType="1"/>
          </p:cNvSpPr>
          <p:nvPr/>
        </p:nvSpPr>
        <p:spPr bwMode="auto">
          <a:xfrm flipV="1">
            <a:off x="7142073" y="2359316"/>
            <a:ext cx="0" cy="2717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7" name="Oval 84"/>
          <p:cNvSpPr>
            <a:spLocks noChangeArrowheads="1"/>
          </p:cNvSpPr>
          <p:nvPr/>
        </p:nvSpPr>
        <p:spPr bwMode="auto">
          <a:xfrm>
            <a:off x="7083335" y="2300578"/>
            <a:ext cx="112713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8" name="Text Box 85"/>
          <p:cNvSpPr txBox="1">
            <a:spLocks noChangeArrowheads="1"/>
          </p:cNvSpPr>
          <p:nvPr/>
        </p:nvSpPr>
        <p:spPr bwMode="auto">
          <a:xfrm>
            <a:off x="7153185" y="1979903"/>
            <a:ext cx="830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  <a:latin typeface="Lucida Calligraphy" panose="03010101010101010101" pitchFamily="66" charset="0"/>
              </a:rPr>
              <a:t>a</a:t>
            </a:r>
            <a:r>
              <a:rPr lang="en-US" altLang="zh-CN" sz="2800">
                <a:solidFill>
                  <a:srgbClr val="FF3300"/>
                </a:solidFill>
              </a:rPr>
              <a:t>〞</a:t>
            </a:r>
          </a:p>
        </p:txBody>
      </p:sp>
      <p:sp>
        <p:nvSpPr>
          <p:cNvPr id="209" name="Line 86"/>
          <p:cNvSpPr>
            <a:spLocks noChangeShapeType="1"/>
          </p:cNvSpPr>
          <p:nvPr/>
        </p:nvSpPr>
        <p:spPr bwMode="auto">
          <a:xfrm flipH="1">
            <a:off x="5084673" y="2875253"/>
            <a:ext cx="170497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0" name="Line 87"/>
          <p:cNvSpPr>
            <a:spLocks noChangeShapeType="1"/>
          </p:cNvSpPr>
          <p:nvPr/>
        </p:nvSpPr>
        <p:spPr bwMode="auto">
          <a:xfrm>
            <a:off x="6837273" y="2914941"/>
            <a:ext cx="0" cy="18621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1" name="Line 88"/>
          <p:cNvSpPr>
            <a:spLocks noChangeShapeType="1"/>
          </p:cNvSpPr>
          <p:nvPr/>
        </p:nvSpPr>
        <p:spPr bwMode="auto">
          <a:xfrm flipH="1">
            <a:off x="5067210" y="4778666"/>
            <a:ext cx="17621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2" name="Oval 89"/>
          <p:cNvSpPr>
            <a:spLocks noChangeArrowheads="1"/>
          </p:cNvSpPr>
          <p:nvPr/>
        </p:nvSpPr>
        <p:spPr bwMode="auto">
          <a:xfrm>
            <a:off x="4960848" y="4718341"/>
            <a:ext cx="114300" cy="11271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3" name="Line 90"/>
          <p:cNvSpPr>
            <a:spLocks noChangeShapeType="1"/>
          </p:cNvSpPr>
          <p:nvPr/>
        </p:nvSpPr>
        <p:spPr bwMode="auto">
          <a:xfrm>
            <a:off x="4222660" y="3513428"/>
            <a:ext cx="0" cy="14890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4" name="Oval 91"/>
          <p:cNvSpPr>
            <a:spLocks noChangeArrowheads="1"/>
          </p:cNvSpPr>
          <p:nvPr/>
        </p:nvSpPr>
        <p:spPr bwMode="auto">
          <a:xfrm>
            <a:off x="5868898" y="5621628"/>
            <a:ext cx="112712" cy="1127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" name="Oval 92"/>
          <p:cNvSpPr>
            <a:spLocks noChangeArrowheads="1"/>
          </p:cNvSpPr>
          <p:nvPr/>
        </p:nvSpPr>
        <p:spPr bwMode="auto">
          <a:xfrm>
            <a:off x="4163923" y="5012028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6" name="Line 93"/>
          <p:cNvSpPr>
            <a:spLocks noChangeShapeType="1"/>
          </p:cNvSpPr>
          <p:nvPr/>
        </p:nvSpPr>
        <p:spPr bwMode="auto">
          <a:xfrm>
            <a:off x="4267110" y="3480091"/>
            <a:ext cx="2849563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7" name="Line 94"/>
          <p:cNvSpPr>
            <a:spLocks noChangeShapeType="1"/>
          </p:cNvSpPr>
          <p:nvPr/>
        </p:nvSpPr>
        <p:spPr bwMode="auto">
          <a:xfrm flipV="1">
            <a:off x="7142073" y="3492791"/>
            <a:ext cx="0" cy="158591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8" name="Oval 95"/>
          <p:cNvSpPr>
            <a:spLocks noChangeArrowheads="1"/>
          </p:cNvSpPr>
          <p:nvPr/>
        </p:nvSpPr>
        <p:spPr bwMode="auto">
          <a:xfrm>
            <a:off x="7084923" y="3418178"/>
            <a:ext cx="114300" cy="1127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9" name="Text Box 96"/>
          <p:cNvSpPr txBox="1">
            <a:spLocks noChangeArrowheads="1"/>
          </p:cNvSpPr>
          <p:nvPr/>
        </p:nvSpPr>
        <p:spPr bwMode="auto">
          <a:xfrm>
            <a:off x="3773398" y="4838991"/>
            <a:ext cx="679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  <a:latin typeface="Lucida Calligraphy" panose="03010101010101010101" pitchFamily="66" charset="0"/>
              </a:rPr>
              <a:t>c</a:t>
            </a:r>
            <a:endParaRPr lang="en-US" altLang="zh-CN" sz="2800">
              <a:solidFill>
                <a:srgbClr val="FF3300"/>
              </a:solidFill>
            </a:endParaRPr>
          </a:p>
        </p:txBody>
      </p:sp>
      <p:sp>
        <p:nvSpPr>
          <p:cNvPr id="220" name="Line 97"/>
          <p:cNvSpPr>
            <a:spLocks noChangeShapeType="1"/>
          </p:cNvSpPr>
          <p:nvPr/>
        </p:nvSpPr>
        <p:spPr bwMode="auto">
          <a:xfrm>
            <a:off x="5994310" y="5678778"/>
            <a:ext cx="17367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1" name="Line 98"/>
          <p:cNvSpPr>
            <a:spLocks noChangeShapeType="1"/>
          </p:cNvSpPr>
          <p:nvPr/>
        </p:nvSpPr>
        <p:spPr bwMode="auto">
          <a:xfrm flipV="1">
            <a:off x="7734210" y="3870616"/>
            <a:ext cx="0" cy="18129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2" name="Oval 99"/>
          <p:cNvSpPr>
            <a:spLocks noChangeArrowheads="1"/>
          </p:cNvSpPr>
          <p:nvPr/>
        </p:nvSpPr>
        <p:spPr bwMode="auto">
          <a:xfrm>
            <a:off x="7670710" y="3816641"/>
            <a:ext cx="114300" cy="11271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972506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933405" y="676230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/>
              <a:t>根据</a:t>
            </a:r>
            <a:r>
              <a:rPr lang="zh-CN" altLang="en-US" sz="2400" dirty="0"/>
              <a:t>表中所给出的点到投影面的距离</a:t>
            </a:r>
            <a:r>
              <a:rPr lang="en-US" altLang="zh-CN" sz="2400" dirty="0"/>
              <a:t>,</a:t>
            </a:r>
            <a:r>
              <a:rPr lang="zh-CN" altLang="en-US" sz="2400" dirty="0"/>
              <a:t>作出点的三面投影。</a:t>
            </a:r>
          </a:p>
        </p:txBody>
      </p:sp>
      <p:grpSp>
        <p:nvGrpSpPr>
          <p:cNvPr id="114" name="Group 16"/>
          <p:cNvGrpSpPr>
            <a:grpSpLocks/>
          </p:cNvGrpSpPr>
          <p:nvPr/>
        </p:nvGrpSpPr>
        <p:grpSpPr bwMode="auto">
          <a:xfrm>
            <a:off x="7126243" y="1757318"/>
            <a:ext cx="2700337" cy="2927350"/>
            <a:chOff x="4059" y="1253"/>
            <a:chExt cx="1701" cy="1844"/>
          </a:xfrm>
        </p:grpSpPr>
        <p:sp>
          <p:nvSpPr>
            <p:cNvPr id="115" name="Text Box 17"/>
            <p:cNvSpPr txBox="1">
              <a:spLocks noChangeArrowheads="1"/>
            </p:cNvSpPr>
            <p:nvPr/>
          </p:nvSpPr>
          <p:spPr bwMode="auto">
            <a:xfrm>
              <a:off x="4617" y="2857"/>
              <a:ext cx="114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/>
                <a:t>15      0     20</a:t>
              </a:r>
            </a:p>
          </p:txBody>
        </p:sp>
        <p:grpSp>
          <p:nvGrpSpPr>
            <p:cNvPr id="116" name="Group 18"/>
            <p:cNvGrpSpPr>
              <a:grpSpLocks/>
            </p:cNvGrpSpPr>
            <p:nvPr/>
          </p:nvGrpSpPr>
          <p:grpSpPr bwMode="auto">
            <a:xfrm>
              <a:off x="4059" y="1253"/>
              <a:ext cx="1546" cy="1844"/>
              <a:chOff x="4056" y="1653"/>
              <a:chExt cx="1546" cy="1844"/>
            </a:xfrm>
          </p:grpSpPr>
          <p:sp>
            <p:nvSpPr>
              <p:cNvPr id="117" name="Line 19"/>
              <p:cNvSpPr>
                <a:spLocks noChangeShapeType="1"/>
              </p:cNvSpPr>
              <p:nvPr/>
            </p:nvSpPr>
            <p:spPr bwMode="auto">
              <a:xfrm>
                <a:off x="4064" y="2430"/>
                <a:ext cx="15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9" name="Line 20"/>
              <p:cNvSpPr>
                <a:spLocks noChangeShapeType="1"/>
              </p:cNvSpPr>
              <p:nvPr/>
            </p:nvSpPr>
            <p:spPr bwMode="auto">
              <a:xfrm>
                <a:off x="4064" y="2703"/>
                <a:ext cx="15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0" name="Line 21"/>
              <p:cNvSpPr>
                <a:spLocks noChangeShapeType="1"/>
              </p:cNvSpPr>
              <p:nvPr/>
            </p:nvSpPr>
            <p:spPr bwMode="auto">
              <a:xfrm>
                <a:off x="4056" y="2952"/>
                <a:ext cx="15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2" name="Line 22"/>
              <p:cNvSpPr>
                <a:spLocks noChangeShapeType="1"/>
              </p:cNvSpPr>
              <p:nvPr/>
            </p:nvSpPr>
            <p:spPr bwMode="auto">
              <a:xfrm>
                <a:off x="4056" y="3226"/>
                <a:ext cx="15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" name="Line 23"/>
              <p:cNvSpPr>
                <a:spLocks noChangeShapeType="1"/>
              </p:cNvSpPr>
              <p:nvPr/>
            </p:nvSpPr>
            <p:spPr bwMode="auto">
              <a:xfrm>
                <a:off x="4056" y="3494"/>
                <a:ext cx="15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7" name="Line 24"/>
              <p:cNvSpPr>
                <a:spLocks noChangeShapeType="1"/>
              </p:cNvSpPr>
              <p:nvPr/>
            </p:nvSpPr>
            <p:spPr bwMode="auto">
              <a:xfrm>
                <a:off x="4604" y="1653"/>
                <a:ext cx="0" cy="18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8" name="Text Box 25"/>
              <p:cNvSpPr txBox="1">
                <a:spLocks noChangeArrowheads="1"/>
              </p:cNvSpPr>
              <p:nvPr/>
            </p:nvSpPr>
            <p:spPr bwMode="auto">
              <a:xfrm>
                <a:off x="4150" y="2069"/>
                <a:ext cx="31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/>
                  <a:t>点</a:t>
                </a:r>
              </a:p>
            </p:txBody>
          </p:sp>
          <p:sp>
            <p:nvSpPr>
              <p:cNvPr id="132" name="Text Box 26"/>
              <p:cNvSpPr txBox="1">
                <a:spLocks noChangeArrowheads="1"/>
              </p:cNvSpPr>
              <p:nvPr/>
            </p:nvSpPr>
            <p:spPr bwMode="auto">
              <a:xfrm>
                <a:off x="4198" y="2407"/>
                <a:ext cx="6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i="1"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33" name="Text Box 27"/>
              <p:cNvSpPr txBox="1">
                <a:spLocks noChangeArrowheads="1"/>
              </p:cNvSpPr>
              <p:nvPr/>
            </p:nvSpPr>
            <p:spPr bwMode="auto">
              <a:xfrm>
                <a:off x="4209" y="2670"/>
                <a:ext cx="6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i="1"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34" name="Text Box 28"/>
              <p:cNvSpPr txBox="1">
                <a:spLocks noChangeArrowheads="1"/>
              </p:cNvSpPr>
              <p:nvPr/>
            </p:nvSpPr>
            <p:spPr bwMode="auto">
              <a:xfrm>
                <a:off x="4216" y="2943"/>
                <a:ext cx="6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i="1">
                    <a:latin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35" name="Text Box 29"/>
              <p:cNvSpPr txBox="1">
                <a:spLocks noChangeArrowheads="1"/>
              </p:cNvSpPr>
              <p:nvPr/>
            </p:nvSpPr>
            <p:spPr bwMode="auto">
              <a:xfrm>
                <a:off x="4216" y="3208"/>
                <a:ext cx="6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i="1">
                    <a:latin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136" name="Rectangle 30"/>
              <p:cNvSpPr>
                <a:spLocks noChangeArrowheads="1"/>
              </p:cNvSpPr>
              <p:nvPr/>
            </p:nvSpPr>
            <p:spPr bwMode="auto">
              <a:xfrm>
                <a:off x="4059" y="1661"/>
                <a:ext cx="1517" cy="183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7" name="Text Box 31"/>
              <p:cNvSpPr txBox="1">
                <a:spLocks noChangeArrowheads="1"/>
              </p:cNvSpPr>
              <p:nvPr/>
            </p:nvSpPr>
            <p:spPr bwMode="auto">
              <a:xfrm>
                <a:off x="4598" y="2440"/>
                <a:ext cx="99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/>
                  <a:t>20    15    10</a:t>
                </a:r>
              </a:p>
            </p:txBody>
          </p:sp>
          <p:sp>
            <p:nvSpPr>
              <p:cNvPr id="223" name="Text Box 32"/>
              <p:cNvSpPr txBox="1">
                <a:spLocks noChangeArrowheads="1"/>
              </p:cNvSpPr>
              <p:nvPr/>
            </p:nvSpPr>
            <p:spPr bwMode="auto">
              <a:xfrm>
                <a:off x="4604" y="2704"/>
                <a:ext cx="99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/>
                  <a:t>10     5     15</a:t>
                </a:r>
              </a:p>
            </p:txBody>
          </p:sp>
          <p:sp>
            <p:nvSpPr>
              <p:cNvPr id="224" name="Text Box 33"/>
              <p:cNvSpPr txBox="1">
                <a:spLocks noChangeArrowheads="1"/>
              </p:cNvSpPr>
              <p:nvPr/>
            </p:nvSpPr>
            <p:spPr bwMode="auto">
              <a:xfrm>
                <a:off x="4652" y="2976"/>
                <a:ext cx="9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/>
                  <a:t>5      20     0</a:t>
                </a:r>
              </a:p>
            </p:txBody>
          </p:sp>
          <p:sp>
            <p:nvSpPr>
              <p:cNvPr id="225" name="Text Box 34"/>
              <p:cNvSpPr txBox="1">
                <a:spLocks noChangeArrowheads="1"/>
              </p:cNvSpPr>
              <p:nvPr/>
            </p:nvSpPr>
            <p:spPr bwMode="auto">
              <a:xfrm>
                <a:off x="4649" y="1752"/>
                <a:ext cx="272" cy="5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/>
                  <a:t>离</a:t>
                </a:r>
                <a:r>
                  <a:rPr lang="en-US" altLang="zh-CN"/>
                  <a:t>H</a:t>
                </a:r>
                <a:r>
                  <a:rPr lang="zh-CN" altLang="en-US"/>
                  <a:t>面</a:t>
                </a:r>
              </a:p>
            </p:txBody>
          </p:sp>
          <p:sp>
            <p:nvSpPr>
              <p:cNvPr id="226" name="Text Box 35"/>
              <p:cNvSpPr txBox="1">
                <a:spLocks noChangeArrowheads="1"/>
              </p:cNvSpPr>
              <p:nvPr/>
            </p:nvSpPr>
            <p:spPr bwMode="auto">
              <a:xfrm>
                <a:off x="5012" y="1752"/>
                <a:ext cx="227" cy="5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/>
                  <a:t>离</a:t>
                </a:r>
                <a:r>
                  <a:rPr lang="en-US" altLang="zh-CN"/>
                  <a:t>V</a:t>
                </a:r>
                <a:r>
                  <a:rPr lang="zh-CN" altLang="en-US"/>
                  <a:t>面</a:t>
                </a:r>
              </a:p>
            </p:txBody>
          </p:sp>
          <p:sp>
            <p:nvSpPr>
              <p:cNvPr id="227" name="Text Box 36"/>
              <p:cNvSpPr txBox="1">
                <a:spLocks noChangeArrowheads="1"/>
              </p:cNvSpPr>
              <p:nvPr/>
            </p:nvSpPr>
            <p:spPr bwMode="auto">
              <a:xfrm>
                <a:off x="5284" y="1752"/>
                <a:ext cx="273" cy="5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/>
                  <a:t>离</a:t>
                </a:r>
                <a:r>
                  <a:rPr lang="en-US" altLang="zh-CN"/>
                  <a:t>W</a:t>
                </a:r>
                <a:r>
                  <a:rPr lang="zh-CN" altLang="en-US"/>
                  <a:t>面</a:t>
                </a:r>
              </a:p>
            </p:txBody>
          </p:sp>
          <p:sp>
            <p:nvSpPr>
              <p:cNvPr id="228" name="Line 37"/>
              <p:cNvSpPr>
                <a:spLocks noChangeShapeType="1"/>
              </p:cNvSpPr>
              <p:nvPr/>
            </p:nvSpPr>
            <p:spPr bwMode="auto">
              <a:xfrm>
                <a:off x="4921" y="1661"/>
                <a:ext cx="0" cy="18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9" name="Line 38"/>
              <p:cNvSpPr>
                <a:spLocks noChangeShapeType="1"/>
              </p:cNvSpPr>
              <p:nvPr/>
            </p:nvSpPr>
            <p:spPr bwMode="auto">
              <a:xfrm>
                <a:off x="5263" y="1653"/>
                <a:ext cx="0" cy="18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0" name="Line 39"/>
              <p:cNvSpPr>
                <a:spLocks noChangeShapeType="1"/>
              </p:cNvSpPr>
              <p:nvPr/>
            </p:nvSpPr>
            <p:spPr bwMode="auto">
              <a:xfrm>
                <a:off x="4059" y="1661"/>
                <a:ext cx="545" cy="7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1" name="Text Box 40"/>
              <p:cNvSpPr txBox="1">
                <a:spLocks noChangeArrowheads="1"/>
              </p:cNvSpPr>
              <p:nvPr/>
            </p:nvSpPr>
            <p:spPr bwMode="auto">
              <a:xfrm>
                <a:off x="4241" y="1752"/>
                <a:ext cx="36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/>
                  <a:t>距</a:t>
                </a:r>
              </a:p>
            </p:txBody>
          </p:sp>
          <p:sp>
            <p:nvSpPr>
              <p:cNvPr id="232" name="Text Box 41"/>
              <p:cNvSpPr txBox="1">
                <a:spLocks noChangeArrowheads="1"/>
              </p:cNvSpPr>
              <p:nvPr/>
            </p:nvSpPr>
            <p:spPr bwMode="auto">
              <a:xfrm>
                <a:off x="4332" y="1933"/>
                <a:ext cx="40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/>
                  <a:t>离</a:t>
                </a:r>
              </a:p>
            </p:txBody>
          </p:sp>
        </p:grpSp>
      </p:grpSp>
      <p:grpSp>
        <p:nvGrpSpPr>
          <p:cNvPr id="233" name="Group 42"/>
          <p:cNvGrpSpPr>
            <a:grpSpLocks/>
          </p:cNvGrpSpPr>
          <p:nvPr/>
        </p:nvGrpSpPr>
        <p:grpSpPr bwMode="auto">
          <a:xfrm>
            <a:off x="1222330" y="1252493"/>
            <a:ext cx="5905500" cy="4768850"/>
            <a:chOff x="340" y="935"/>
            <a:chExt cx="3720" cy="3004"/>
          </a:xfrm>
        </p:grpSpPr>
        <p:sp>
          <p:nvSpPr>
            <p:cNvPr id="234" name="Text Box 43"/>
            <p:cNvSpPr txBox="1">
              <a:spLocks noChangeArrowheads="1"/>
            </p:cNvSpPr>
            <p:nvPr/>
          </p:nvSpPr>
          <p:spPr bwMode="auto">
            <a:xfrm>
              <a:off x="1882" y="935"/>
              <a:ext cx="36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latin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235" name="Text Box 44"/>
            <p:cNvSpPr txBox="1">
              <a:spLocks noChangeArrowheads="1"/>
            </p:cNvSpPr>
            <p:nvPr/>
          </p:nvSpPr>
          <p:spPr bwMode="auto">
            <a:xfrm>
              <a:off x="1837" y="3612"/>
              <a:ext cx="6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latin typeface="Times New Roman" panose="02020603050405020304" pitchFamily="18" charset="0"/>
                </a:rPr>
                <a:t>Y</a:t>
              </a:r>
              <a:r>
                <a:rPr lang="en-US" altLang="zh-CN" sz="2800" baseline="-25000"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236" name="Text Box 45"/>
            <p:cNvSpPr txBox="1">
              <a:spLocks noChangeArrowheads="1"/>
            </p:cNvSpPr>
            <p:nvPr/>
          </p:nvSpPr>
          <p:spPr bwMode="auto">
            <a:xfrm>
              <a:off x="3515" y="2205"/>
              <a:ext cx="54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latin typeface="Times New Roman" panose="02020603050405020304" pitchFamily="18" charset="0"/>
                </a:rPr>
                <a:t>Y</a:t>
              </a:r>
              <a:r>
                <a:rPr lang="en-US" altLang="zh-CN" sz="2800" baseline="-25000">
                  <a:latin typeface="Times New Roman" panose="02020603050405020304" pitchFamily="18" charset="0"/>
                </a:rPr>
                <a:t>W</a:t>
              </a:r>
            </a:p>
          </p:txBody>
        </p:sp>
        <p:sp>
          <p:nvSpPr>
            <p:cNvPr id="237" name="Text Box 46"/>
            <p:cNvSpPr txBox="1">
              <a:spLocks noChangeArrowheads="1"/>
            </p:cNvSpPr>
            <p:nvPr/>
          </p:nvSpPr>
          <p:spPr bwMode="auto">
            <a:xfrm>
              <a:off x="340" y="2251"/>
              <a:ext cx="52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238" name="Line 47"/>
            <p:cNvSpPr>
              <a:spLocks noChangeShapeType="1"/>
            </p:cNvSpPr>
            <p:nvPr/>
          </p:nvSpPr>
          <p:spPr bwMode="auto">
            <a:xfrm>
              <a:off x="710" y="2438"/>
              <a:ext cx="28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9" name="Line 48"/>
            <p:cNvSpPr>
              <a:spLocks noChangeShapeType="1"/>
            </p:cNvSpPr>
            <p:nvPr/>
          </p:nvSpPr>
          <p:spPr bwMode="auto">
            <a:xfrm>
              <a:off x="2012" y="1302"/>
              <a:ext cx="0" cy="2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0" name="Text Box 49"/>
            <p:cNvSpPr txBox="1">
              <a:spLocks noChangeArrowheads="1"/>
            </p:cNvSpPr>
            <p:nvPr/>
          </p:nvSpPr>
          <p:spPr bwMode="auto">
            <a:xfrm>
              <a:off x="2026" y="2173"/>
              <a:ext cx="6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i="1">
                  <a:latin typeface="Times New Roman" panose="02020603050405020304" pitchFamily="18" charset="0"/>
                </a:rPr>
                <a:t>O</a:t>
              </a:r>
            </a:p>
          </p:txBody>
        </p:sp>
        <p:grpSp>
          <p:nvGrpSpPr>
            <p:cNvPr id="241" name="Group 50"/>
            <p:cNvGrpSpPr>
              <a:grpSpLocks/>
            </p:cNvGrpSpPr>
            <p:nvPr/>
          </p:nvGrpSpPr>
          <p:grpSpPr bwMode="auto">
            <a:xfrm rot="16200000">
              <a:off x="1883" y="1972"/>
              <a:ext cx="263" cy="132"/>
              <a:chOff x="3379" y="3294"/>
              <a:chExt cx="181" cy="91"/>
            </a:xfrm>
          </p:grpSpPr>
          <p:sp>
            <p:nvSpPr>
              <p:cNvPr id="268" name="Line 51"/>
              <p:cNvSpPr>
                <a:spLocks noChangeShapeType="1"/>
              </p:cNvSpPr>
              <p:nvPr/>
            </p:nvSpPr>
            <p:spPr bwMode="auto">
              <a:xfrm>
                <a:off x="3379" y="329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9" name="Line 52"/>
              <p:cNvSpPr>
                <a:spLocks noChangeShapeType="1"/>
              </p:cNvSpPr>
              <p:nvPr/>
            </p:nvSpPr>
            <p:spPr bwMode="auto">
              <a:xfrm>
                <a:off x="3560" y="329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42" name="Line 53"/>
            <p:cNvSpPr>
              <a:spLocks noChangeShapeType="1"/>
            </p:cNvSpPr>
            <p:nvPr/>
          </p:nvSpPr>
          <p:spPr bwMode="auto">
            <a:xfrm rot="16200000">
              <a:off x="2015" y="1572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43" name="Group 54"/>
            <p:cNvGrpSpPr>
              <a:grpSpLocks/>
            </p:cNvGrpSpPr>
            <p:nvPr/>
          </p:nvGrpSpPr>
          <p:grpSpPr bwMode="auto">
            <a:xfrm rot="16200000">
              <a:off x="1883" y="1442"/>
              <a:ext cx="263" cy="132"/>
              <a:chOff x="3379" y="3294"/>
              <a:chExt cx="181" cy="91"/>
            </a:xfrm>
          </p:grpSpPr>
          <p:sp>
            <p:nvSpPr>
              <p:cNvPr id="266" name="Line 55"/>
              <p:cNvSpPr>
                <a:spLocks noChangeShapeType="1"/>
              </p:cNvSpPr>
              <p:nvPr/>
            </p:nvSpPr>
            <p:spPr bwMode="auto">
              <a:xfrm>
                <a:off x="3379" y="329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" name="Line 56"/>
              <p:cNvSpPr>
                <a:spLocks noChangeShapeType="1"/>
              </p:cNvSpPr>
              <p:nvPr/>
            </p:nvSpPr>
            <p:spPr bwMode="auto">
              <a:xfrm>
                <a:off x="3560" y="329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44" name="Group 57"/>
            <p:cNvGrpSpPr>
              <a:grpSpLocks/>
            </p:cNvGrpSpPr>
            <p:nvPr/>
          </p:nvGrpSpPr>
          <p:grpSpPr bwMode="auto">
            <a:xfrm rot="5400000">
              <a:off x="1417" y="1905"/>
              <a:ext cx="133" cy="1055"/>
              <a:chOff x="2835" y="2794"/>
              <a:chExt cx="91" cy="725"/>
            </a:xfrm>
          </p:grpSpPr>
          <p:grpSp>
            <p:nvGrpSpPr>
              <p:cNvPr id="254" name="Group 58"/>
              <p:cNvGrpSpPr>
                <a:grpSpLocks/>
              </p:cNvGrpSpPr>
              <p:nvPr/>
            </p:nvGrpSpPr>
            <p:grpSpPr bwMode="auto">
              <a:xfrm rot="16200000">
                <a:off x="2790" y="3383"/>
                <a:ext cx="181" cy="91"/>
                <a:chOff x="3379" y="3294"/>
                <a:chExt cx="181" cy="91"/>
              </a:xfrm>
            </p:grpSpPr>
            <p:sp>
              <p:nvSpPr>
                <p:cNvPr id="264" name="Line 59"/>
                <p:cNvSpPr>
                  <a:spLocks noChangeShapeType="1"/>
                </p:cNvSpPr>
                <p:nvPr/>
              </p:nvSpPr>
              <p:spPr bwMode="auto">
                <a:xfrm>
                  <a:off x="3379" y="3294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5" name="Line 60"/>
                <p:cNvSpPr>
                  <a:spLocks noChangeShapeType="1"/>
                </p:cNvSpPr>
                <p:nvPr/>
              </p:nvSpPr>
              <p:spPr bwMode="auto">
                <a:xfrm>
                  <a:off x="3560" y="3294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55" name="Group 61"/>
              <p:cNvGrpSpPr>
                <a:grpSpLocks/>
              </p:cNvGrpSpPr>
              <p:nvPr/>
            </p:nvGrpSpPr>
            <p:grpSpPr bwMode="auto">
              <a:xfrm rot="16200000">
                <a:off x="2790" y="3203"/>
                <a:ext cx="181" cy="91"/>
                <a:chOff x="3379" y="3294"/>
                <a:chExt cx="181" cy="91"/>
              </a:xfrm>
            </p:grpSpPr>
            <p:sp>
              <p:nvSpPr>
                <p:cNvPr id="262" name="Line 62"/>
                <p:cNvSpPr>
                  <a:spLocks noChangeShapeType="1"/>
                </p:cNvSpPr>
                <p:nvPr/>
              </p:nvSpPr>
              <p:spPr bwMode="auto">
                <a:xfrm>
                  <a:off x="3379" y="3294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3" name="Line 63"/>
                <p:cNvSpPr>
                  <a:spLocks noChangeShapeType="1"/>
                </p:cNvSpPr>
                <p:nvPr/>
              </p:nvSpPr>
              <p:spPr bwMode="auto">
                <a:xfrm>
                  <a:off x="3560" y="3294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56" name="Group 64"/>
              <p:cNvGrpSpPr>
                <a:grpSpLocks/>
              </p:cNvGrpSpPr>
              <p:nvPr/>
            </p:nvGrpSpPr>
            <p:grpSpPr bwMode="auto">
              <a:xfrm rot="16200000">
                <a:off x="2790" y="3020"/>
                <a:ext cx="181" cy="91"/>
                <a:chOff x="3379" y="3294"/>
                <a:chExt cx="181" cy="91"/>
              </a:xfrm>
            </p:grpSpPr>
            <p:sp>
              <p:nvSpPr>
                <p:cNvPr id="260" name="Line 65"/>
                <p:cNvSpPr>
                  <a:spLocks noChangeShapeType="1"/>
                </p:cNvSpPr>
                <p:nvPr/>
              </p:nvSpPr>
              <p:spPr bwMode="auto">
                <a:xfrm>
                  <a:off x="3379" y="3294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1" name="Line 66"/>
                <p:cNvSpPr>
                  <a:spLocks noChangeShapeType="1"/>
                </p:cNvSpPr>
                <p:nvPr/>
              </p:nvSpPr>
              <p:spPr bwMode="auto">
                <a:xfrm>
                  <a:off x="3560" y="3294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57" name="Group 67"/>
              <p:cNvGrpSpPr>
                <a:grpSpLocks/>
              </p:cNvGrpSpPr>
              <p:nvPr/>
            </p:nvGrpSpPr>
            <p:grpSpPr bwMode="auto">
              <a:xfrm rot="16200000">
                <a:off x="2790" y="2839"/>
                <a:ext cx="181" cy="91"/>
                <a:chOff x="3379" y="3294"/>
                <a:chExt cx="181" cy="91"/>
              </a:xfrm>
            </p:grpSpPr>
            <p:sp>
              <p:nvSpPr>
                <p:cNvPr id="258" name="Line 68"/>
                <p:cNvSpPr>
                  <a:spLocks noChangeShapeType="1"/>
                </p:cNvSpPr>
                <p:nvPr/>
              </p:nvSpPr>
              <p:spPr bwMode="auto">
                <a:xfrm>
                  <a:off x="3379" y="3294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9" name="Line 69"/>
                <p:cNvSpPr>
                  <a:spLocks noChangeShapeType="1"/>
                </p:cNvSpPr>
                <p:nvPr/>
              </p:nvSpPr>
              <p:spPr bwMode="auto">
                <a:xfrm>
                  <a:off x="3560" y="3294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45" name="Group 70"/>
            <p:cNvGrpSpPr>
              <a:grpSpLocks/>
            </p:cNvGrpSpPr>
            <p:nvPr/>
          </p:nvGrpSpPr>
          <p:grpSpPr bwMode="auto">
            <a:xfrm rot="16200000">
              <a:off x="1883" y="3287"/>
              <a:ext cx="263" cy="132"/>
              <a:chOff x="3379" y="3294"/>
              <a:chExt cx="181" cy="91"/>
            </a:xfrm>
          </p:grpSpPr>
          <p:sp>
            <p:nvSpPr>
              <p:cNvPr id="252" name="Line 71"/>
              <p:cNvSpPr>
                <a:spLocks noChangeShapeType="1"/>
              </p:cNvSpPr>
              <p:nvPr/>
            </p:nvSpPr>
            <p:spPr bwMode="auto">
              <a:xfrm>
                <a:off x="3379" y="329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" name="Line 72"/>
              <p:cNvSpPr>
                <a:spLocks noChangeShapeType="1"/>
              </p:cNvSpPr>
              <p:nvPr/>
            </p:nvSpPr>
            <p:spPr bwMode="auto">
              <a:xfrm>
                <a:off x="3560" y="329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46" name="Group 73"/>
            <p:cNvGrpSpPr>
              <a:grpSpLocks/>
            </p:cNvGrpSpPr>
            <p:nvPr/>
          </p:nvGrpSpPr>
          <p:grpSpPr bwMode="auto">
            <a:xfrm rot="16200000">
              <a:off x="1883" y="3025"/>
              <a:ext cx="263" cy="132"/>
              <a:chOff x="3379" y="3294"/>
              <a:chExt cx="181" cy="91"/>
            </a:xfrm>
          </p:grpSpPr>
          <p:sp>
            <p:nvSpPr>
              <p:cNvPr id="250" name="Line 74"/>
              <p:cNvSpPr>
                <a:spLocks noChangeShapeType="1"/>
              </p:cNvSpPr>
              <p:nvPr/>
            </p:nvSpPr>
            <p:spPr bwMode="auto">
              <a:xfrm>
                <a:off x="3379" y="329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1" name="Line 75"/>
              <p:cNvSpPr>
                <a:spLocks noChangeShapeType="1"/>
              </p:cNvSpPr>
              <p:nvPr/>
            </p:nvSpPr>
            <p:spPr bwMode="auto">
              <a:xfrm>
                <a:off x="3560" y="329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47" name="Group 76"/>
            <p:cNvGrpSpPr>
              <a:grpSpLocks/>
            </p:cNvGrpSpPr>
            <p:nvPr/>
          </p:nvGrpSpPr>
          <p:grpSpPr bwMode="auto">
            <a:xfrm rot="16200000">
              <a:off x="1883" y="2758"/>
              <a:ext cx="264" cy="132"/>
              <a:chOff x="3379" y="3294"/>
              <a:chExt cx="181" cy="91"/>
            </a:xfrm>
          </p:grpSpPr>
          <p:sp>
            <p:nvSpPr>
              <p:cNvPr id="248" name="Line 77"/>
              <p:cNvSpPr>
                <a:spLocks noChangeShapeType="1"/>
              </p:cNvSpPr>
              <p:nvPr/>
            </p:nvSpPr>
            <p:spPr bwMode="auto">
              <a:xfrm>
                <a:off x="3379" y="329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9" name="Line 78"/>
              <p:cNvSpPr>
                <a:spLocks noChangeShapeType="1"/>
              </p:cNvSpPr>
              <p:nvPr/>
            </p:nvSpPr>
            <p:spPr bwMode="auto">
              <a:xfrm>
                <a:off x="3560" y="329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2325408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 Box 2"/>
          <p:cNvSpPr txBox="1">
            <a:spLocks noChangeArrowheads="1"/>
          </p:cNvSpPr>
          <p:nvPr/>
        </p:nvSpPr>
        <p:spPr bwMode="auto">
          <a:xfrm>
            <a:off x="2238330" y="2455818"/>
            <a:ext cx="7921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800">
                <a:solidFill>
                  <a:srgbClr val="FF3300"/>
                </a:solidFill>
              </a:rPr>
              <a:t>′</a:t>
            </a: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933405" y="676230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</a:rPr>
              <a:t>答案</a:t>
            </a:r>
          </a:p>
        </p:txBody>
      </p:sp>
      <p:sp>
        <p:nvSpPr>
          <p:cNvPr id="101" name="Text Box 5"/>
          <p:cNvSpPr txBox="1">
            <a:spLocks noChangeArrowheads="1"/>
          </p:cNvSpPr>
          <p:nvPr/>
        </p:nvSpPr>
        <p:spPr bwMode="auto">
          <a:xfrm>
            <a:off x="4335418" y="2539955"/>
            <a:ext cx="865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800">
                <a:solidFill>
                  <a:srgbClr val="FF3300"/>
                </a:solidFill>
              </a:rPr>
              <a:t>〞</a:t>
            </a:r>
          </a:p>
        </p:txBody>
      </p:sp>
      <p:sp>
        <p:nvSpPr>
          <p:cNvPr id="103" name="Text Box 6"/>
          <p:cNvSpPr txBox="1">
            <a:spLocks noChangeArrowheads="1"/>
          </p:cNvSpPr>
          <p:nvPr/>
        </p:nvSpPr>
        <p:spPr bwMode="auto">
          <a:xfrm>
            <a:off x="2517730" y="1612855"/>
            <a:ext cx="86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  <a:latin typeface="Lucida Calligraphy" panose="03010101010101010101" pitchFamily="66" charset="0"/>
              </a:rPr>
              <a:t>a</a:t>
            </a:r>
            <a:r>
              <a:rPr lang="en-US" altLang="zh-CN" sz="2800">
                <a:solidFill>
                  <a:srgbClr val="FF3300"/>
                </a:solidFill>
              </a:rPr>
              <a:t>′</a:t>
            </a:r>
          </a:p>
        </p:txBody>
      </p:sp>
      <p:sp>
        <p:nvSpPr>
          <p:cNvPr id="104" name="Text Box 7"/>
          <p:cNvSpPr txBox="1">
            <a:spLocks noChangeArrowheads="1"/>
          </p:cNvSpPr>
          <p:nvPr/>
        </p:nvSpPr>
        <p:spPr bwMode="auto">
          <a:xfrm>
            <a:off x="2573293" y="4654505"/>
            <a:ext cx="504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  <a:latin typeface="Lucida Calligraphy" panose="03010101010101010101" pitchFamily="66" charset="0"/>
              </a:rPr>
              <a:t>a</a:t>
            </a:r>
            <a:endParaRPr lang="en-US" altLang="zh-CN" sz="2800">
              <a:solidFill>
                <a:srgbClr val="FF3300"/>
              </a:solidFill>
            </a:endParaRPr>
          </a:p>
        </p:txBody>
      </p:sp>
      <p:sp>
        <p:nvSpPr>
          <p:cNvPr id="105" name="Text Box 8"/>
          <p:cNvSpPr txBox="1">
            <a:spLocks noChangeArrowheads="1"/>
          </p:cNvSpPr>
          <p:nvPr/>
        </p:nvSpPr>
        <p:spPr bwMode="auto">
          <a:xfrm>
            <a:off x="3436893" y="2938418"/>
            <a:ext cx="792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  <a:latin typeface="Lucida Calligraphy" panose="03010101010101010101" pitchFamily="66" charset="0"/>
              </a:rPr>
              <a:t>c</a:t>
            </a:r>
            <a:r>
              <a:rPr lang="en-US" altLang="zh-CN" sz="2800">
                <a:solidFill>
                  <a:srgbClr val="FF3300"/>
                </a:solidFill>
              </a:rPr>
              <a:t>′</a:t>
            </a:r>
          </a:p>
        </p:txBody>
      </p:sp>
      <p:sp>
        <p:nvSpPr>
          <p:cNvPr id="107" name="Text Box 9"/>
          <p:cNvSpPr txBox="1">
            <a:spLocks noChangeArrowheads="1"/>
          </p:cNvSpPr>
          <p:nvPr/>
        </p:nvSpPr>
        <p:spPr bwMode="auto">
          <a:xfrm>
            <a:off x="5541918" y="2917780"/>
            <a:ext cx="865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  <a:latin typeface="Lucida Calligraphy" panose="03010101010101010101" pitchFamily="66" charset="0"/>
              </a:rPr>
              <a:t>c</a:t>
            </a:r>
            <a:r>
              <a:rPr lang="en-US" altLang="zh-CN" sz="2800">
                <a:solidFill>
                  <a:srgbClr val="FF3300"/>
                </a:solidFill>
              </a:rPr>
              <a:t>〞</a:t>
            </a:r>
          </a:p>
        </p:txBody>
      </p:sp>
      <p:sp>
        <p:nvSpPr>
          <p:cNvPr id="108" name="Text Box 10"/>
          <p:cNvSpPr txBox="1">
            <a:spLocks noChangeArrowheads="1"/>
          </p:cNvSpPr>
          <p:nvPr/>
        </p:nvSpPr>
        <p:spPr bwMode="auto">
          <a:xfrm>
            <a:off x="2374855" y="3989343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  <a:endParaRPr lang="en-US" altLang="zh-CN" sz="2800">
              <a:solidFill>
                <a:srgbClr val="FF3300"/>
              </a:solidFill>
            </a:endParaRPr>
          </a:p>
        </p:txBody>
      </p:sp>
      <p:sp>
        <p:nvSpPr>
          <p:cNvPr id="109" name="Oval 11"/>
          <p:cNvSpPr>
            <a:spLocks noChangeArrowheads="1"/>
          </p:cNvSpPr>
          <p:nvPr/>
        </p:nvSpPr>
        <p:spPr bwMode="auto">
          <a:xfrm>
            <a:off x="5516518" y="3184480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0" name="Text Box 12"/>
          <p:cNvSpPr txBox="1">
            <a:spLocks noChangeArrowheads="1"/>
          </p:cNvSpPr>
          <p:nvPr/>
        </p:nvSpPr>
        <p:spPr bwMode="auto">
          <a:xfrm>
            <a:off x="1811293" y="3179718"/>
            <a:ext cx="5762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solidFill>
                  <a:srgbClr val="FF33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11" name="Text Box 13"/>
          <p:cNvSpPr txBox="1">
            <a:spLocks noChangeArrowheads="1"/>
          </p:cNvSpPr>
          <p:nvPr/>
        </p:nvSpPr>
        <p:spPr bwMode="auto">
          <a:xfrm>
            <a:off x="3827418" y="1909718"/>
            <a:ext cx="720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solidFill>
                  <a:srgbClr val="FF3300"/>
                </a:solidFill>
                <a:latin typeface="Times New Roman" panose="02020603050405020304" pitchFamily="18" charset="0"/>
              </a:rPr>
              <a:t>d</a:t>
            </a:r>
            <a:r>
              <a:rPr lang="en-US" altLang="zh-CN" sz="2800" i="1">
                <a:solidFill>
                  <a:srgbClr val="FF3300"/>
                </a:solidFill>
              </a:rPr>
              <a:t>〞</a:t>
            </a:r>
          </a:p>
        </p:txBody>
      </p:sp>
      <p:sp>
        <p:nvSpPr>
          <p:cNvPr id="112" name="Text Box 14"/>
          <p:cNvSpPr txBox="1">
            <a:spLocks noChangeArrowheads="1"/>
          </p:cNvSpPr>
          <p:nvPr/>
        </p:nvSpPr>
        <p:spPr bwMode="auto">
          <a:xfrm>
            <a:off x="1798593" y="1973218"/>
            <a:ext cx="792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solidFill>
                  <a:srgbClr val="FF3300"/>
                </a:solidFill>
                <a:latin typeface="Times New Roman" panose="02020603050405020304" pitchFamily="18" charset="0"/>
              </a:rPr>
              <a:t>d</a:t>
            </a:r>
            <a:r>
              <a:rPr lang="en-US" altLang="zh-CN" sz="2800" i="1">
                <a:solidFill>
                  <a:srgbClr val="FF3300"/>
                </a:solidFill>
              </a:rPr>
              <a:t>′</a:t>
            </a:r>
          </a:p>
        </p:txBody>
      </p:sp>
      <p:sp>
        <p:nvSpPr>
          <p:cNvPr id="113" name="Text Box 15"/>
          <p:cNvSpPr txBox="1">
            <a:spLocks noChangeArrowheads="1"/>
          </p:cNvSpPr>
          <p:nvPr/>
        </p:nvSpPr>
        <p:spPr bwMode="auto">
          <a:xfrm>
            <a:off x="3555955" y="4768805"/>
            <a:ext cx="720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i="1">
                <a:solidFill>
                  <a:srgbClr val="FF3300"/>
                </a:solidFill>
                <a:latin typeface="Times New Roman" panose="02020603050405020304" pitchFamily="18" charset="0"/>
              </a:rPr>
              <a:t>c</a:t>
            </a:r>
            <a:endParaRPr lang="en-US" altLang="zh-CN" sz="3200" i="1">
              <a:solidFill>
                <a:srgbClr val="FF3300"/>
              </a:solidFill>
            </a:endParaRPr>
          </a:p>
        </p:txBody>
      </p:sp>
      <p:grpSp>
        <p:nvGrpSpPr>
          <p:cNvPr id="114" name="Group 16"/>
          <p:cNvGrpSpPr>
            <a:grpSpLocks/>
          </p:cNvGrpSpPr>
          <p:nvPr/>
        </p:nvGrpSpPr>
        <p:grpSpPr bwMode="auto">
          <a:xfrm>
            <a:off x="7126243" y="1757318"/>
            <a:ext cx="2700337" cy="2927350"/>
            <a:chOff x="4059" y="1253"/>
            <a:chExt cx="1701" cy="1844"/>
          </a:xfrm>
        </p:grpSpPr>
        <p:sp>
          <p:nvSpPr>
            <p:cNvPr id="115" name="Text Box 17"/>
            <p:cNvSpPr txBox="1">
              <a:spLocks noChangeArrowheads="1"/>
            </p:cNvSpPr>
            <p:nvPr/>
          </p:nvSpPr>
          <p:spPr bwMode="auto">
            <a:xfrm>
              <a:off x="4617" y="2857"/>
              <a:ext cx="114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/>
                <a:t>15      0     20</a:t>
              </a:r>
            </a:p>
          </p:txBody>
        </p:sp>
        <p:grpSp>
          <p:nvGrpSpPr>
            <p:cNvPr id="116" name="Group 18"/>
            <p:cNvGrpSpPr>
              <a:grpSpLocks/>
            </p:cNvGrpSpPr>
            <p:nvPr/>
          </p:nvGrpSpPr>
          <p:grpSpPr bwMode="auto">
            <a:xfrm>
              <a:off x="4059" y="1253"/>
              <a:ext cx="1546" cy="1844"/>
              <a:chOff x="4056" y="1653"/>
              <a:chExt cx="1546" cy="1844"/>
            </a:xfrm>
          </p:grpSpPr>
          <p:sp>
            <p:nvSpPr>
              <p:cNvPr id="117" name="Line 19"/>
              <p:cNvSpPr>
                <a:spLocks noChangeShapeType="1"/>
              </p:cNvSpPr>
              <p:nvPr/>
            </p:nvSpPr>
            <p:spPr bwMode="auto">
              <a:xfrm>
                <a:off x="4064" y="2430"/>
                <a:ext cx="15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9" name="Line 20"/>
              <p:cNvSpPr>
                <a:spLocks noChangeShapeType="1"/>
              </p:cNvSpPr>
              <p:nvPr/>
            </p:nvSpPr>
            <p:spPr bwMode="auto">
              <a:xfrm>
                <a:off x="4064" y="2703"/>
                <a:ext cx="15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0" name="Line 21"/>
              <p:cNvSpPr>
                <a:spLocks noChangeShapeType="1"/>
              </p:cNvSpPr>
              <p:nvPr/>
            </p:nvSpPr>
            <p:spPr bwMode="auto">
              <a:xfrm>
                <a:off x="4056" y="2952"/>
                <a:ext cx="15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2" name="Line 22"/>
              <p:cNvSpPr>
                <a:spLocks noChangeShapeType="1"/>
              </p:cNvSpPr>
              <p:nvPr/>
            </p:nvSpPr>
            <p:spPr bwMode="auto">
              <a:xfrm>
                <a:off x="4056" y="3226"/>
                <a:ext cx="15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" name="Line 23"/>
              <p:cNvSpPr>
                <a:spLocks noChangeShapeType="1"/>
              </p:cNvSpPr>
              <p:nvPr/>
            </p:nvSpPr>
            <p:spPr bwMode="auto">
              <a:xfrm>
                <a:off x="4056" y="3494"/>
                <a:ext cx="15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7" name="Line 24"/>
              <p:cNvSpPr>
                <a:spLocks noChangeShapeType="1"/>
              </p:cNvSpPr>
              <p:nvPr/>
            </p:nvSpPr>
            <p:spPr bwMode="auto">
              <a:xfrm>
                <a:off x="4604" y="1653"/>
                <a:ext cx="0" cy="18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8" name="Text Box 25"/>
              <p:cNvSpPr txBox="1">
                <a:spLocks noChangeArrowheads="1"/>
              </p:cNvSpPr>
              <p:nvPr/>
            </p:nvSpPr>
            <p:spPr bwMode="auto">
              <a:xfrm>
                <a:off x="4150" y="2069"/>
                <a:ext cx="31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/>
                  <a:t>点</a:t>
                </a:r>
              </a:p>
            </p:txBody>
          </p:sp>
          <p:sp>
            <p:nvSpPr>
              <p:cNvPr id="132" name="Text Box 26"/>
              <p:cNvSpPr txBox="1">
                <a:spLocks noChangeArrowheads="1"/>
              </p:cNvSpPr>
              <p:nvPr/>
            </p:nvSpPr>
            <p:spPr bwMode="auto">
              <a:xfrm>
                <a:off x="4198" y="2407"/>
                <a:ext cx="6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i="1"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33" name="Text Box 27"/>
              <p:cNvSpPr txBox="1">
                <a:spLocks noChangeArrowheads="1"/>
              </p:cNvSpPr>
              <p:nvPr/>
            </p:nvSpPr>
            <p:spPr bwMode="auto">
              <a:xfrm>
                <a:off x="4209" y="2670"/>
                <a:ext cx="6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i="1"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34" name="Text Box 28"/>
              <p:cNvSpPr txBox="1">
                <a:spLocks noChangeArrowheads="1"/>
              </p:cNvSpPr>
              <p:nvPr/>
            </p:nvSpPr>
            <p:spPr bwMode="auto">
              <a:xfrm>
                <a:off x="4216" y="2943"/>
                <a:ext cx="6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i="1">
                    <a:latin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35" name="Text Box 29"/>
              <p:cNvSpPr txBox="1">
                <a:spLocks noChangeArrowheads="1"/>
              </p:cNvSpPr>
              <p:nvPr/>
            </p:nvSpPr>
            <p:spPr bwMode="auto">
              <a:xfrm>
                <a:off x="4216" y="3208"/>
                <a:ext cx="6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i="1">
                    <a:latin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136" name="Rectangle 30"/>
              <p:cNvSpPr>
                <a:spLocks noChangeArrowheads="1"/>
              </p:cNvSpPr>
              <p:nvPr/>
            </p:nvSpPr>
            <p:spPr bwMode="auto">
              <a:xfrm>
                <a:off x="4059" y="1661"/>
                <a:ext cx="1517" cy="183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7" name="Text Box 31"/>
              <p:cNvSpPr txBox="1">
                <a:spLocks noChangeArrowheads="1"/>
              </p:cNvSpPr>
              <p:nvPr/>
            </p:nvSpPr>
            <p:spPr bwMode="auto">
              <a:xfrm>
                <a:off x="4598" y="2440"/>
                <a:ext cx="99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/>
                  <a:t>20    15    10</a:t>
                </a:r>
              </a:p>
            </p:txBody>
          </p:sp>
          <p:sp>
            <p:nvSpPr>
              <p:cNvPr id="223" name="Text Box 32"/>
              <p:cNvSpPr txBox="1">
                <a:spLocks noChangeArrowheads="1"/>
              </p:cNvSpPr>
              <p:nvPr/>
            </p:nvSpPr>
            <p:spPr bwMode="auto">
              <a:xfrm>
                <a:off x="4604" y="2704"/>
                <a:ext cx="99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/>
                  <a:t>10     5     15</a:t>
                </a:r>
              </a:p>
            </p:txBody>
          </p:sp>
          <p:sp>
            <p:nvSpPr>
              <p:cNvPr id="224" name="Text Box 33"/>
              <p:cNvSpPr txBox="1">
                <a:spLocks noChangeArrowheads="1"/>
              </p:cNvSpPr>
              <p:nvPr/>
            </p:nvSpPr>
            <p:spPr bwMode="auto">
              <a:xfrm>
                <a:off x="4652" y="2976"/>
                <a:ext cx="9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/>
                  <a:t>5      20     0</a:t>
                </a:r>
              </a:p>
            </p:txBody>
          </p:sp>
          <p:sp>
            <p:nvSpPr>
              <p:cNvPr id="225" name="Text Box 34"/>
              <p:cNvSpPr txBox="1">
                <a:spLocks noChangeArrowheads="1"/>
              </p:cNvSpPr>
              <p:nvPr/>
            </p:nvSpPr>
            <p:spPr bwMode="auto">
              <a:xfrm>
                <a:off x="4649" y="1752"/>
                <a:ext cx="272" cy="5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/>
                  <a:t>离</a:t>
                </a:r>
                <a:r>
                  <a:rPr lang="en-US" altLang="zh-CN"/>
                  <a:t>H</a:t>
                </a:r>
                <a:r>
                  <a:rPr lang="zh-CN" altLang="en-US"/>
                  <a:t>面</a:t>
                </a:r>
              </a:p>
            </p:txBody>
          </p:sp>
          <p:sp>
            <p:nvSpPr>
              <p:cNvPr id="226" name="Text Box 35"/>
              <p:cNvSpPr txBox="1">
                <a:spLocks noChangeArrowheads="1"/>
              </p:cNvSpPr>
              <p:nvPr/>
            </p:nvSpPr>
            <p:spPr bwMode="auto">
              <a:xfrm>
                <a:off x="5012" y="1752"/>
                <a:ext cx="227" cy="5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/>
                  <a:t>离</a:t>
                </a:r>
                <a:r>
                  <a:rPr lang="en-US" altLang="zh-CN"/>
                  <a:t>V</a:t>
                </a:r>
                <a:r>
                  <a:rPr lang="zh-CN" altLang="en-US"/>
                  <a:t>面</a:t>
                </a:r>
              </a:p>
            </p:txBody>
          </p:sp>
          <p:sp>
            <p:nvSpPr>
              <p:cNvPr id="227" name="Text Box 36"/>
              <p:cNvSpPr txBox="1">
                <a:spLocks noChangeArrowheads="1"/>
              </p:cNvSpPr>
              <p:nvPr/>
            </p:nvSpPr>
            <p:spPr bwMode="auto">
              <a:xfrm>
                <a:off x="5284" y="1752"/>
                <a:ext cx="273" cy="5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/>
                  <a:t>离</a:t>
                </a:r>
                <a:r>
                  <a:rPr lang="en-US" altLang="zh-CN"/>
                  <a:t>W</a:t>
                </a:r>
                <a:r>
                  <a:rPr lang="zh-CN" altLang="en-US"/>
                  <a:t>面</a:t>
                </a:r>
              </a:p>
            </p:txBody>
          </p:sp>
          <p:sp>
            <p:nvSpPr>
              <p:cNvPr id="228" name="Line 37"/>
              <p:cNvSpPr>
                <a:spLocks noChangeShapeType="1"/>
              </p:cNvSpPr>
              <p:nvPr/>
            </p:nvSpPr>
            <p:spPr bwMode="auto">
              <a:xfrm>
                <a:off x="4921" y="1661"/>
                <a:ext cx="0" cy="18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9" name="Line 38"/>
              <p:cNvSpPr>
                <a:spLocks noChangeShapeType="1"/>
              </p:cNvSpPr>
              <p:nvPr/>
            </p:nvSpPr>
            <p:spPr bwMode="auto">
              <a:xfrm>
                <a:off x="5263" y="1653"/>
                <a:ext cx="0" cy="18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0" name="Line 39"/>
              <p:cNvSpPr>
                <a:spLocks noChangeShapeType="1"/>
              </p:cNvSpPr>
              <p:nvPr/>
            </p:nvSpPr>
            <p:spPr bwMode="auto">
              <a:xfrm>
                <a:off x="4059" y="1661"/>
                <a:ext cx="545" cy="7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1" name="Text Box 40"/>
              <p:cNvSpPr txBox="1">
                <a:spLocks noChangeArrowheads="1"/>
              </p:cNvSpPr>
              <p:nvPr/>
            </p:nvSpPr>
            <p:spPr bwMode="auto">
              <a:xfrm>
                <a:off x="4241" y="1752"/>
                <a:ext cx="36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/>
                  <a:t>距</a:t>
                </a:r>
              </a:p>
            </p:txBody>
          </p:sp>
          <p:sp>
            <p:nvSpPr>
              <p:cNvPr id="232" name="Text Box 41"/>
              <p:cNvSpPr txBox="1">
                <a:spLocks noChangeArrowheads="1"/>
              </p:cNvSpPr>
              <p:nvPr/>
            </p:nvSpPr>
            <p:spPr bwMode="auto">
              <a:xfrm>
                <a:off x="4332" y="1933"/>
                <a:ext cx="40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/>
                  <a:t>离</a:t>
                </a:r>
              </a:p>
            </p:txBody>
          </p:sp>
        </p:grpSp>
      </p:grpSp>
      <p:grpSp>
        <p:nvGrpSpPr>
          <p:cNvPr id="233" name="Group 42"/>
          <p:cNvGrpSpPr>
            <a:grpSpLocks/>
          </p:cNvGrpSpPr>
          <p:nvPr/>
        </p:nvGrpSpPr>
        <p:grpSpPr bwMode="auto">
          <a:xfrm>
            <a:off x="1222330" y="1252493"/>
            <a:ext cx="5905500" cy="4768850"/>
            <a:chOff x="340" y="935"/>
            <a:chExt cx="3720" cy="3004"/>
          </a:xfrm>
        </p:grpSpPr>
        <p:sp>
          <p:nvSpPr>
            <p:cNvPr id="234" name="Text Box 43"/>
            <p:cNvSpPr txBox="1">
              <a:spLocks noChangeArrowheads="1"/>
            </p:cNvSpPr>
            <p:nvPr/>
          </p:nvSpPr>
          <p:spPr bwMode="auto">
            <a:xfrm>
              <a:off x="1882" y="935"/>
              <a:ext cx="36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latin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235" name="Text Box 44"/>
            <p:cNvSpPr txBox="1">
              <a:spLocks noChangeArrowheads="1"/>
            </p:cNvSpPr>
            <p:nvPr/>
          </p:nvSpPr>
          <p:spPr bwMode="auto">
            <a:xfrm>
              <a:off x="1837" y="3612"/>
              <a:ext cx="6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latin typeface="Times New Roman" panose="02020603050405020304" pitchFamily="18" charset="0"/>
                </a:rPr>
                <a:t>Y</a:t>
              </a:r>
              <a:r>
                <a:rPr lang="en-US" altLang="zh-CN" sz="2800" baseline="-25000"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236" name="Text Box 45"/>
            <p:cNvSpPr txBox="1">
              <a:spLocks noChangeArrowheads="1"/>
            </p:cNvSpPr>
            <p:nvPr/>
          </p:nvSpPr>
          <p:spPr bwMode="auto">
            <a:xfrm>
              <a:off x="3515" y="2205"/>
              <a:ext cx="54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latin typeface="Times New Roman" panose="02020603050405020304" pitchFamily="18" charset="0"/>
                </a:rPr>
                <a:t>Y</a:t>
              </a:r>
              <a:r>
                <a:rPr lang="en-US" altLang="zh-CN" sz="2800" baseline="-25000">
                  <a:latin typeface="Times New Roman" panose="02020603050405020304" pitchFamily="18" charset="0"/>
                </a:rPr>
                <a:t>W</a:t>
              </a:r>
            </a:p>
          </p:txBody>
        </p:sp>
        <p:sp>
          <p:nvSpPr>
            <p:cNvPr id="237" name="Text Box 46"/>
            <p:cNvSpPr txBox="1">
              <a:spLocks noChangeArrowheads="1"/>
            </p:cNvSpPr>
            <p:nvPr/>
          </p:nvSpPr>
          <p:spPr bwMode="auto">
            <a:xfrm>
              <a:off x="340" y="2251"/>
              <a:ext cx="52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238" name="Line 47"/>
            <p:cNvSpPr>
              <a:spLocks noChangeShapeType="1"/>
            </p:cNvSpPr>
            <p:nvPr/>
          </p:nvSpPr>
          <p:spPr bwMode="auto">
            <a:xfrm>
              <a:off x="710" y="2438"/>
              <a:ext cx="28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9" name="Line 48"/>
            <p:cNvSpPr>
              <a:spLocks noChangeShapeType="1"/>
            </p:cNvSpPr>
            <p:nvPr/>
          </p:nvSpPr>
          <p:spPr bwMode="auto">
            <a:xfrm>
              <a:off x="2012" y="1302"/>
              <a:ext cx="0" cy="2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0" name="Text Box 49"/>
            <p:cNvSpPr txBox="1">
              <a:spLocks noChangeArrowheads="1"/>
            </p:cNvSpPr>
            <p:nvPr/>
          </p:nvSpPr>
          <p:spPr bwMode="auto">
            <a:xfrm>
              <a:off x="2026" y="2173"/>
              <a:ext cx="6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i="1">
                  <a:latin typeface="Times New Roman" panose="02020603050405020304" pitchFamily="18" charset="0"/>
                </a:rPr>
                <a:t>O</a:t>
              </a:r>
            </a:p>
          </p:txBody>
        </p:sp>
        <p:grpSp>
          <p:nvGrpSpPr>
            <p:cNvPr id="241" name="Group 50"/>
            <p:cNvGrpSpPr>
              <a:grpSpLocks/>
            </p:cNvGrpSpPr>
            <p:nvPr/>
          </p:nvGrpSpPr>
          <p:grpSpPr bwMode="auto">
            <a:xfrm rot="16200000">
              <a:off x="1883" y="1972"/>
              <a:ext cx="263" cy="132"/>
              <a:chOff x="3379" y="3294"/>
              <a:chExt cx="181" cy="91"/>
            </a:xfrm>
          </p:grpSpPr>
          <p:sp>
            <p:nvSpPr>
              <p:cNvPr id="268" name="Line 51"/>
              <p:cNvSpPr>
                <a:spLocks noChangeShapeType="1"/>
              </p:cNvSpPr>
              <p:nvPr/>
            </p:nvSpPr>
            <p:spPr bwMode="auto">
              <a:xfrm>
                <a:off x="3379" y="329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9" name="Line 52"/>
              <p:cNvSpPr>
                <a:spLocks noChangeShapeType="1"/>
              </p:cNvSpPr>
              <p:nvPr/>
            </p:nvSpPr>
            <p:spPr bwMode="auto">
              <a:xfrm>
                <a:off x="3560" y="329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42" name="Line 53"/>
            <p:cNvSpPr>
              <a:spLocks noChangeShapeType="1"/>
            </p:cNvSpPr>
            <p:nvPr/>
          </p:nvSpPr>
          <p:spPr bwMode="auto">
            <a:xfrm rot="16200000">
              <a:off x="2015" y="1572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43" name="Group 54"/>
            <p:cNvGrpSpPr>
              <a:grpSpLocks/>
            </p:cNvGrpSpPr>
            <p:nvPr/>
          </p:nvGrpSpPr>
          <p:grpSpPr bwMode="auto">
            <a:xfrm rot="16200000">
              <a:off x="1883" y="1442"/>
              <a:ext cx="263" cy="132"/>
              <a:chOff x="3379" y="3294"/>
              <a:chExt cx="181" cy="91"/>
            </a:xfrm>
          </p:grpSpPr>
          <p:sp>
            <p:nvSpPr>
              <p:cNvPr id="266" name="Line 55"/>
              <p:cNvSpPr>
                <a:spLocks noChangeShapeType="1"/>
              </p:cNvSpPr>
              <p:nvPr/>
            </p:nvSpPr>
            <p:spPr bwMode="auto">
              <a:xfrm>
                <a:off x="3379" y="329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" name="Line 56"/>
              <p:cNvSpPr>
                <a:spLocks noChangeShapeType="1"/>
              </p:cNvSpPr>
              <p:nvPr/>
            </p:nvSpPr>
            <p:spPr bwMode="auto">
              <a:xfrm>
                <a:off x="3560" y="329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44" name="Group 57"/>
            <p:cNvGrpSpPr>
              <a:grpSpLocks/>
            </p:cNvGrpSpPr>
            <p:nvPr/>
          </p:nvGrpSpPr>
          <p:grpSpPr bwMode="auto">
            <a:xfrm rot="5400000">
              <a:off x="1417" y="1905"/>
              <a:ext cx="133" cy="1055"/>
              <a:chOff x="2835" y="2794"/>
              <a:chExt cx="91" cy="725"/>
            </a:xfrm>
          </p:grpSpPr>
          <p:grpSp>
            <p:nvGrpSpPr>
              <p:cNvPr id="254" name="Group 58"/>
              <p:cNvGrpSpPr>
                <a:grpSpLocks/>
              </p:cNvGrpSpPr>
              <p:nvPr/>
            </p:nvGrpSpPr>
            <p:grpSpPr bwMode="auto">
              <a:xfrm rot="16200000">
                <a:off x="2790" y="3383"/>
                <a:ext cx="181" cy="91"/>
                <a:chOff x="3379" y="3294"/>
                <a:chExt cx="181" cy="91"/>
              </a:xfrm>
            </p:grpSpPr>
            <p:sp>
              <p:nvSpPr>
                <p:cNvPr id="264" name="Line 59"/>
                <p:cNvSpPr>
                  <a:spLocks noChangeShapeType="1"/>
                </p:cNvSpPr>
                <p:nvPr/>
              </p:nvSpPr>
              <p:spPr bwMode="auto">
                <a:xfrm>
                  <a:off x="3379" y="3294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5" name="Line 60"/>
                <p:cNvSpPr>
                  <a:spLocks noChangeShapeType="1"/>
                </p:cNvSpPr>
                <p:nvPr/>
              </p:nvSpPr>
              <p:spPr bwMode="auto">
                <a:xfrm>
                  <a:off x="3560" y="3294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55" name="Group 61"/>
              <p:cNvGrpSpPr>
                <a:grpSpLocks/>
              </p:cNvGrpSpPr>
              <p:nvPr/>
            </p:nvGrpSpPr>
            <p:grpSpPr bwMode="auto">
              <a:xfrm rot="16200000">
                <a:off x="2790" y="3203"/>
                <a:ext cx="181" cy="91"/>
                <a:chOff x="3379" y="3294"/>
                <a:chExt cx="181" cy="91"/>
              </a:xfrm>
            </p:grpSpPr>
            <p:sp>
              <p:nvSpPr>
                <p:cNvPr id="262" name="Line 62"/>
                <p:cNvSpPr>
                  <a:spLocks noChangeShapeType="1"/>
                </p:cNvSpPr>
                <p:nvPr/>
              </p:nvSpPr>
              <p:spPr bwMode="auto">
                <a:xfrm>
                  <a:off x="3379" y="3294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3" name="Line 63"/>
                <p:cNvSpPr>
                  <a:spLocks noChangeShapeType="1"/>
                </p:cNvSpPr>
                <p:nvPr/>
              </p:nvSpPr>
              <p:spPr bwMode="auto">
                <a:xfrm>
                  <a:off x="3560" y="3294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56" name="Group 64"/>
              <p:cNvGrpSpPr>
                <a:grpSpLocks/>
              </p:cNvGrpSpPr>
              <p:nvPr/>
            </p:nvGrpSpPr>
            <p:grpSpPr bwMode="auto">
              <a:xfrm rot="16200000">
                <a:off x="2790" y="3020"/>
                <a:ext cx="181" cy="91"/>
                <a:chOff x="3379" y="3294"/>
                <a:chExt cx="181" cy="91"/>
              </a:xfrm>
            </p:grpSpPr>
            <p:sp>
              <p:nvSpPr>
                <p:cNvPr id="260" name="Line 65"/>
                <p:cNvSpPr>
                  <a:spLocks noChangeShapeType="1"/>
                </p:cNvSpPr>
                <p:nvPr/>
              </p:nvSpPr>
              <p:spPr bwMode="auto">
                <a:xfrm>
                  <a:off x="3379" y="3294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1" name="Line 66"/>
                <p:cNvSpPr>
                  <a:spLocks noChangeShapeType="1"/>
                </p:cNvSpPr>
                <p:nvPr/>
              </p:nvSpPr>
              <p:spPr bwMode="auto">
                <a:xfrm>
                  <a:off x="3560" y="3294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57" name="Group 67"/>
              <p:cNvGrpSpPr>
                <a:grpSpLocks/>
              </p:cNvGrpSpPr>
              <p:nvPr/>
            </p:nvGrpSpPr>
            <p:grpSpPr bwMode="auto">
              <a:xfrm rot="16200000">
                <a:off x="2790" y="2839"/>
                <a:ext cx="181" cy="91"/>
                <a:chOff x="3379" y="3294"/>
                <a:chExt cx="181" cy="91"/>
              </a:xfrm>
            </p:grpSpPr>
            <p:sp>
              <p:nvSpPr>
                <p:cNvPr id="258" name="Line 68"/>
                <p:cNvSpPr>
                  <a:spLocks noChangeShapeType="1"/>
                </p:cNvSpPr>
                <p:nvPr/>
              </p:nvSpPr>
              <p:spPr bwMode="auto">
                <a:xfrm>
                  <a:off x="3379" y="3294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9" name="Line 69"/>
                <p:cNvSpPr>
                  <a:spLocks noChangeShapeType="1"/>
                </p:cNvSpPr>
                <p:nvPr/>
              </p:nvSpPr>
              <p:spPr bwMode="auto">
                <a:xfrm>
                  <a:off x="3560" y="3294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45" name="Group 70"/>
            <p:cNvGrpSpPr>
              <a:grpSpLocks/>
            </p:cNvGrpSpPr>
            <p:nvPr/>
          </p:nvGrpSpPr>
          <p:grpSpPr bwMode="auto">
            <a:xfrm rot="16200000">
              <a:off x="1883" y="3287"/>
              <a:ext cx="263" cy="132"/>
              <a:chOff x="3379" y="3294"/>
              <a:chExt cx="181" cy="91"/>
            </a:xfrm>
          </p:grpSpPr>
          <p:sp>
            <p:nvSpPr>
              <p:cNvPr id="252" name="Line 71"/>
              <p:cNvSpPr>
                <a:spLocks noChangeShapeType="1"/>
              </p:cNvSpPr>
              <p:nvPr/>
            </p:nvSpPr>
            <p:spPr bwMode="auto">
              <a:xfrm>
                <a:off x="3379" y="329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" name="Line 72"/>
              <p:cNvSpPr>
                <a:spLocks noChangeShapeType="1"/>
              </p:cNvSpPr>
              <p:nvPr/>
            </p:nvSpPr>
            <p:spPr bwMode="auto">
              <a:xfrm>
                <a:off x="3560" y="329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46" name="Group 73"/>
            <p:cNvGrpSpPr>
              <a:grpSpLocks/>
            </p:cNvGrpSpPr>
            <p:nvPr/>
          </p:nvGrpSpPr>
          <p:grpSpPr bwMode="auto">
            <a:xfrm rot="16200000">
              <a:off x="1883" y="3025"/>
              <a:ext cx="263" cy="132"/>
              <a:chOff x="3379" y="3294"/>
              <a:chExt cx="181" cy="91"/>
            </a:xfrm>
          </p:grpSpPr>
          <p:sp>
            <p:nvSpPr>
              <p:cNvPr id="250" name="Line 74"/>
              <p:cNvSpPr>
                <a:spLocks noChangeShapeType="1"/>
              </p:cNvSpPr>
              <p:nvPr/>
            </p:nvSpPr>
            <p:spPr bwMode="auto">
              <a:xfrm>
                <a:off x="3379" y="329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1" name="Line 75"/>
              <p:cNvSpPr>
                <a:spLocks noChangeShapeType="1"/>
              </p:cNvSpPr>
              <p:nvPr/>
            </p:nvSpPr>
            <p:spPr bwMode="auto">
              <a:xfrm>
                <a:off x="3560" y="329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47" name="Group 76"/>
            <p:cNvGrpSpPr>
              <a:grpSpLocks/>
            </p:cNvGrpSpPr>
            <p:nvPr/>
          </p:nvGrpSpPr>
          <p:grpSpPr bwMode="auto">
            <a:xfrm rot="16200000">
              <a:off x="1883" y="2758"/>
              <a:ext cx="264" cy="132"/>
              <a:chOff x="3379" y="3294"/>
              <a:chExt cx="181" cy="91"/>
            </a:xfrm>
          </p:grpSpPr>
          <p:sp>
            <p:nvSpPr>
              <p:cNvPr id="248" name="Line 77"/>
              <p:cNvSpPr>
                <a:spLocks noChangeShapeType="1"/>
              </p:cNvSpPr>
              <p:nvPr/>
            </p:nvSpPr>
            <p:spPr bwMode="auto">
              <a:xfrm>
                <a:off x="3379" y="329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9" name="Line 78"/>
              <p:cNvSpPr>
                <a:spLocks noChangeShapeType="1"/>
              </p:cNvSpPr>
              <p:nvPr/>
            </p:nvSpPr>
            <p:spPr bwMode="auto">
              <a:xfrm>
                <a:off x="3560" y="329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70" name="Oval 79"/>
          <p:cNvSpPr>
            <a:spLocks noChangeArrowheads="1"/>
          </p:cNvSpPr>
          <p:nvPr/>
        </p:nvSpPr>
        <p:spPr bwMode="auto">
          <a:xfrm>
            <a:off x="5089480" y="1914480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1" name="Oval 80"/>
          <p:cNvSpPr>
            <a:spLocks noChangeArrowheads="1"/>
          </p:cNvSpPr>
          <p:nvPr/>
        </p:nvSpPr>
        <p:spPr bwMode="auto">
          <a:xfrm>
            <a:off x="3848055" y="5272043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2" name="Oval 81"/>
          <p:cNvSpPr>
            <a:spLocks noChangeArrowheads="1"/>
          </p:cNvSpPr>
          <p:nvPr/>
        </p:nvSpPr>
        <p:spPr bwMode="auto">
          <a:xfrm>
            <a:off x="3840118" y="3184480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3" name="Oval 82"/>
          <p:cNvSpPr>
            <a:spLocks noChangeArrowheads="1"/>
          </p:cNvSpPr>
          <p:nvPr/>
        </p:nvSpPr>
        <p:spPr bwMode="auto">
          <a:xfrm>
            <a:off x="2590755" y="4002043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4" name="Oval 83"/>
          <p:cNvSpPr>
            <a:spLocks noChangeArrowheads="1"/>
          </p:cNvSpPr>
          <p:nvPr/>
        </p:nvSpPr>
        <p:spPr bwMode="auto">
          <a:xfrm>
            <a:off x="4246518" y="2765380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5" name="Oval 84"/>
          <p:cNvSpPr>
            <a:spLocks noChangeArrowheads="1"/>
          </p:cNvSpPr>
          <p:nvPr/>
        </p:nvSpPr>
        <p:spPr bwMode="auto">
          <a:xfrm>
            <a:off x="2590755" y="2765380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" name="Oval 85"/>
          <p:cNvSpPr>
            <a:spLocks noChangeArrowheads="1"/>
          </p:cNvSpPr>
          <p:nvPr/>
        </p:nvSpPr>
        <p:spPr bwMode="auto">
          <a:xfrm>
            <a:off x="2997155" y="4832305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7" name="Oval 86"/>
          <p:cNvSpPr>
            <a:spLocks noChangeArrowheads="1"/>
          </p:cNvSpPr>
          <p:nvPr/>
        </p:nvSpPr>
        <p:spPr bwMode="auto">
          <a:xfrm>
            <a:off x="3000330" y="1914480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8" name="Text Box 87"/>
          <p:cNvSpPr txBox="1">
            <a:spLocks noChangeArrowheads="1"/>
          </p:cNvSpPr>
          <p:nvPr/>
        </p:nvSpPr>
        <p:spPr bwMode="auto">
          <a:xfrm>
            <a:off x="3378155" y="1770018"/>
            <a:ext cx="720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20</a:t>
            </a:r>
          </a:p>
        </p:txBody>
      </p:sp>
      <p:sp>
        <p:nvSpPr>
          <p:cNvPr id="279" name="Text Box 88"/>
          <p:cNvSpPr txBox="1">
            <a:spLocks noChangeArrowheads="1"/>
          </p:cNvSpPr>
          <p:nvPr/>
        </p:nvSpPr>
        <p:spPr bwMode="auto">
          <a:xfrm>
            <a:off x="3386093" y="5132343"/>
            <a:ext cx="720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20</a:t>
            </a:r>
          </a:p>
        </p:txBody>
      </p:sp>
      <p:sp>
        <p:nvSpPr>
          <p:cNvPr id="280" name="Text Box 89"/>
          <p:cNvSpPr txBox="1">
            <a:spLocks noChangeArrowheads="1"/>
          </p:cNvSpPr>
          <p:nvPr/>
        </p:nvSpPr>
        <p:spPr bwMode="auto">
          <a:xfrm>
            <a:off x="1971630" y="3651205"/>
            <a:ext cx="720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20</a:t>
            </a:r>
          </a:p>
        </p:txBody>
      </p:sp>
      <p:sp>
        <p:nvSpPr>
          <p:cNvPr id="281" name="Line 90"/>
          <p:cNvSpPr>
            <a:spLocks noChangeShapeType="1"/>
          </p:cNvSpPr>
          <p:nvPr/>
        </p:nvSpPr>
        <p:spPr bwMode="auto">
          <a:xfrm flipH="1">
            <a:off x="3038430" y="1960518"/>
            <a:ext cx="20669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2" name="Line 91"/>
          <p:cNvSpPr>
            <a:spLocks noChangeShapeType="1"/>
          </p:cNvSpPr>
          <p:nvPr/>
        </p:nvSpPr>
        <p:spPr bwMode="auto">
          <a:xfrm>
            <a:off x="3886155" y="3628980"/>
            <a:ext cx="1809750" cy="18097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3" name="Line 92"/>
          <p:cNvSpPr>
            <a:spLocks noChangeShapeType="1"/>
          </p:cNvSpPr>
          <p:nvPr/>
        </p:nvSpPr>
        <p:spPr bwMode="auto">
          <a:xfrm>
            <a:off x="3035255" y="4875168"/>
            <a:ext cx="2087563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4" name="Line 93"/>
          <p:cNvSpPr>
            <a:spLocks noChangeShapeType="1"/>
          </p:cNvSpPr>
          <p:nvPr/>
        </p:nvSpPr>
        <p:spPr bwMode="auto">
          <a:xfrm>
            <a:off x="3043193" y="1947818"/>
            <a:ext cx="0" cy="29305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5" name="Line 94"/>
          <p:cNvSpPr>
            <a:spLocks noChangeShapeType="1"/>
          </p:cNvSpPr>
          <p:nvPr/>
        </p:nvSpPr>
        <p:spPr bwMode="auto">
          <a:xfrm flipV="1">
            <a:off x="5135518" y="1960518"/>
            <a:ext cx="0" cy="29178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" name="Text Box 95"/>
          <p:cNvSpPr txBox="1">
            <a:spLocks noChangeArrowheads="1"/>
          </p:cNvSpPr>
          <p:nvPr/>
        </p:nvSpPr>
        <p:spPr bwMode="auto">
          <a:xfrm>
            <a:off x="5038680" y="1541418"/>
            <a:ext cx="863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  <a:latin typeface="Lucida Calligraphy" panose="03010101010101010101" pitchFamily="66" charset="0"/>
              </a:rPr>
              <a:t>a</a:t>
            </a:r>
            <a:r>
              <a:rPr lang="en-US" altLang="zh-CN" sz="2800">
                <a:solidFill>
                  <a:srgbClr val="FF3300"/>
                </a:solidFill>
              </a:rPr>
              <a:t>〞</a:t>
            </a:r>
          </a:p>
        </p:txBody>
      </p:sp>
      <p:sp>
        <p:nvSpPr>
          <p:cNvPr id="287" name="Line 96"/>
          <p:cNvSpPr>
            <a:spLocks noChangeShapeType="1"/>
          </p:cNvSpPr>
          <p:nvPr/>
        </p:nvSpPr>
        <p:spPr bwMode="auto">
          <a:xfrm flipH="1">
            <a:off x="2619330" y="2790780"/>
            <a:ext cx="1677988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" name="Line 97"/>
          <p:cNvSpPr>
            <a:spLocks noChangeShapeType="1"/>
          </p:cNvSpPr>
          <p:nvPr/>
        </p:nvSpPr>
        <p:spPr bwMode="auto">
          <a:xfrm>
            <a:off x="2619330" y="4035380"/>
            <a:ext cx="16732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9" name="Line 98"/>
          <p:cNvSpPr>
            <a:spLocks noChangeShapeType="1"/>
          </p:cNvSpPr>
          <p:nvPr/>
        </p:nvSpPr>
        <p:spPr bwMode="auto">
          <a:xfrm>
            <a:off x="2616155" y="2798718"/>
            <a:ext cx="0" cy="12334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0" name="Line 99"/>
          <p:cNvSpPr>
            <a:spLocks noChangeShapeType="1"/>
          </p:cNvSpPr>
          <p:nvPr/>
        </p:nvSpPr>
        <p:spPr bwMode="auto">
          <a:xfrm>
            <a:off x="4292555" y="2811418"/>
            <a:ext cx="0" cy="12239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1" name="Line 100"/>
          <p:cNvSpPr>
            <a:spLocks noChangeShapeType="1"/>
          </p:cNvSpPr>
          <p:nvPr/>
        </p:nvSpPr>
        <p:spPr bwMode="auto">
          <a:xfrm>
            <a:off x="3881393" y="3217818"/>
            <a:ext cx="16605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2" name="Line 101"/>
          <p:cNvSpPr>
            <a:spLocks noChangeShapeType="1"/>
          </p:cNvSpPr>
          <p:nvPr/>
        </p:nvSpPr>
        <p:spPr bwMode="auto">
          <a:xfrm>
            <a:off x="3898855" y="5297443"/>
            <a:ext cx="1665288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3" name="Line 102"/>
          <p:cNvSpPr>
            <a:spLocks noChangeShapeType="1"/>
          </p:cNvSpPr>
          <p:nvPr/>
        </p:nvSpPr>
        <p:spPr bwMode="auto">
          <a:xfrm flipV="1">
            <a:off x="5554618" y="3209880"/>
            <a:ext cx="0" cy="20875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4" name="Oval 103"/>
          <p:cNvSpPr>
            <a:spLocks noChangeArrowheads="1"/>
          </p:cNvSpPr>
          <p:nvPr/>
        </p:nvSpPr>
        <p:spPr bwMode="auto">
          <a:xfrm>
            <a:off x="3840118" y="2333580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5" name="Oval 104"/>
          <p:cNvSpPr>
            <a:spLocks noChangeArrowheads="1"/>
          </p:cNvSpPr>
          <p:nvPr/>
        </p:nvSpPr>
        <p:spPr bwMode="auto">
          <a:xfrm>
            <a:off x="2158955" y="3595643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6" name="Oval 105"/>
          <p:cNvSpPr>
            <a:spLocks noChangeArrowheads="1"/>
          </p:cNvSpPr>
          <p:nvPr/>
        </p:nvSpPr>
        <p:spPr bwMode="auto">
          <a:xfrm>
            <a:off x="2171655" y="2333580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" name="Line 106"/>
          <p:cNvSpPr>
            <a:spLocks noChangeShapeType="1"/>
          </p:cNvSpPr>
          <p:nvPr/>
        </p:nvSpPr>
        <p:spPr bwMode="auto">
          <a:xfrm flipH="1">
            <a:off x="2200230" y="2358980"/>
            <a:ext cx="1614488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8" name="Line 107"/>
          <p:cNvSpPr>
            <a:spLocks noChangeShapeType="1"/>
          </p:cNvSpPr>
          <p:nvPr/>
        </p:nvSpPr>
        <p:spPr bwMode="auto">
          <a:xfrm flipV="1">
            <a:off x="2197055" y="2358980"/>
            <a:ext cx="0" cy="12239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9" name="Rectangle 108"/>
          <p:cNvSpPr>
            <a:spLocks noChangeArrowheads="1"/>
          </p:cNvSpPr>
          <p:nvPr/>
        </p:nvSpPr>
        <p:spPr bwMode="auto">
          <a:xfrm>
            <a:off x="9286830" y="6259468"/>
            <a:ext cx="53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2"/>
                </a:solidFill>
              </a:rPr>
              <a:t>8</a:t>
            </a:r>
            <a:r>
              <a:rPr lang="zh-CN" altLang="en-US">
                <a:solidFill>
                  <a:schemeClr val="tx2"/>
                </a:solidFill>
              </a:rPr>
              <a:t>页</a:t>
            </a:r>
          </a:p>
        </p:txBody>
      </p:sp>
    </p:spTree>
    <p:extLst>
      <p:ext uri="{BB962C8B-B14F-4D97-AF65-F5344CB8AC3E}">
        <p14:creationId xmlns:p14="http://schemas.microsoft.com/office/powerpoint/2010/main" val="969038656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933405" y="676230"/>
            <a:ext cx="1096667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/>
              <a:t>已知三点</a:t>
            </a:r>
            <a:r>
              <a:rPr lang="en-US" altLang="zh-CN" sz="2400" dirty="0"/>
              <a:t>A</a:t>
            </a:r>
            <a:r>
              <a:rPr lang="zh-CN" altLang="en-US" sz="2400" dirty="0"/>
              <a:t>（</a:t>
            </a:r>
            <a:r>
              <a:rPr lang="en-US" altLang="zh-CN" sz="2400" dirty="0"/>
              <a:t>20</a:t>
            </a:r>
            <a:r>
              <a:rPr lang="zh-CN" altLang="en-US" sz="2400" dirty="0"/>
              <a:t>，</a:t>
            </a:r>
            <a:r>
              <a:rPr lang="en-US" altLang="zh-CN" sz="2400" dirty="0"/>
              <a:t>25</a:t>
            </a:r>
            <a:r>
              <a:rPr lang="zh-CN" altLang="en-US" sz="2400" dirty="0"/>
              <a:t>，</a:t>
            </a:r>
            <a:r>
              <a:rPr lang="en-US" altLang="zh-CN" sz="2400" dirty="0"/>
              <a:t>30</a:t>
            </a:r>
            <a:r>
              <a:rPr lang="zh-CN" altLang="en-US" sz="2400" dirty="0"/>
              <a:t>）、</a:t>
            </a:r>
            <a:r>
              <a:rPr lang="en-US" altLang="zh-CN" sz="2400" dirty="0"/>
              <a:t>B</a:t>
            </a:r>
            <a:r>
              <a:rPr lang="zh-CN" altLang="en-US" sz="2400" dirty="0"/>
              <a:t>（</a:t>
            </a:r>
            <a:r>
              <a:rPr lang="en-US" altLang="zh-CN" sz="2400" dirty="0"/>
              <a:t>20</a:t>
            </a:r>
            <a:r>
              <a:rPr lang="zh-CN" altLang="en-US" sz="2400" dirty="0"/>
              <a:t>，</a:t>
            </a:r>
            <a:r>
              <a:rPr lang="en-US" altLang="zh-CN" sz="2400" dirty="0"/>
              <a:t>0</a:t>
            </a:r>
            <a:r>
              <a:rPr lang="zh-CN" altLang="en-US" sz="2400" dirty="0"/>
              <a:t>，</a:t>
            </a:r>
            <a:r>
              <a:rPr lang="en-US" altLang="zh-CN" sz="2400" dirty="0"/>
              <a:t>25</a:t>
            </a:r>
            <a:r>
              <a:rPr lang="zh-CN" altLang="en-US" sz="2400" dirty="0"/>
              <a:t>）和</a:t>
            </a:r>
            <a:r>
              <a:rPr lang="en-US" altLang="zh-CN" sz="2400" dirty="0"/>
              <a:t>C</a:t>
            </a:r>
            <a:r>
              <a:rPr lang="zh-CN" altLang="en-US" sz="2400" dirty="0"/>
              <a:t>（</a:t>
            </a:r>
            <a:r>
              <a:rPr lang="en-US" altLang="zh-CN" sz="2400" dirty="0"/>
              <a:t>25</a:t>
            </a:r>
            <a:r>
              <a:rPr lang="zh-CN" altLang="en-US" sz="2400" dirty="0"/>
              <a:t>，</a:t>
            </a:r>
            <a:r>
              <a:rPr lang="en-US" altLang="zh-CN" sz="2400" dirty="0"/>
              <a:t>30</a:t>
            </a:r>
            <a:r>
              <a:rPr lang="zh-CN" altLang="en-US" sz="2400" dirty="0"/>
              <a:t>，</a:t>
            </a:r>
            <a:r>
              <a:rPr lang="en-US" altLang="zh-CN" sz="2400" dirty="0"/>
              <a:t>0</a:t>
            </a:r>
            <a:r>
              <a:rPr lang="zh-CN" altLang="en-US" sz="2400" dirty="0"/>
              <a:t>），画出点</a:t>
            </a:r>
            <a:r>
              <a:rPr lang="en-US" altLang="zh-CN" sz="2400" dirty="0"/>
              <a:t>A</a:t>
            </a:r>
            <a:r>
              <a:rPr lang="zh-CN" altLang="en-US" sz="2400" dirty="0"/>
              <a:t>、</a:t>
            </a:r>
            <a:r>
              <a:rPr lang="en-US" altLang="zh-CN" sz="2400" dirty="0"/>
              <a:t>B</a:t>
            </a:r>
            <a:r>
              <a:rPr lang="zh-CN" altLang="en-US" sz="2400" dirty="0"/>
              <a:t>、</a:t>
            </a:r>
            <a:r>
              <a:rPr lang="en-US" altLang="zh-CN" sz="2400" dirty="0"/>
              <a:t>C</a:t>
            </a:r>
            <a:r>
              <a:rPr lang="zh-CN" altLang="en-US" sz="2400" dirty="0"/>
              <a:t>的投影图。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253" y="1927157"/>
            <a:ext cx="4941077" cy="419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66490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933405" y="676230"/>
            <a:ext cx="109666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>
                <a:solidFill>
                  <a:srgbClr val="FF0000"/>
                </a:solidFill>
              </a:rPr>
              <a:t>答案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19649" y="907062"/>
            <a:ext cx="5991811" cy="5232859"/>
            <a:chOff x="3006001" y="489398"/>
            <a:chExt cx="5991811" cy="523285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/>
            <a:srcRect t="2872" b="1"/>
            <a:stretch/>
          </p:blipFill>
          <p:spPr>
            <a:xfrm>
              <a:off x="3566232" y="489398"/>
              <a:ext cx="5431580" cy="4932608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3006001" y="4807857"/>
              <a:ext cx="1120462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6967058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40280" y="3013710"/>
            <a:ext cx="771652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章  点的投影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7255" y="2334895"/>
            <a:ext cx="7857490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850157"/>
            <a:ext cx="12192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点的投影与</a:t>
            </a:r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直角坐标</a:t>
            </a:r>
            <a:r>
              <a:rPr lang="zh-CN" altLang="en-US" sz="66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习题</a:t>
            </a:r>
            <a:endParaRPr lang="zh-CN" altLang="en-US" sz="66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 Box 53"/>
          <p:cNvSpPr txBox="1">
            <a:spLocks noChangeArrowheads="1"/>
          </p:cNvSpPr>
          <p:nvPr/>
        </p:nvSpPr>
        <p:spPr bwMode="auto">
          <a:xfrm>
            <a:off x="450761" y="586078"/>
            <a:ext cx="1142356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/>
              <a:t>已知点</a:t>
            </a:r>
            <a:r>
              <a:rPr lang="en-US" altLang="zh-CN" sz="2400" dirty="0"/>
              <a:t>A</a:t>
            </a:r>
            <a:r>
              <a:rPr lang="zh-CN" altLang="en-US" sz="2400" dirty="0"/>
              <a:t>（</a:t>
            </a:r>
            <a:r>
              <a:rPr lang="en-US" altLang="zh-CN" sz="2400" dirty="0"/>
              <a:t>10</a:t>
            </a:r>
            <a:r>
              <a:rPr lang="zh-CN" altLang="en-US" sz="2400" dirty="0"/>
              <a:t>、</a:t>
            </a:r>
            <a:r>
              <a:rPr lang="en-US" altLang="zh-CN" sz="2400" dirty="0"/>
              <a:t>20</a:t>
            </a:r>
            <a:r>
              <a:rPr lang="zh-CN" altLang="en-US" sz="2400" dirty="0"/>
              <a:t>、</a:t>
            </a:r>
            <a:r>
              <a:rPr lang="en-US" altLang="zh-CN" sz="2400" dirty="0"/>
              <a:t>30</a:t>
            </a:r>
            <a:r>
              <a:rPr lang="zh-CN" altLang="en-US" sz="2400" dirty="0"/>
              <a:t>），</a:t>
            </a:r>
            <a:r>
              <a:rPr lang="en-US" altLang="zh-CN" sz="2400" dirty="0"/>
              <a:t>B</a:t>
            </a:r>
            <a:r>
              <a:rPr lang="zh-CN" altLang="en-US" sz="2400" dirty="0"/>
              <a:t>点在</a:t>
            </a:r>
            <a:r>
              <a:rPr lang="en-US" altLang="zh-CN" sz="2400" dirty="0"/>
              <a:t>A</a:t>
            </a:r>
            <a:r>
              <a:rPr lang="zh-CN" altLang="en-US" sz="2400" dirty="0"/>
              <a:t>点的前方</a:t>
            </a:r>
            <a:r>
              <a:rPr lang="en-US" altLang="zh-CN" sz="2400" dirty="0"/>
              <a:t>10mm</a:t>
            </a:r>
            <a:r>
              <a:rPr lang="zh-CN" altLang="en-US" sz="2400" dirty="0"/>
              <a:t>，左方</a:t>
            </a:r>
            <a:r>
              <a:rPr lang="en-US" altLang="zh-CN" sz="2400" dirty="0"/>
              <a:t>5mm</a:t>
            </a:r>
            <a:r>
              <a:rPr lang="zh-CN" altLang="en-US" sz="2400" dirty="0"/>
              <a:t>，下方</a:t>
            </a:r>
            <a:r>
              <a:rPr lang="en-US" altLang="zh-CN" sz="2400" dirty="0"/>
              <a:t>10mm</a:t>
            </a:r>
            <a:r>
              <a:rPr lang="zh-CN" altLang="en-US" sz="2400" dirty="0"/>
              <a:t>，则点</a:t>
            </a:r>
            <a:r>
              <a:rPr lang="en-US" altLang="zh-CN" sz="2400" dirty="0"/>
              <a:t>B</a:t>
            </a:r>
            <a:r>
              <a:rPr lang="zh-CN" altLang="en-US" sz="2400" dirty="0"/>
              <a:t>的坐标为</a:t>
            </a:r>
            <a:r>
              <a:rPr lang="en-US" altLang="zh-CN" sz="2400" dirty="0"/>
              <a:t>______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r>
              <a:rPr lang="en-US" altLang="zh-CN" sz="2400" dirty="0"/>
              <a:t>A</a:t>
            </a:r>
            <a:r>
              <a:rPr lang="zh-CN" altLang="zh-CN" sz="2400" dirty="0"/>
              <a:t>、（</a:t>
            </a:r>
            <a:r>
              <a:rPr lang="en-US" altLang="zh-CN" sz="2400" dirty="0"/>
              <a:t>20</a:t>
            </a:r>
            <a:r>
              <a:rPr lang="zh-CN" altLang="zh-CN" sz="2400" dirty="0"/>
              <a:t>、</a:t>
            </a:r>
            <a:r>
              <a:rPr lang="en-US" altLang="zh-CN" sz="2400" dirty="0"/>
              <a:t>15</a:t>
            </a:r>
            <a:r>
              <a:rPr lang="zh-CN" altLang="zh-CN" sz="2400" dirty="0"/>
              <a:t>、</a:t>
            </a:r>
            <a:r>
              <a:rPr lang="en-US" altLang="zh-CN" sz="2400" dirty="0"/>
              <a:t>20</a:t>
            </a:r>
            <a:r>
              <a:rPr lang="zh-CN" altLang="zh-CN" sz="2400" dirty="0" smtClean="0"/>
              <a:t>）</a:t>
            </a:r>
            <a:endParaRPr lang="en-US" altLang="zh-CN" sz="2400" dirty="0" smtClean="0"/>
          </a:p>
          <a:p>
            <a:r>
              <a:rPr lang="en-US" altLang="zh-CN" sz="2400" dirty="0" smtClean="0"/>
              <a:t>B</a:t>
            </a:r>
            <a:r>
              <a:rPr lang="zh-CN" altLang="zh-CN" sz="2400" dirty="0"/>
              <a:t>、（</a:t>
            </a:r>
            <a:r>
              <a:rPr lang="en-US" altLang="zh-CN" sz="2400" dirty="0"/>
              <a:t>15</a:t>
            </a:r>
            <a:r>
              <a:rPr lang="zh-CN" altLang="zh-CN" sz="2400" dirty="0"/>
              <a:t>、</a:t>
            </a:r>
            <a:r>
              <a:rPr lang="en-US" altLang="zh-CN" sz="2400" dirty="0"/>
              <a:t>30</a:t>
            </a:r>
            <a:r>
              <a:rPr lang="zh-CN" altLang="zh-CN" sz="2400" dirty="0"/>
              <a:t>、</a:t>
            </a:r>
            <a:r>
              <a:rPr lang="en-US" altLang="zh-CN" sz="2400" dirty="0"/>
              <a:t>20</a:t>
            </a:r>
            <a:r>
              <a:rPr lang="zh-CN" altLang="zh-CN" sz="2400" dirty="0" smtClean="0"/>
              <a:t>）</a:t>
            </a:r>
            <a:endParaRPr lang="en-US" altLang="zh-CN" sz="2400" dirty="0" smtClean="0"/>
          </a:p>
          <a:p>
            <a:r>
              <a:rPr lang="en-US" altLang="zh-CN" sz="2400" dirty="0" smtClean="0"/>
              <a:t>C</a:t>
            </a:r>
            <a:r>
              <a:rPr lang="zh-CN" altLang="zh-CN" sz="2400" dirty="0"/>
              <a:t>、（</a:t>
            </a:r>
            <a:r>
              <a:rPr lang="en-US" altLang="zh-CN" sz="2400" dirty="0"/>
              <a:t>20</a:t>
            </a:r>
            <a:r>
              <a:rPr lang="zh-CN" altLang="zh-CN" sz="2400" dirty="0"/>
              <a:t>、</a:t>
            </a:r>
            <a:r>
              <a:rPr lang="en-US" altLang="zh-CN" sz="2400" dirty="0"/>
              <a:t>25</a:t>
            </a:r>
            <a:r>
              <a:rPr lang="zh-CN" altLang="zh-CN" sz="2400" dirty="0"/>
              <a:t>、</a:t>
            </a:r>
            <a:r>
              <a:rPr lang="en-US" altLang="zh-CN" sz="2400" dirty="0"/>
              <a:t>0</a:t>
            </a:r>
            <a:r>
              <a:rPr lang="zh-CN" altLang="zh-CN" sz="2400" dirty="0"/>
              <a:t>）</a:t>
            </a:r>
          </a:p>
          <a:p>
            <a:r>
              <a:rPr lang="en-US" altLang="zh-CN" sz="2400" dirty="0"/>
              <a:t>D</a:t>
            </a:r>
            <a:r>
              <a:rPr lang="zh-CN" altLang="zh-CN" sz="2400" dirty="0"/>
              <a:t>、（</a:t>
            </a:r>
            <a:r>
              <a:rPr lang="en-US" altLang="zh-CN" sz="2400" dirty="0"/>
              <a:t>30</a:t>
            </a:r>
            <a:r>
              <a:rPr lang="zh-CN" altLang="zh-CN" sz="2400" dirty="0"/>
              <a:t>、</a:t>
            </a:r>
            <a:r>
              <a:rPr lang="en-US" altLang="zh-CN" sz="2400" dirty="0"/>
              <a:t>25</a:t>
            </a:r>
            <a:r>
              <a:rPr lang="zh-CN" altLang="zh-CN" sz="2400" dirty="0"/>
              <a:t>、</a:t>
            </a:r>
            <a:r>
              <a:rPr lang="en-US" altLang="zh-CN" sz="2400" dirty="0"/>
              <a:t>20</a:t>
            </a:r>
            <a:r>
              <a:rPr lang="zh-CN" altLang="zh-CN" sz="2400" dirty="0"/>
              <a:t>）</a:t>
            </a:r>
          </a:p>
          <a:p>
            <a:pPr>
              <a:spcBef>
                <a:spcPct val="50000"/>
              </a:spcBef>
            </a:pP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3539430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 Box 53"/>
          <p:cNvSpPr txBox="1">
            <a:spLocks noChangeArrowheads="1"/>
          </p:cNvSpPr>
          <p:nvPr/>
        </p:nvSpPr>
        <p:spPr bwMode="auto">
          <a:xfrm>
            <a:off x="450761" y="586078"/>
            <a:ext cx="114235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>
                <a:solidFill>
                  <a:srgbClr val="FF0000"/>
                </a:solidFill>
              </a:rPr>
              <a:t>答案</a:t>
            </a:r>
            <a:r>
              <a:rPr lang="zh-CN" altLang="en-US" sz="2400" dirty="0" smtClean="0"/>
              <a:t>：</a:t>
            </a:r>
            <a:r>
              <a:rPr lang="en-US" altLang="zh-CN" sz="2400" dirty="0" smtClean="0"/>
              <a:t>B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5854921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 Box 53"/>
          <p:cNvSpPr txBox="1">
            <a:spLocks noChangeArrowheads="1"/>
          </p:cNvSpPr>
          <p:nvPr/>
        </p:nvSpPr>
        <p:spPr bwMode="auto">
          <a:xfrm>
            <a:off x="450761" y="586078"/>
            <a:ext cx="1142356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/>
              <a:t>已知点</a:t>
            </a:r>
            <a:r>
              <a:rPr lang="en-US" altLang="zh-CN" sz="2400" dirty="0"/>
              <a:t>A</a:t>
            </a:r>
            <a:r>
              <a:rPr lang="zh-CN" altLang="en-US" sz="2400" dirty="0"/>
              <a:t>（</a:t>
            </a:r>
            <a:r>
              <a:rPr lang="en-US" altLang="zh-CN" sz="2400" dirty="0"/>
              <a:t>10</a:t>
            </a:r>
            <a:r>
              <a:rPr lang="zh-CN" altLang="en-US" sz="2400" dirty="0"/>
              <a:t>、</a:t>
            </a:r>
            <a:r>
              <a:rPr lang="en-US" altLang="zh-CN" sz="2400" dirty="0"/>
              <a:t>10</a:t>
            </a:r>
            <a:r>
              <a:rPr lang="zh-CN" altLang="en-US" sz="2400" dirty="0"/>
              <a:t>、</a:t>
            </a:r>
            <a:r>
              <a:rPr lang="en-US" altLang="zh-CN" sz="2400" dirty="0"/>
              <a:t>10</a:t>
            </a:r>
            <a:r>
              <a:rPr lang="zh-CN" altLang="en-US" sz="2400" dirty="0"/>
              <a:t>），点</a:t>
            </a:r>
            <a:r>
              <a:rPr lang="en-US" altLang="zh-CN" sz="2400" dirty="0"/>
              <a:t>B</a:t>
            </a:r>
            <a:r>
              <a:rPr lang="zh-CN" altLang="en-US" sz="2400" dirty="0"/>
              <a:t>（</a:t>
            </a:r>
            <a:r>
              <a:rPr lang="en-US" altLang="zh-CN" sz="2400" dirty="0"/>
              <a:t>15</a:t>
            </a:r>
            <a:r>
              <a:rPr lang="zh-CN" altLang="en-US" sz="2400" dirty="0"/>
              <a:t>、</a:t>
            </a:r>
            <a:r>
              <a:rPr lang="en-US" altLang="zh-CN" sz="2400" dirty="0"/>
              <a:t>10</a:t>
            </a:r>
            <a:r>
              <a:rPr lang="zh-CN" altLang="en-US" sz="2400" dirty="0"/>
              <a:t>、</a:t>
            </a:r>
            <a:r>
              <a:rPr lang="en-US" altLang="zh-CN" sz="2400" dirty="0"/>
              <a:t>15</a:t>
            </a:r>
            <a:r>
              <a:rPr lang="zh-CN" altLang="en-US" sz="2400" dirty="0"/>
              <a:t>），则可以断定</a:t>
            </a:r>
            <a:r>
              <a:rPr lang="en-US" altLang="zh-CN" sz="2400" dirty="0"/>
              <a:t>A</a:t>
            </a:r>
            <a:r>
              <a:rPr lang="zh-CN" altLang="en-US" sz="2400" dirty="0"/>
              <a:t>在</a:t>
            </a:r>
            <a:r>
              <a:rPr lang="en-US" altLang="zh-CN" sz="2400" dirty="0"/>
              <a:t>B</a:t>
            </a:r>
            <a:r>
              <a:rPr lang="zh-CN" altLang="en-US" sz="2400" dirty="0"/>
              <a:t>的</a:t>
            </a:r>
            <a:r>
              <a:rPr lang="en-US" altLang="zh-CN" sz="2400" dirty="0"/>
              <a:t>______</a:t>
            </a:r>
            <a:r>
              <a:rPr lang="zh-CN" altLang="en-US" sz="2400" dirty="0"/>
              <a:t>。    </a:t>
            </a:r>
          </a:p>
          <a:p>
            <a:pPr>
              <a:spcBef>
                <a:spcPct val="50000"/>
              </a:spcBef>
            </a:pPr>
            <a:r>
              <a:rPr lang="en-US" altLang="zh-CN" sz="2400" dirty="0"/>
              <a:t>A</a:t>
            </a:r>
            <a:r>
              <a:rPr lang="zh-CN" altLang="en-US" sz="2400" dirty="0"/>
              <a:t>、左上方  </a:t>
            </a:r>
            <a:r>
              <a:rPr lang="en-US" altLang="zh-CN" sz="2400" dirty="0"/>
              <a:t>B</a:t>
            </a:r>
            <a:r>
              <a:rPr lang="zh-CN" altLang="en-US" sz="2400" dirty="0"/>
              <a:t>、右上方   </a:t>
            </a:r>
            <a:r>
              <a:rPr lang="en-US" altLang="zh-CN" sz="2400" dirty="0"/>
              <a:t>C</a:t>
            </a:r>
            <a:r>
              <a:rPr lang="zh-CN" altLang="en-US" sz="2400" dirty="0"/>
              <a:t>、左下方    </a:t>
            </a:r>
            <a:r>
              <a:rPr lang="en-US" altLang="zh-CN" sz="2400" dirty="0"/>
              <a:t>D</a:t>
            </a:r>
            <a:r>
              <a:rPr lang="zh-CN" altLang="en-US" sz="2400" dirty="0"/>
              <a:t>、右下方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2238530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 Box 53"/>
          <p:cNvSpPr txBox="1">
            <a:spLocks noChangeArrowheads="1"/>
          </p:cNvSpPr>
          <p:nvPr/>
        </p:nvSpPr>
        <p:spPr bwMode="auto">
          <a:xfrm>
            <a:off x="450761" y="586078"/>
            <a:ext cx="114235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>
                <a:solidFill>
                  <a:srgbClr val="FF0000"/>
                </a:solidFill>
              </a:rPr>
              <a:t>答案</a:t>
            </a:r>
            <a:r>
              <a:rPr lang="zh-CN" altLang="en-US" sz="2400" dirty="0" smtClean="0"/>
              <a:t>：</a:t>
            </a:r>
            <a:r>
              <a:rPr lang="en-US" altLang="zh-CN" sz="2400" dirty="0" smtClean="0"/>
              <a:t>D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8130084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3"/>
          <p:cNvGrpSpPr>
            <a:grpSpLocks/>
          </p:cNvGrpSpPr>
          <p:nvPr/>
        </p:nvGrpSpPr>
        <p:grpSpPr bwMode="auto">
          <a:xfrm>
            <a:off x="3806735" y="2160878"/>
            <a:ext cx="2432050" cy="3719513"/>
            <a:chOff x="1682" y="1564"/>
            <a:chExt cx="1532" cy="2343"/>
          </a:xfrm>
        </p:grpSpPr>
        <p:grpSp>
          <p:nvGrpSpPr>
            <p:cNvPr id="102" name="Group 4"/>
            <p:cNvGrpSpPr>
              <a:grpSpLocks/>
            </p:cNvGrpSpPr>
            <p:nvPr/>
          </p:nvGrpSpPr>
          <p:grpSpPr bwMode="auto">
            <a:xfrm>
              <a:off x="1682" y="2610"/>
              <a:ext cx="1336" cy="279"/>
              <a:chOff x="1682" y="2594"/>
              <a:chExt cx="1336" cy="369"/>
            </a:xfrm>
          </p:grpSpPr>
          <p:grpSp>
            <p:nvGrpSpPr>
              <p:cNvPr id="154" name="Group 5"/>
              <p:cNvGrpSpPr>
                <a:grpSpLocks/>
              </p:cNvGrpSpPr>
              <p:nvPr/>
            </p:nvGrpSpPr>
            <p:grpSpPr bwMode="auto">
              <a:xfrm>
                <a:off x="1873" y="2594"/>
                <a:ext cx="190" cy="95"/>
                <a:chOff x="3379" y="3294"/>
                <a:chExt cx="181" cy="91"/>
              </a:xfrm>
            </p:grpSpPr>
            <p:sp>
              <p:nvSpPr>
                <p:cNvPr id="174" name="Line 6"/>
                <p:cNvSpPr>
                  <a:spLocks noChangeShapeType="1"/>
                </p:cNvSpPr>
                <p:nvPr/>
              </p:nvSpPr>
              <p:spPr bwMode="auto">
                <a:xfrm>
                  <a:off x="3379" y="3294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5" name="Line 7"/>
                <p:cNvSpPr>
                  <a:spLocks noChangeShapeType="1"/>
                </p:cNvSpPr>
                <p:nvPr/>
              </p:nvSpPr>
              <p:spPr bwMode="auto">
                <a:xfrm>
                  <a:off x="3560" y="3294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55" name="Line 8"/>
              <p:cNvSpPr>
                <a:spLocks noChangeShapeType="1"/>
              </p:cNvSpPr>
              <p:nvPr/>
            </p:nvSpPr>
            <p:spPr bwMode="auto">
              <a:xfrm>
                <a:off x="2254" y="2594"/>
                <a:ext cx="0" cy="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56" name="Group 9"/>
              <p:cNvGrpSpPr>
                <a:grpSpLocks/>
              </p:cNvGrpSpPr>
              <p:nvPr/>
            </p:nvGrpSpPr>
            <p:grpSpPr bwMode="auto">
              <a:xfrm>
                <a:off x="1682" y="2594"/>
                <a:ext cx="1336" cy="97"/>
                <a:chOff x="1682" y="2594"/>
                <a:chExt cx="1336" cy="97"/>
              </a:xfrm>
            </p:grpSpPr>
            <p:grpSp>
              <p:nvGrpSpPr>
                <p:cNvPr id="158" name="Group 10"/>
                <p:cNvGrpSpPr>
                  <a:grpSpLocks/>
                </p:cNvGrpSpPr>
                <p:nvPr/>
              </p:nvGrpSpPr>
              <p:grpSpPr bwMode="auto">
                <a:xfrm>
                  <a:off x="2447" y="2595"/>
                  <a:ext cx="571" cy="96"/>
                  <a:chOff x="3515" y="3430"/>
                  <a:chExt cx="544" cy="91"/>
                </a:xfrm>
              </p:grpSpPr>
              <p:grpSp>
                <p:nvGrpSpPr>
                  <p:cNvPr id="165" name="Group 11"/>
                  <p:cNvGrpSpPr>
                    <a:grpSpLocks/>
                  </p:cNvGrpSpPr>
                  <p:nvPr/>
                </p:nvGrpSpPr>
                <p:grpSpPr bwMode="auto">
                  <a:xfrm rot="21600000">
                    <a:off x="3515" y="3430"/>
                    <a:ext cx="181" cy="91"/>
                    <a:chOff x="3379" y="3294"/>
                    <a:chExt cx="181" cy="91"/>
                  </a:xfrm>
                </p:grpSpPr>
                <p:sp>
                  <p:nvSpPr>
                    <p:cNvPr id="172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79" y="3294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3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60" y="3294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66" name="Group 14"/>
                  <p:cNvGrpSpPr>
                    <a:grpSpLocks/>
                  </p:cNvGrpSpPr>
                  <p:nvPr/>
                </p:nvGrpSpPr>
                <p:grpSpPr bwMode="auto">
                  <a:xfrm rot="21600000">
                    <a:off x="3697" y="3430"/>
                    <a:ext cx="181" cy="91"/>
                    <a:chOff x="3379" y="3294"/>
                    <a:chExt cx="181" cy="91"/>
                  </a:xfrm>
                </p:grpSpPr>
                <p:sp>
                  <p:nvSpPr>
                    <p:cNvPr id="170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79" y="3294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1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60" y="3294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67" name="Group 17"/>
                  <p:cNvGrpSpPr>
                    <a:grpSpLocks/>
                  </p:cNvGrpSpPr>
                  <p:nvPr/>
                </p:nvGrpSpPr>
                <p:grpSpPr bwMode="auto">
                  <a:xfrm rot="21600000">
                    <a:off x="3878" y="3430"/>
                    <a:ext cx="181" cy="91"/>
                    <a:chOff x="3379" y="3294"/>
                    <a:chExt cx="181" cy="91"/>
                  </a:xfrm>
                </p:grpSpPr>
                <p:sp>
                  <p:nvSpPr>
                    <p:cNvPr id="168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79" y="3294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9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60" y="3294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59" name="Group 20"/>
                <p:cNvGrpSpPr>
                  <a:grpSpLocks/>
                </p:cNvGrpSpPr>
                <p:nvPr/>
              </p:nvGrpSpPr>
              <p:grpSpPr bwMode="auto">
                <a:xfrm>
                  <a:off x="1682" y="2594"/>
                  <a:ext cx="190" cy="95"/>
                  <a:chOff x="3379" y="3294"/>
                  <a:chExt cx="181" cy="91"/>
                </a:xfrm>
              </p:grpSpPr>
              <p:sp>
                <p:nvSpPr>
                  <p:cNvPr id="163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3379" y="3294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3560" y="3294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60" name="Group 23"/>
                <p:cNvGrpSpPr>
                  <a:grpSpLocks/>
                </p:cNvGrpSpPr>
                <p:nvPr/>
              </p:nvGrpSpPr>
              <p:grpSpPr bwMode="auto">
                <a:xfrm>
                  <a:off x="2063" y="2594"/>
                  <a:ext cx="190" cy="95"/>
                  <a:chOff x="3379" y="3294"/>
                  <a:chExt cx="181" cy="91"/>
                </a:xfrm>
              </p:grpSpPr>
              <p:sp>
                <p:nvSpPr>
                  <p:cNvPr id="161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3379" y="3294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2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3560" y="3294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57" name="Text Box 26"/>
              <p:cNvSpPr txBox="1">
                <a:spLocks noChangeArrowheads="1"/>
              </p:cNvSpPr>
              <p:nvPr/>
            </p:nvSpPr>
            <p:spPr bwMode="auto">
              <a:xfrm>
                <a:off x="2304" y="2657"/>
                <a:ext cx="476" cy="3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/>
                  <a:t>15</a:t>
                </a:r>
              </a:p>
            </p:txBody>
          </p:sp>
        </p:grpSp>
        <p:grpSp>
          <p:nvGrpSpPr>
            <p:cNvPr id="106" name="Group 27"/>
            <p:cNvGrpSpPr>
              <a:grpSpLocks/>
            </p:cNvGrpSpPr>
            <p:nvPr/>
          </p:nvGrpSpPr>
          <p:grpSpPr bwMode="auto">
            <a:xfrm>
              <a:off x="2751" y="1564"/>
              <a:ext cx="459" cy="889"/>
              <a:chOff x="2751" y="1564"/>
              <a:chExt cx="459" cy="889"/>
            </a:xfrm>
          </p:grpSpPr>
          <p:sp>
            <p:nvSpPr>
              <p:cNvPr id="146" name="Line 28"/>
              <p:cNvSpPr>
                <a:spLocks noChangeShapeType="1"/>
              </p:cNvSpPr>
              <p:nvPr/>
            </p:nvSpPr>
            <p:spPr bwMode="auto">
              <a:xfrm rot="16200000">
                <a:off x="3015" y="203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47" name="Group 29"/>
              <p:cNvGrpSpPr>
                <a:grpSpLocks/>
              </p:cNvGrpSpPr>
              <p:nvPr/>
            </p:nvGrpSpPr>
            <p:grpSpPr bwMode="auto">
              <a:xfrm rot="16200000">
                <a:off x="2920" y="1747"/>
                <a:ext cx="190" cy="84"/>
                <a:chOff x="3379" y="3294"/>
                <a:chExt cx="181" cy="91"/>
              </a:xfrm>
            </p:grpSpPr>
            <p:sp>
              <p:nvSpPr>
                <p:cNvPr id="152" name="Line 30"/>
                <p:cNvSpPr>
                  <a:spLocks noChangeShapeType="1"/>
                </p:cNvSpPr>
                <p:nvPr/>
              </p:nvSpPr>
              <p:spPr bwMode="auto">
                <a:xfrm>
                  <a:off x="3379" y="3294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3" name="Line 31"/>
                <p:cNvSpPr>
                  <a:spLocks noChangeShapeType="1"/>
                </p:cNvSpPr>
                <p:nvPr/>
              </p:nvSpPr>
              <p:spPr bwMode="auto">
                <a:xfrm>
                  <a:off x="3560" y="3294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48" name="Line 32"/>
              <p:cNvSpPr>
                <a:spLocks noChangeShapeType="1"/>
              </p:cNvSpPr>
              <p:nvPr/>
            </p:nvSpPr>
            <p:spPr bwMode="auto">
              <a:xfrm rot="16200000">
                <a:off x="3015" y="241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" name="Line 33"/>
              <p:cNvSpPr>
                <a:spLocks noChangeShapeType="1"/>
              </p:cNvSpPr>
              <p:nvPr/>
            </p:nvSpPr>
            <p:spPr bwMode="auto">
              <a:xfrm rot="16200000">
                <a:off x="3015" y="2221"/>
                <a:ext cx="0" cy="8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" name="Line 34"/>
              <p:cNvSpPr>
                <a:spLocks noChangeShapeType="1"/>
              </p:cNvSpPr>
              <p:nvPr/>
            </p:nvSpPr>
            <p:spPr bwMode="auto">
              <a:xfrm rot="16200000">
                <a:off x="3015" y="184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1" name="Text Box 35"/>
              <p:cNvSpPr txBox="1">
                <a:spLocks noChangeArrowheads="1"/>
              </p:cNvSpPr>
              <p:nvPr/>
            </p:nvSpPr>
            <p:spPr bwMode="auto">
              <a:xfrm>
                <a:off x="2751" y="1564"/>
                <a:ext cx="459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/>
                  <a:t>25</a:t>
                </a:r>
              </a:p>
            </p:txBody>
          </p:sp>
        </p:grpSp>
        <p:grpSp>
          <p:nvGrpSpPr>
            <p:cNvPr id="118" name="Group 36"/>
            <p:cNvGrpSpPr>
              <a:grpSpLocks/>
            </p:cNvGrpSpPr>
            <p:nvPr/>
          </p:nvGrpSpPr>
          <p:grpSpPr bwMode="auto">
            <a:xfrm>
              <a:off x="2749" y="2828"/>
              <a:ext cx="465" cy="1079"/>
              <a:chOff x="2709" y="2828"/>
              <a:chExt cx="529" cy="1079"/>
            </a:xfrm>
          </p:grpSpPr>
          <p:sp>
            <p:nvSpPr>
              <p:cNvPr id="121" name="Line 37"/>
              <p:cNvSpPr>
                <a:spLocks noChangeShapeType="1"/>
              </p:cNvSpPr>
              <p:nvPr/>
            </p:nvSpPr>
            <p:spPr bwMode="auto">
              <a:xfrm rot="16200000">
                <a:off x="3018" y="2969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23" name="Group 38"/>
              <p:cNvGrpSpPr>
                <a:grpSpLocks/>
              </p:cNvGrpSpPr>
              <p:nvPr/>
            </p:nvGrpSpPr>
            <p:grpSpPr bwMode="auto">
              <a:xfrm rot="16200000">
                <a:off x="2923" y="3637"/>
                <a:ext cx="190" cy="96"/>
                <a:chOff x="3379" y="3294"/>
                <a:chExt cx="181" cy="91"/>
              </a:xfrm>
            </p:grpSpPr>
            <p:sp>
              <p:nvSpPr>
                <p:cNvPr id="144" name="Line 39"/>
                <p:cNvSpPr>
                  <a:spLocks noChangeShapeType="1"/>
                </p:cNvSpPr>
                <p:nvPr/>
              </p:nvSpPr>
              <p:spPr bwMode="auto">
                <a:xfrm>
                  <a:off x="3379" y="3294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5" name="Line 40"/>
                <p:cNvSpPr>
                  <a:spLocks noChangeShapeType="1"/>
                </p:cNvSpPr>
                <p:nvPr/>
              </p:nvSpPr>
              <p:spPr bwMode="auto">
                <a:xfrm>
                  <a:off x="3560" y="3294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4" name="Group 41"/>
              <p:cNvGrpSpPr>
                <a:grpSpLocks/>
              </p:cNvGrpSpPr>
              <p:nvPr/>
            </p:nvGrpSpPr>
            <p:grpSpPr bwMode="auto">
              <a:xfrm rot="16200000">
                <a:off x="2923" y="3446"/>
                <a:ext cx="190" cy="96"/>
                <a:chOff x="3379" y="3294"/>
                <a:chExt cx="181" cy="91"/>
              </a:xfrm>
            </p:grpSpPr>
            <p:sp>
              <p:nvSpPr>
                <p:cNvPr id="142" name="Line 42"/>
                <p:cNvSpPr>
                  <a:spLocks noChangeShapeType="1"/>
                </p:cNvSpPr>
                <p:nvPr/>
              </p:nvSpPr>
              <p:spPr bwMode="auto">
                <a:xfrm>
                  <a:off x="3379" y="3294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" name="Line 43"/>
                <p:cNvSpPr>
                  <a:spLocks noChangeShapeType="1"/>
                </p:cNvSpPr>
                <p:nvPr/>
              </p:nvSpPr>
              <p:spPr bwMode="auto">
                <a:xfrm>
                  <a:off x="3560" y="3294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6" name="Group 44"/>
              <p:cNvGrpSpPr>
                <a:grpSpLocks/>
              </p:cNvGrpSpPr>
              <p:nvPr/>
            </p:nvGrpSpPr>
            <p:grpSpPr bwMode="auto">
              <a:xfrm rot="16200000">
                <a:off x="2923" y="3257"/>
                <a:ext cx="190" cy="96"/>
                <a:chOff x="3379" y="3294"/>
                <a:chExt cx="181" cy="91"/>
              </a:xfrm>
            </p:grpSpPr>
            <p:sp>
              <p:nvSpPr>
                <p:cNvPr id="140" name="Line 45"/>
                <p:cNvSpPr>
                  <a:spLocks noChangeShapeType="1"/>
                </p:cNvSpPr>
                <p:nvPr/>
              </p:nvSpPr>
              <p:spPr bwMode="auto">
                <a:xfrm>
                  <a:off x="3379" y="3294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1" name="Line 46"/>
                <p:cNvSpPr>
                  <a:spLocks noChangeShapeType="1"/>
                </p:cNvSpPr>
                <p:nvPr/>
              </p:nvSpPr>
              <p:spPr bwMode="auto">
                <a:xfrm>
                  <a:off x="3560" y="3294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29" name="Text Box 47"/>
              <p:cNvSpPr txBox="1">
                <a:spLocks noChangeArrowheads="1"/>
              </p:cNvSpPr>
              <p:nvPr/>
            </p:nvSpPr>
            <p:spPr bwMode="auto">
              <a:xfrm>
                <a:off x="2709" y="3281"/>
                <a:ext cx="49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/>
                  <a:t>20</a:t>
                </a:r>
              </a:p>
            </p:txBody>
          </p:sp>
          <p:sp>
            <p:nvSpPr>
              <p:cNvPr id="130" name="Text Box 48"/>
              <p:cNvSpPr txBox="1">
                <a:spLocks noChangeArrowheads="1"/>
              </p:cNvSpPr>
              <p:nvPr/>
            </p:nvSpPr>
            <p:spPr bwMode="auto">
              <a:xfrm>
                <a:off x="2714" y="3677"/>
                <a:ext cx="524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/>
                  <a:t>30</a:t>
                </a:r>
              </a:p>
            </p:txBody>
          </p:sp>
          <p:grpSp>
            <p:nvGrpSpPr>
              <p:cNvPr id="131" name="Group 49"/>
              <p:cNvGrpSpPr>
                <a:grpSpLocks/>
              </p:cNvGrpSpPr>
              <p:nvPr/>
            </p:nvGrpSpPr>
            <p:grpSpPr bwMode="auto">
              <a:xfrm rot="16200000">
                <a:off x="2923" y="2875"/>
                <a:ext cx="190" cy="96"/>
                <a:chOff x="3379" y="3294"/>
                <a:chExt cx="181" cy="91"/>
              </a:xfrm>
            </p:grpSpPr>
            <p:sp>
              <p:nvSpPr>
                <p:cNvPr id="138" name="Line 50"/>
                <p:cNvSpPr>
                  <a:spLocks noChangeShapeType="1"/>
                </p:cNvSpPr>
                <p:nvPr/>
              </p:nvSpPr>
              <p:spPr bwMode="auto">
                <a:xfrm>
                  <a:off x="3379" y="3294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9" name="Line 51"/>
                <p:cNvSpPr>
                  <a:spLocks noChangeShapeType="1"/>
                </p:cNvSpPr>
                <p:nvPr/>
              </p:nvSpPr>
              <p:spPr bwMode="auto">
                <a:xfrm>
                  <a:off x="3560" y="3294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76" name="Text Box 53"/>
          <p:cNvSpPr txBox="1">
            <a:spLocks noChangeArrowheads="1"/>
          </p:cNvSpPr>
          <p:nvPr/>
        </p:nvSpPr>
        <p:spPr bwMode="auto">
          <a:xfrm>
            <a:off x="450761" y="586078"/>
            <a:ext cx="114235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/>
              <a:t>已知</a:t>
            </a:r>
            <a:r>
              <a:rPr lang="en-US" altLang="zh-CN" sz="2400" dirty="0"/>
              <a:t>A</a:t>
            </a:r>
            <a:r>
              <a:rPr lang="en-US" altLang="en-US" dirty="0"/>
              <a:t>、</a:t>
            </a:r>
            <a:r>
              <a:rPr lang="en-US" altLang="zh-CN" sz="2400" dirty="0"/>
              <a:t>B</a:t>
            </a:r>
            <a:r>
              <a:rPr lang="en-US" altLang="en-US" dirty="0"/>
              <a:t>、</a:t>
            </a:r>
            <a:r>
              <a:rPr lang="en-US" altLang="zh-CN" sz="2400" dirty="0"/>
              <a:t>C</a:t>
            </a:r>
            <a:r>
              <a:rPr lang="en-US" altLang="en-US" dirty="0"/>
              <a:t>、</a:t>
            </a:r>
            <a:r>
              <a:rPr lang="en-US" altLang="zh-CN" sz="2400" dirty="0"/>
              <a:t>D</a:t>
            </a:r>
            <a:r>
              <a:rPr lang="zh-CN" altLang="en-US" sz="2400" dirty="0"/>
              <a:t>四点的各一个投影</a:t>
            </a:r>
            <a:r>
              <a:rPr lang="en-US" altLang="zh-CN" dirty="0"/>
              <a:t>a </a:t>
            </a:r>
            <a:r>
              <a:rPr lang="en-US" altLang="en-US" dirty="0"/>
              <a:t>、</a:t>
            </a:r>
            <a:r>
              <a:rPr lang="en-US" altLang="zh-CN" i="1" dirty="0"/>
              <a:t>b〞</a:t>
            </a:r>
            <a:r>
              <a:rPr lang="en-US" altLang="en-US" dirty="0"/>
              <a:t>、</a:t>
            </a:r>
            <a:r>
              <a:rPr lang="zh-CN" altLang="en-US" i="1" dirty="0"/>
              <a:t> </a:t>
            </a:r>
            <a:r>
              <a:rPr lang="en-US" altLang="zh-CN" dirty="0"/>
              <a:t>c′</a:t>
            </a:r>
            <a:r>
              <a:rPr lang="en-US" altLang="en-US" dirty="0"/>
              <a:t>、</a:t>
            </a:r>
            <a:r>
              <a:rPr lang="zh-CN" altLang="en-US" dirty="0"/>
              <a:t> </a:t>
            </a:r>
            <a:r>
              <a:rPr lang="en-US" altLang="zh-CN" i="1" dirty="0"/>
              <a:t>d′</a:t>
            </a:r>
            <a:r>
              <a:rPr lang="en-US" altLang="zh-CN" sz="2400" dirty="0"/>
              <a:t>,</a:t>
            </a:r>
            <a:r>
              <a:rPr lang="zh-CN" altLang="en-US" sz="2400" dirty="0"/>
              <a:t>且</a:t>
            </a:r>
            <a:r>
              <a:rPr lang="en-US" altLang="zh-CN" sz="2400" dirty="0"/>
              <a:t>Aa</a:t>
            </a:r>
            <a:r>
              <a:rPr lang="zh-CN" altLang="en-US" dirty="0"/>
              <a:t>＝</a:t>
            </a:r>
            <a:r>
              <a:rPr lang="en-US" altLang="zh-CN" dirty="0"/>
              <a:t>25,  B </a:t>
            </a:r>
            <a:r>
              <a:rPr lang="en-US" altLang="zh-CN" i="1" dirty="0" err="1"/>
              <a:t>b</a:t>
            </a:r>
            <a:r>
              <a:rPr lang="en-US" altLang="zh-CN" i="1" dirty="0"/>
              <a:t>〞</a:t>
            </a:r>
            <a:r>
              <a:rPr lang="zh-CN" altLang="en-US" dirty="0"/>
              <a:t>＝</a:t>
            </a:r>
            <a:r>
              <a:rPr lang="en-US" altLang="zh-CN" dirty="0"/>
              <a:t>15,  C </a:t>
            </a:r>
            <a:r>
              <a:rPr lang="en-US" altLang="zh-CN" dirty="0" err="1"/>
              <a:t>c</a:t>
            </a:r>
            <a:r>
              <a:rPr lang="en-US" altLang="zh-CN" dirty="0"/>
              <a:t>′ </a:t>
            </a:r>
            <a:r>
              <a:rPr lang="zh-CN" altLang="en-US" dirty="0"/>
              <a:t>＝</a:t>
            </a:r>
            <a:r>
              <a:rPr lang="en-US" altLang="zh-CN" dirty="0"/>
              <a:t>20,  </a:t>
            </a:r>
            <a:r>
              <a:rPr lang="en-US" altLang="zh-CN" dirty="0" err="1"/>
              <a:t>Dd</a:t>
            </a:r>
            <a:r>
              <a:rPr lang="en-US" altLang="zh-CN" dirty="0"/>
              <a:t>′</a:t>
            </a:r>
            <a:r>
              <a:rPr lang="zh-CN" altLang="en-US" dirty="0"/>
              <a:t>＝</a:t>
            </a:r>
            <a:r>
              <a:rPr lang="en-US" altLang="zh-CN" dirty="0"/>
              <a:t>30</a:t>
            </a:r>
            <a:r>
              <a:rPr lang="zh-CN" altLang="en-US" dirty="0"/>
              <a:t>。</a:t>
            </a:r>
            <a:r>
              <a:rPr lang="zh-CN" altLang="en-US" sz="2400" dirty="0"/>
              <a:t>试完成它们的三面投影。</a:t>
            </a:r>
            <a:r>
              <a:rPr lang="en-US" altLang="zh-CN" sz="2400" dirty="0"/>
              <a:t>(</a:t>
            </a:r>
            <a:r>
              <a:rPr lang="zh-CN" altLang="en-US" sz="2400" dirty="0"/>
              <a:t>单位</a:t>
            </a:r>
            <a:r>
              <a:rPr lang="en-US" altLang="zh-CN" sz="2400" dirty="0"/>
              <a:t>mm)</a:t>
            </a:r>
            <a:r>
              <a:rPr lang="zh-CN" altLang="en-US" sz="2400" dirty="0"/>
              <a:t>。</a:t>
            </a:r>
          </a:p>
        </p:txBody>
      </p:sp>
      <p:grpSp>
        <p:nvGrpSpPr>
          <p:cNvPr id="177" name="Group 54"/>
          <p:cNvGrpSpPr>
            <a:grpSpLocks/>
          </p:cNvGrpSpPr>
          <p:nvPr/>
        </p:nvGrpSpPr>
        <p:grpSpPr bwMode="auto">
          <a:xfrm>
            <a:off x="2965360" y="1630653"/>
            <a:ext cx="6386513" cy="4635500"/>
            <a:chOff x="1152" y="1230"/>
            <a:chExt cx="4023" cy="2920"/>
          </a:xfrm>
        </p:grpSpPr>
        <p:sp>
          <p:nvSpPr>
            <p:cNvPr id="178" name="Line 55"/>
            <p:cNvSpPr>
              <a:spLocks noChangeShapeType="1"/>
            </p:cNvSpPr>
            <p:nvPr/>
          </p:nvSpPr>
          <p:spPr bwMode="auto">
            <a:xfrm>
              <a:off x="3018" y="1518"/>
              <a:ext cx="0" cy="24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79" name="Group 56"/>
            <p:cNvGrpSpPr>
              <a:grpSpLocks/>
            </p:cNvGrpSpPr>
            <p:nvPr/>
          </p:nvGrpSpPr>
          <p:grpSpPr bwMode="auto">
            <a:xfrm>
              <a:off x="1152" y="1230"/>
              <a:ext cx="4023" cy="2920"/>
              <a:chOff x="1152" y="1230"/>
              <a:chExt cx="4023" cy="2920"/>
            </a:xfrm>
          </p:grpSpPr>
          <p:sp>
            <p:nvSpPr>
              <p:cNvPr id="180" name="Text Box 57"/>
              <p:cNvSpPr txBox="1">
                <a:spLocks noChangeArrowheads="1"/>
              </p:cNvSpPr>
              <p:nvPr/>
            </p:nvSpPr>
            <p:spPr bwMode="auto">
              <a:xfrm>
                <a:off x="3006" y="2395"/>
                <a:ext cx="57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i="1">
                    <a:latin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181" name="Text Box 58"/>
              <p:cNvSpPr txBox="1">
                <a:spLocks noChangeArrowheads="1"/>
              </p:cNvSpPr>
              <p:nvPr/>
            </p:nvSpPr>
            <p:spPr bwMode="auto">
              <a:xfrm>
                <a:off x="2688" y="2338"/>
                <a:ext cx="535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i="1">
                    <a:latin typeface="Times New Roman" panose="02020603050405020304" pitchFamily="18" charset="0"/>
                  </a:rPr>
                  <a:t>d′</a:t>
                </a:r>
              </a:p>
            </p:txBody>
          </p:sp>
          <p:sp>
            <p:nvSpPr>
              <p:cNvPr id="182" name="Line 59"/>
              <p:cNvSpPr>
                <a:spLocks noChangeShapeType="1"/>
              </p:cNvSpPr>
              <p:nvPr/>
            </p:nvSpPr>
            <p:spPr bwMode="auto">
              <a:xfrm>
                <a:off x="1460" y="2644"/>
                <a:ext cx="29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3" name="Text Box 60"/>
              <p:cNvSpPr txBox="1">
                <a:spLocks noChangeArrowheads="1"/>
              </p:cNvSpPr>
              <p:nvPr/>
            </p:nvSpPr>
            <p:spPr bwMode="auto">
              <a:xfrm>
                <a:off x="2900" y="1230"/>
                <a:ext cx="68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latin typeface="Times New Roman" panose="02020603050405020304" pitchFamily="18" charset="0"/>
                  </a:rPr>
                  <a:t>Z</a:t>
                </a:r>
              </a:p>
            </p:txBody>
          </p:sp>
          <p:sp>
            <p:nvSpPr>
              <p:cNvPr id="184" name="Text Box 61"/>
              <p:cNvSpPr txBox="1">
                <a:spLocks noChangeArrowheads="1"/>
              </p:cNvSpPr>
              <p:nvPr/>
            </p:nvSpPr>
            <p:spPr bwMode="auto">
              <a:xfrm>
                <a:off x="3054" y="3823"/>
                <a:ext cx="66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latin typeface="Times New Roman" panose="02020603050405020304" pitchFamily="18" charset="0"/>
                  </a:rPr>
                  <a:t>Y</a:t>
                </a:r>
                <a:r>
                  <a:rPr lang="en-US" altLang="zh-CN" sz="2800" baseline="-25000">
                    <a:latin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185" name="Text Box 62"/>
              <p:cNvSpPr txBox="1">
                <a:spLocks noChangeArrowheads="1"/>
              </p:cNvSpPr>
              <p:nvPr/>
            </p:nvSpPr>
            <p:spPr bwMode="auto">
              <a:xfrm>
                <a:off x="4529" y="2442"/>
                <a:ext cx="64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latin typeface="Times New Roman" panose="02020603050405020304" pitchFamily="18" charset="0"/>
                  </a:rPr>
                  <a:t>Y</a:t>
                </a:r>
                <a:r>
                  <a:rPr lang="en-US" altLang="zh-CN" sz="2800" baseline="-25000">
                    <a:latin typeface="Times New Roman" panose="02020603050405020304" pitchFamily="18" charset="0"/>
                  </a:rPr>
                  <a:t>W</a:t>
                </a:r>
              </a:p>
            </p:txBody>
          </p:sp>
          <p:sp>
            <p:nvSpPr>
              <p:cNvPr id="186" name="Text Box 63"/>
              <p:cNvSpPr txBox="1">
                <a:spLocks noChangeArrowheads="1"/>
              </p:cNvSpPr>
              <p:nvPr/>
            </p:nvSpPr>
            <p:spPr bwMode="auto">
              <a:xfrm>
                <a:off x="1152" y="2474"/>
                <a:ext cx="47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latin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187" name="Text Box 64"/>
              <p:cNvSpPr txBox="1">
                <a:spLocks noChangeArrowheads="1"/>
              </p:cNvSpPr>
              <p:nvPr/>
            </p:nvSpPr>
            <p:spPr bwMode="auto">
              <a:xfrm>
                <a:off x="3390" y="1735"/>
                <a:ext cx="600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i="1">
                    <a:latin typeface="Times New Roman" panose="02020603050405020304" pitchFamily="18" charset="0"/>
                  </a:rPr>
                  <a:t>b〞</a:t>
                </a:r>
              </a:p>
            </p:txBody>
          </p:sp>
          <p:sp>
            <p:nvSpPr>
              <p:cNvPr id="188" name="Text Box 65"/>
              <p:cNvSpPr txBox="1">
                <a:spLocks noChangeArrowheads="1"/>
              </p:cNvSpPr>
              <p:nvPr/>
            </p:nvSpPr>
            <p:spPr bwMode="auto">
              <a:xfrm>
                <a:off x="1973" y="3355"/>
                <a:ext cx="409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latin typeface="Lucida Calligraphy" panose="03010101010101010101" pitchFamily="66" charset="0"/>
                  </a:rPr>
                  <a:t>a</a:t>
                </a:r>
                <a:endParaRPr lang="en-US" altLang="zh-CN" sz="2800"/>
              </a:p>
            </p:txBody>
          </p:sp>
          <p:sp>
            <p:nvSpPr>
              <p:cNvPr id="189" name="Text Box 66"/>
              <p:cNvSpPr txBox="1">
                <a:spLocks noChangeArrowheads="1"/>
              </p:cNvSpPr>
              <p:nvPr/>
            </p:nvSpPr>
            <p:spPr bwMode="auto">
              <a:xfrm>
                <a:off x="1722" y="2141"/>
                <a:ext cx="509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latin typeface="Lucida Calligraphy" panose="03010101010101010101" pitchFamily="66" charset="0"/>
                  </a:rPr>
                  <a:t>c</a:t>
                </a:r>
                <a:r>
                  <a:rPr lang="en-US" altLang="zh-CN" sz="2800"/>
                  <a:t>′</a:t>
                </a:r>
              </a:p>
            </p:txBody>
          </p:sp>
          <p:sp>
            <p:nvSpPr>
              <p:cNvPr id="190" name="Oval 67"/>
              <p:cNvSpPr>
                <a:spLocks noChangeArrowheads="1"/>
              </p:cNvSpPr>
              <p:nvPr/>
            </p:nvSpPr>
            <p:spPr bwMode="auto">
              <a:xfrm>
                <a:off x="1921" y="2365"/>
                <a:ext cx="50" cy="5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1" name="Oval 68"/>
              <p:cNvSpPr>
                <a:spLocks noChangeArrowheads="1"/>
              </p:cNvSpPr>
              <p:nvPr/>
            </p:nvSpPr>
            <p:spPr bwMode="auto">
              <a:xfrm>
                <a:off x="2992" y="2618"/>
                <a:ext cx="50" cy="5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2" name="Oval 69"/>
              <p:cNvSpPr>
                <a:spLocks noChangeArrowheads="1"/>
              </p:cNvSpPr>
              <p:nvPr/>
            </p:nvSpPr>
            <p:spPr bwMode="auto">
              <a:xfrm>
                <a:off x="3561" y="1988"/>
                <a:ext cx="50" cy="5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3" name="Oval 70"/>
              <p:cNvSpPr>
                <a:spLocks noChangeArrowheads="1"/>
              </p:cNvSpPr>
              <p:nvPr/>
            </p:nvSpPr>
            <p:spPr bwMode="auto">
              <a:xfrm>
                <a:off x="2174" y="3372"/>
                <a:ext cx="50" cy="5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619849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381</Words>
  <Application>Microsoft Office PowerPoint</Application>
  <PresentationFormat>宽屏</PresentationFormat>
  <Paragraphs>106</Paragraphs>
  <Slides>14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14</vt:i4>
      </vt:variant>
    </vt:vector>
  </HeadingPairs>
  <TitlesOfParts>
    <vt:vector size="31" baseType="lpstr">
      <vt:lpstr>Lucida Calligraphy</vt:lpstr>
      <vt:lpstr>等线 Light</vt:lpstr>
      <vt:lpstr>Impact</vt:lpstr>
      <vt:lpstr>Calibri</vt:lpstr>
      <vt:lpstr>Times New Roman</vt:lpstr>
      <vt:lpstr>华文行楷</vt:lpstr>
      <vt:lpstr>HY헤드라인M</vt:lpstr>
      <vt:lpstr>굴림</vt:lpstr>
      <vt:lpstr>微软雅黑</vt:lpstr>
      <vt:lpstr>Arial</vt:lpstr>
      <vt:lpstr>等线</vt:lpstr>
      <vt:lpstr>宋体</vt:lpstr>
      <vt:lpstr>Office 主题​​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在于ＰＰＴ</dc:creator>
  <cp:lastModifiedBy>lenovo</cp:lastModifiedBy>
  <cp:revision>474</cp:revision>
  <dcterms:created xsi:type="dcterms:W3CDTF">2017-04-05T04:59:00Z</dcterms:created>
  <dcterms:modified xsi:type="dcterms:W3CDTF">2018-08-17T03:06:51Z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