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3" r:id="rId10"/>
    <p:sldId id="307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等线" panose="02010600030101010101" pitchFamily="2" charset="-122"/>
      <p:regular r:id="rId15"/>
      <p:bold r:id="rId16"/>
    </p:embeddedFont>
    <p:embeddedFont>
      <p:font typeface="EuroRoman" panose="00000400000000000000" pitchFamily="2" charset="2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UniversalMath1 BT" panose="05050102010205020602" pitchFamily="18" charset="2"/>
      <p:regular r:id="rId25"/>
    </p:embeddedFont>
    <p:embeddedFont>
      <p:font typeface="굴림" panose="020B0604020202020204" charset="-127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56" y="-83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点的投影与直角坐标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2541986" y="4607720"/>
            <a:ext cx="3956447" cy="41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21095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1803412" y="880466"/>
            <a:ext cx="2723823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二、点的投影与直角坐标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8403" y="1352886"/>
            <a:ext cx="8745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空间点的位置由点的坐标（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）决定。任意投影都包含两个坐标，因此一个点的两个投影即可确定其空间位置。</a:t>
            </a: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03411" y="2102867"/>
            <a:ext cx="4059238" cy="3332163"/>
            <a:chOff x="279411" y="2102866"/>
            <a:chExt cx="4059238" cy="3332163"/>
          </a:xfrm>
        </p:grpSpPr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649298" y="2406080"/>
              <a:ext cx="2018597" cy="146202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 rot="10800000" flipH="1">
              <a:off x="641361" y="3890391"/>
              <a:ext cx="3316288" cy="1255713"/>
            </a:xfrm>
            <a:prstGeom prst="parallelogram">
              <a:avLst>
                <a:gd name="adj" fmla="val 10369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 rot="5400000">
              <a:off x="1966924" y="3180778"/>
              <a:ext cx="2719388" cy="1255713"/>
            </a:xfrm>
            <a:prstGeom prst="parallelogram">
              <a:avLst>
                <a:gd name="adj" fmla="val 99869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1195399" y="3002979"/>
              <a:ext cx="148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1195399" y="3002979"/>
              <a:ext cx="0" cy="887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1195399" y="3890391"/>
              <a:ext cx="596900" cy="596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1792299" y="3599879"/>
              <a:ext cx="0" cy="887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2698761" y="3002979"/>
              <a:ext cx="576263" cy="5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 flipH="1">
              <a:off x="1792299" y="3579241"/>
              <a:ext cx="148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1792299" y="4487291"/>
              <a:ext cx="148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1195399" y="3002979"/>
              <a:ext cx="596900" cy="596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3275024" y="3579241"/>
              <a:ext cx="0" cy="908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2678124" y="3911029"/>
              <a:ext cx="1279525" cy="127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2698761" y="3911029"/>
              <a:ext cx="152400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25"/>
            <p:cNvSpPr>
              <a:spLocks noChangeShapeType="1"/>
            </p:cNvSpPr>
            <p:nvPr/>
          </p:nvSpPr>
          <p:spPr bwMode="auto">
            <a:xfrm flipH="1">
              <a:off x="330211" y="3890391"/>
              <a:ext cx="2368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V="1">
              <a:off x="2678124" y="2118741"/>
              <a:ext cx="0" cy="1771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Text Box 27"/>
            <p:cNvSpPr txBox="1">
              <a:spLocks noChangeArrowheads="1"/>
            </p:cNvSpPr>
            <p:nvPr/>
          </p:nvSpPr>
          <p:spPr bwMode="auto">
            <a:xfrm>
              <a:off x="1601799" y="3452241"/>
              <a:ext cx="409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000" b="1">
                  <a:solidFill>
                    <a:srgbClr val="FF3300"/>
                  </a:solidFill>
                </a:rPr>
                <a:t>●</a:t>
              </a:r>
              <a:endParaRPr lang="en-US" altLang="zh-CN" sz="1000" b="1"/>
            </a:p>
          </p:txBody>
        </p:sp>
        <p:sp>
          <p:nvSpPr>
            <p:cNvPr id="67" name="Text Box 28"/>
            <p:cNvSpPr txBox="1">
              <a:spLocks noChangeArrowheads="1"/>
            </p:cNvSpPr>
            <p:nvPr/>
          </p:nvSpPr>
          <p:spPr bwMode="auto">
            <a:xfrm>
              <a:off x="3121036" y="3453829"/>
              <a:ext cx="3000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rgbClr val="FF3300"/>
                  </a:solidFill>
                </a:rPr>
                <a:t>●</a:t>
              </a:r>
              <a:endParaRPr lang="en-US" altLang="zh-CN" sz="1800" b="1"/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1084274" y="2896616"/>
              <a:ext cx="28733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800" b="1">
                  <a:solidFill>
                    <a:srgbClr val="FF3300"/>
                  </a:solidFill>
                </a:rPr>
                <a:t>●</a:t>
              </a:r>
              <a:endParaRPr lang="en-US" altLang="zh-CN" sz="800" b="1"/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1668474" y="4341241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rgbClr val="FF3300"/>
                  </a:solidFill>
                </a:rPr>
                <a:t>●</a:t>
              </a:r>
              <a:endParaRPr lang="en-US" altLang="zh-CN" sz="900" b="1"/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79411" y="3582416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X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3989399" y="5007991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Y</a:t>
              </a: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2386024" y="2102866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Z</a:t>
              </a:r>
            </a:p>
          </p:txBody>
        </p:sp>
        <p:sp>
          <p:nvSpPr>
            <p:cNvPr id="73" name="Text Box 35"/>
            <p:cNvSpPr txBox="1">
              <a:spLocks noChangeArrowheads="1"/>
            </p:cNvSpPr>
            <p:nvPr/>
          </p:nvSpPr>
          <p:spPr bwMode="auto">
            <a:xfrm>
              <a:off x="2671774" y="3703066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O</a:t>
              </a:r>
            </a:p>
          </p:txBody>
        </p:sp>
        <p:sp>
          <p:nvSpPr>
            <p:cNvPr id="74" name="Text Box 36"/>
            <p:cNvSpPr txBox="1">
              <a:spLocks noChangeArrowheads="1"/>
            </p:cNvSpPr>
            <p:nvPr/>
          </p:nvSpPr>
          <p:spPr bwMode="auto">
            <a:xfrm>
              <a:off x="611199" y="2469579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V</a:t>
              </a:r>
            </a:p>
          </p:txBody>
        </p:sp>
        <p:sp>
          <p:nvSpPr>
            <p:cNvPr id="75" name="Text Box 37"/>
            <p:cNvSpPr txBox="1">
              <a:spLocks noChangeArrowheads="1"/>
            </p:cNvSpPr>
            <p:nvPr/>
          </p:nvSpPr>
          <p:spPr bwMode="auto">
            <a:xfrm>
              <a:off x="1798649" y="4825429"/>
              <a:ext cx="361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H</a:t>
              </a:r>
            </a:p>
          </p:txBody>
        </p:sp>
        <p:sp>
          <p:nvSpPr>
            <p:cNvPr id="76" name="Text Box 38"/>
            <p:cNvSpPr txBox="1">
              <a:spLocks noChangeArrowheads="1"/>
            </p:cNvSpPr>
            <p:nvPr/>
          </p:nvSpPr>
          <p:spPr bwMode="auto">
            <a:xfrm>
              <a:off x="3544899" y="3520504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W</a:t>
              </a:r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1754199" y="3255391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800" b="1"/>
                <a:t>A</a:t>
              </a: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1519249" y="4260279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a</a:t>
              </a:r>
              <a:endParaRPr lang="en-US" altLang="zh-CN" sz="1800" b="1"/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249624" y="3250629"/>
              <a:ext cx="4619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a</a:t>
              </a:r>
              <a:r>
                <a:rPr lang="en-US" altLang="zh-CN" b="1">
                  <a:sym typeface="Symbol" panose="05050102010706020507" pitchFamily="18" charset="2"/>
                </a:rPr>
                <a:t>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1055699" y="2626741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>
                  <a:sym typeface="EuroRoman" panose="00000400000000000000" pitchFamily="2" charset="2"/>
                </a:rPr>
                <a:t>a</a:t>
              </a:r>
              <a:r>
                <a:rPr lang="en-US" altLang="zh-CN" b="1">
                  <a:sym typeface="Symbol" panose="05050102010706020507" pitchFamily="18" charset="2"/>
                </a:rPr>
                <a:t>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grpSp>
          <p:nvGrpSpPr>
            <p:cNvPr id="81" name="Group 50"/>
            <p:cNvGrpSpPr>
              <a:grpSpLocks/>
            </p:cNvGrpSpPr>
            <p:nvPr/>
          </p:nvGrpSpPr>
          <p:grpSpPr bwMode="auto">
            <a:xfrm>
              <a:off x="747724" y="3436368"/>
              <a:ext cx="447675" cy="514351"/>
              <a:chOff x="1114" y="687"/>
              <a:chExt cx="282" cy="324"/>
            </a:xfrm>
          </p:grpSpPr>
          <p:sp>
            <p:nvSpPr>
              <p:cNvPr id="88" name="Text Box 51"/>
              <p:cNvSpPr txBox="1">
                <a:spLocks noChangeArrowheads="1"/>
              </p:cNvSpPr>
              <p:nvPr/>
            </p:nvSpPr>
            <p:spPr bwMode="auto">
              <a:xfrm>
                <a:off x="1208" y="78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800" b="1"/>
                  <a:t>x</a:t>
                </a:r>
              </a:p>
            </p:txBody>
          </p:sp>
          <p:sp>
            <p:nvSpPr>
              <p:cNvPr id="89" name="Text Box 52"/>
              <p:cNvSpPr txBox="1">
                <a:spLocks noChangeArrowheads="1"/>
              </p:cNvSpPr>
              <p:nvPr/>
            </p:nvSpPr>
            <p:spPr bwMode="auto">
              <a:xfrm>
                <a:off x="1114" y="68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b="1"/>
                  <a:t>a</a:t>
                </a:r>
                <a:endParaRPr lang="en-US" altLang="zh-CN" sz="1800" b="1"/>
              </a:p>
            </p:txBody>
          </p:sp>
        </p:grpSp>
        <p:grpSp>
          <p:nvGrpSpPr>
            <p:cNvPr id="82" name="Group 53"/>
            <p:cNvGrpSpPr>
              <a:grpSpLocks/>
            </p:cNvGrpSpPr>
            <p:nvPr/>
          </p:nvGrpSpPr>
          <p:grpSpPr bwMode="auto">
            <a:xfrm>
              <a:off x="2262199" y="2607691"/>
              <a:ext cx="457200" cy="481013"/>
              <a:chOff x="1963" y="152"/>
              <a:chExt cx="288" cy="303"/>
            </a:xfrm>
          </p:grpSpPr>
          <p:sp>
            <p:nvSpPr>
              <p:cNvPr id="86" name="Text Box 54"/>
              <p:cNvSpPr txBox="1">
                <a:spLocks noChangeArrowheads="1"/>
              </p:cNvSpPr>
              <p:nvPr/>
            </p:nvSpPr>
            <p:spPr bwMode="auto">
              <a:xfrm>
                <a:off x="1963" y="1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b="1"/>
                  <a:t>a</a:t>
                </a:r>
                <a:endParaRPr lang="en-US" altLang="zh-CN" sz="1800" b="1"/>
              </a:p>
            </p:txBody>
          </p:sp>
          <p:sp>
            <p:nvSpPr>
              <p:cNvPr id="87" name="Text Box 55"/>
              <p:cNvSpPr txBox="1">
                <a:spLocks noChangeArrowheads="1"/>
              </p:cNvSpPr>
              <p:nvPr/>
            </p:nvSpPr>
            <p:spPr bwMode="auto">
              <a:xfrm>
                <a:off x="2071" y="224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800" b="1"/>
                  <a:t>z</a:t>
                </a:r>
              </a:p>
            </p:txBody>
          </p:sp>
        </p:grpSp>
        <p:grpSp>
          <p:nvGrpSpPr>
            <p:cNvPr id="83" name="Group 56"/>
            <p:cNvGrpSpPr>
              <a:grpSpLocks/>
            </p:cNvGrpSpPr>
            <p:nvPr/>
          </p:nvGrpSpPr>
          <p:grpSpPr bwMode="auto">
            <a:xfrm>
              <a:off x="3224228" y="4157091"/>
              <a:ext cx="515938" cy="482600"/>
              <a:chOff x="1259" y="1653"/>
              <a:chExt cx="325" cy="304"/>
            </a:xfrm>
          </p:grpSpPr>
          <p:sp>
            <p:nvSpPr>
              <p:cNvPr id="84" name="Text Box 57"/>
              <p:cNvSpPr txBox="1">
                <a:spLocks noChangeArrowheads="1"/>
              </p:cNvSpPr>
              <p:nvPr/>
            </p:nvSpPr>
            <p:spPr bwMode="auto">
              <a:xfrm>
                <a:off x="1259" y="165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b="1"/>
                  <a:t>a</a:t>
                </a:r>
                <a:endParaRPr lang="en-US" altLang="zh-CN" sz="1800" b="1"/>
              </a:p>
            </p:txBody>
          </p:sp>
          <p:sp>
            <p:nvSpPr>
              <p:cNvPr id="85" name="Text Box 58"/>
              <p:cNvSpPr txBox="1">
                <a:spLocks noChangeArrowheads="1"/>
              </p:cNvSpPr>
              <p:nvPr/>
            </p:nvSpPr>
            <p:spPr bwMode="auto">
              <a:xfrm>
                <a:off x="1396" y="172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zh-CN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800" b="1"/>
                  <a:t>y</a:t>
                </a:r>
              </a:p>
            </p:txBody>
          </p:sp>
        </p:grpSp>
      </p:grp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10290019" y="345144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endParaRPr lang="zh-CN" altLang="zh-CN" sz="1800" b="1"/>
          </a:p>
        </p:txBody>
      </p:sp>
      <p:grpSp>
        <p:nvGrpSpPr>
          <p:cNvPr id="92" name="Group 133"/>
          <p:cNvGrpSpPr>
            <a:grpSpLocks/>
          </p:cNvGrpSpPr>
          <p:nvPr/>
        </p:nvGrpSpPr>
        <p:grpSpPr bwMode="auto">
          <a:xfrm>
            <a:off x="6514946" y="2429097"/>
            <a:ext cx="3629027" cy="2916239"/>
            <a:chOff x="305" y="219"/>
            <a:chExt cx="2286" cy="1837"/>
          </a:xfrm>
        </p:grpSpPr>
        <p:sp>
          <p:nvSpPr>
            <p:cNvPr id="93" name="Line 125"/>
            <p:cNvSpPr>
              <a:spLocks noChangeShapeType="1"/>
            </p:cNvSpPr>
            <p:nvPr/>
          </p:nvSpPr>
          <p:spPr bwMode="auto">
            <a:xfrm flipH="1">
              <a:off x="1615" y="1184"/>
              <a:ext cx="560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Line 62"/>
            <p:cNvSpPr>
              <a:spLocks noChangeShapeType="1"/>
            </p:cNvSpPr>
            <p:nvPr/>
          </p:nvSpPr>
          <p:spPr bwMode="auto">
            <a:xfrm flipH="1">
              <a:off x="694" y="1739"/>
              <a:ext cx="9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Line 63"/>
            <p:cNvSpPr>
              <a:spLocks noChangeShapeType="1"/>
            </p:cNvSpPr>
            <p:nvPr/>
          </p:nvSpPr>
          <p:spPr bwMode="auto">
            <a:xfrm>
              <a:off x="2175" y="554"/>
              <a:ext cx="0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Line 64"/>
            <p:cNvSpPr>
              <a:spLocks noChangeShapeType="1"/>
            </p:cNvSpPr>
            <p:nvPr/>
          </p:nvSpPr>
          <p:spPr bwMode="auto">
            <a:xfrm>
              <a:off x="709" y="554"/>
              <a:ext cx="1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Text Box 66"/>
            <p:cNvSpPr txBox="1">
              <a:spLocks noChangeArrowheads="1"/>
            </p:cNvSpPr>
            <p:nvPr/>
          </p:nvSpPr>
          <p:spPr bwMode="auto">
            <a:xfrm>
              <a:off x="754" y="515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CN" altLang="zh-CN" sz="1000" b="1"/>
            </a:p>
          </p:txBody>
        </p:sp>
        <p:sp>
          <p:nvSpPr>
            <p:cNvPr id="99" name="Text Box 67"/>
            <p:cNvSpPr txBox="1">
              <a:spLocks noChangeArrowheads="1"/>
            </p:cNvSpPr>
            <p:nvPr/>
          </p:nvSpPr>
          <p:spPr bwMode="auto">
            <a:xfrm>
              <a:off x="595" y="1662"/>
              <a:ext cx="2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000" b="1">
                  <a:solidFill>
                    <a:srgbClr val="FF3300"/>
                  </a:solidFill>
                </a:rPr>
                <a:t>●</a:t>
              </a:r>
              <a:endParaRPr lang="en-US" altLang="zh-CN" sz="1800" b="1"/>
            </a:p>
          </p:txBody>
        </p:sp>
        <p:sp>
          <p:nvSpPr>
            <p:cNvPr id="100" name="Text Box 68"/>
            <p:cNvSpPr txBox="1">
              <a:spLocks noChangeArrowheads="1"/>
            </p:cNvSpPr>
            <p:nvPr/>
          </p:nvSpPr>
          <p:spPr bwMode="auto">
            <a:xfrm>
              <a:off x="2059" y="482"/>
              <a:ext cx="2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000" b="1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101" name="Text Box 69"/>
            <p:cNvSpPr txBox="1">
              <a:spLocks noChangeArrowheads="1"/>
            </p:cNvSpPr>
            <p:nvPr/>
          </p:nvSpPr>
          <p:spPr bwMode="auto">
            <a:xfrm>
              <a:off x="2286" y="972"/>
              <a:ext cx="3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/>
                <a:t>Y</a:t>
              </a:r>
              <a:endParaRPr lang="en-US" altLang="zh-CN" sz="1800" b="1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392" y="219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/>
                <a:t>Z</a:t>
              </a:r>
              <a:endParaRPr lang="en-US" altLang="zh-CN" sz="1800" b="1"/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606" y="238"/>
              <a:ext cx="2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b="1"/>
                <a:t>a</a:t>
              </a:r>
              <a:r>
                <a:rPr lang="en-US" altLang="zh-CN" sz="2800" b="1" baseline="-25000"/>
                <a:t>z</a:t>
              </a:r>
              <a:endParaRPr lang="en-US" altLang="zh-CN" sz="2800" b="1"/>
            </a:p>
          </p:txBody>
        </p:sp>
        <p:sp>
          <p:nvSpPr>
            <p:cNvPr id="105" name="Freeform 72"/>
            <p:cNvSpPr>
              <a:spLocks/>
            </p:cNvSpPr>
            <p:nvPr/>
          </p:nvSpPr>
          <p:spPr bwMode="auto">
            <a:xfrm>
              <a:off x="473" y="1196"/>
              <a:ext cx="2118" cy="291"/>
            </a:xfrm>
            <a:custGeom>
              <a:avLst/>
              <a:gdLst>
                <a:gd name="T0" fmla="*/ 0 w 1751"/>
                <a:gd name="T1" fmla="*/ 0 h 1"/>
                <a:gd name="T2" fmla="*/ 1751 w 1751"/>
                <a:gd name="T3" fmla="*/ 0 h 1"/>
                <a:gd name="T4" fmla="*/ 0 60000 65536"/>
                <a:gd name="T5" fmla="*/ 0 60000 65536"/>
                <a:gd name="T6" fmla="*/ 0 w 1751"/>
                <a:gd name="T7" fmla="*/ 0 h 1"/>
                <a:gd name="T8" fmla="*/ 1751 w 17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51" h="1">
                  <a:moveTo>
                    <a:pt x="0" y="0"/>
                  </a:moveTo>
                  <a:lnTo>
                    <a:pt x="175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Text Box 75"/>
            <p:cNvSpPr txBox="1">
              <a:spLocks noChangeArrowheads="1"/>
            </p:cNvSpPr>
            <p:nvPr/>
          </p:nvSpPr>
          <p:spPr bwMode="auto">
            <a:xfrm>
              <a:off x="2133" y="305"/>
              <a:ext cx="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a</a:t>
              </a:r>
              <a:r>
                <a:rPr lang="en-US" altLang="zh-CN" b="1">
                  <a:sym typeface="Symbol" panose="05050102010706020507" pitchFamily="18" charset="2"/>
                </a:rPr>
                <a:t>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sp>
          <p:nvSpPr>
            <p:cNvPr id="108" name="Text Box 76"/>
            <p:cNvSpPr txBox="1">
              <a:spLocks noChangeArrowheads="1"/>
            </p:cNvSpPr>
            <p:nvPr/>
          </p:nvSpPr>
          <p:spPr bwMode="auto">
            <a:xfrm>
              <a:off x="305" y="966"/>
              <a:ext cx="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/>
                <a:t>X</a:t>
              </a:r>
              <a:endParaRPr lang="en-US" altLang="zh-CN" sz="1800" b="1"/>
            </a:p>
          </p:txBody>
        </p:sp>
        <p:sp>
          <p:nvSpPr>
            <p:cNvPr id="109" name="Text Box 77"/>
            <p:cNvSpPr txBox="1">
              <a:spLocks noChangeArrowheads="1"/>
            </p:cNvSpPr>
            <p:nvPr/>
          </p:nvSpPr>
          <p:spPr bwMode="auto">
            <a:xfrm>
              <a:off x="1374" y="1806"/>
              <a:ext cx="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/>
                <a:t>Y</a:t>
              </a:r>
              <a:endParaRPr lang="en-US" altLang="zh-CN" sz="1800" b="1"/>
            </a:p>
          </p:txBody>
        </p:sp>
        <p:sp>
          <p:nvSpPr>
            <p:cNvPr id="110" name="Text Box 78"/>
            <p:cNvSpPr txBox="1">
              <a:spLocks noChangeArrowheads="1"/>
            </p:cNvSpPr>
            <p:nvPr/>
          </p:nvSpPr>
          <p:spPr bwMode="auto">
            <a:xfrm>
              <a:off x="2133" y="1097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a</a:t>
              </a:r>
              <a:r>
                <a:rPr lang="en-US" altLang="zh-CN" b="1" baseline="-25000"/>
                <a:t>y</a:t>
              </a:r>
              <a:endParaRPr lang="en-US" altLang="zh-CN" sz="1800" b="1"/>
            </a:p>
          </p:txBody>
        </p:sp>
        <p:sp>
          <p:nvSpPr>
            <p:cNvPr id="111" name="Text Box 79"/>
            <p:cNvSpPr txBox="1">
              <a:spLocks noChangeArrowheads="1"/>
            </p:cNvSpPr>
            <p:nvPr/>
          </p:nvSpPr>
          <p:spPr bwMode="auto">
            <a:xfrm>
              <a:off x="1621" y="957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O</a:t>
              </a:r>
              <a:endParaRPr lang="en-US" altLang="zh-CN" sz="1800" b="1"/>
            </a:p>
          </p:txBody>
        </p:sp>
        <p:sp>
          <p:nvSpPr>
            <p:cNvPr id="112" name="Text Box 80"/>
            <p:cNvSpPr txBox="1">
              <a:spLocks noChangeArrowheads="1"/>
            </p:cNvSpPr>
            <p:nvPr/>
          </p:nvSpPr>
          <p:spPr bwMode="auto">
            <a:xfrm>
              <a:off x="500" y="1640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b="1"/>
                <a:t>a</a:t>
              </a:r>
              <a:endParaRPr lang="en-US" altLang="zh-CN" sz="1800" b="1"/>
            </a:p>
          </p:txBody>
        </p:sp>
        <p:sp>
          <p:nvSpPr>
            <p:cNvPr id="113" name="Text Box 81"/>
            <p:cNvSpPr txBox="1">
              <a:spLocks noChangeArrowheads="1"/>
            </p:cNvSpPr>
            <p:nvPr/>
          </p:nvSpPr>
          <p:spPr bwMode="auto">
            <a:xfrm>
              <a:off x="682" y="89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a</a:t>
              </a:r>
              <a:r>
                <a:rPr lang="en-US" altLang="zh-CN" b="1" baseline="-25000"/>
                <a:t>x</a:t>
              </a:r>
              <a:endParaRPr lang="en-US" altLang="zh-CN" sz="1800" b="1"/>
            </a:p>
          </p:txBody>
        </p:sp>
        <p:sp>
          <p:nvSpPr>
            <p:cNvPr id="114" name="Text Box 82"/>
            <p:cNvSpPr txBox="1">
              <a:spLocks noChangeArrowheads="1"/>
            </p:cNvSpPr>
            <p:nvPr/>
          </p:nvSpPr>
          <p:spPr bwMode="auto">
            <a:xfrm>
              <a:off x="1605" y="1561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b="1"/>
                <a:t>a</a:t>
              </a:r>
              <a:r>
                <a:rPr lang="en-US" altLang="zh-CN" sz="2800" b="1" baseline="-25000"/>
                <a:t>y</a:t>
              </a:r>
              <a:endParaRPr lang="en-US" altLang="zh-CN" sz="1800" b="1"/>
            </a:p>
          </p:txBody>
        </p:sp>
        <p:sp>
          <p:nvSpPr>
            <p:cNvPr id="115" name="Text Box 83"/>
            <p:cNvSpPr txBox="1">
              <a:spLocks noChangeArrowheads="1"/>
            </p:cNvSpPr>
            <p:nvPr/>
          </p:nvSpPr>
          <p:spPr bwMode="auto">
            <a:xfrm>
              <a:off x="530" y="326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>
                  <a:sym typeface="EuroRoman" panose="00000400000000000000" pitchFamily="2" charset="2"/>
                </a:rPr>
                <a:t>a</a:t>
              </a:r>
              <a:r>
                <a:rPr lang="en-US" altLang="zh-CN" b="1">
                  <a:sym typeface="Symbol" panose="05050102010706020507" pitchFamily="18" charset="2"/>
                </a:rPr>
                <a:t>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sp>
          <p:nvSpPr>
            <p:cNvPr id="116" name="Text Box 84"/>
            <p:cNvSpPr txBox="1">
              <a:spLocks noChangeArrowheads="1"/>
            </p:cNvSpPr>
            <p:nvPr/>
          </p:nvSpPr>
          <p:spPr bwMode="auto">
            <a:xfrm>
              <a:off x="615" y="495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000" b="1">
                  <a:solidFill>
                    <a:srgbClr val="FF3300"/>
                  </a:solidFill>
                </a:rPr>
                <a:t>●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1972422" y="5410356"/>
            <a:ext cx="7548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面的距离（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=Aa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=x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面的距离（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=Aa’=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a”a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=y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面的距离（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=Aa=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a”a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a’a</a:t>
            </a:r>
            <a:r>
              <a:rPr lang="en-US" altLang="zh-CN" sz="1100" dirty="0" err="1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=z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038486" y="3310955"/>
            <a:ext cx="14724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>
            <a:off x="7162645" y="3198331"/>
            <a:ext cx="14724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2764612" y="3355021"/>
            <a:ext cx="510369" cy="546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8622804" y="3225625"/>
            <a:ext cx="898297" cy="16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 flipH="1">
            <a:off x="7146543" y="3942979"/>
            <a:ext cx="4990" cy="895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H="1">
            <a:off x="3833205" y="3544999"/>
            <a:ext cx="4990" cy="895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 flipH="1">
            <a:off x="7145823" y="3037311"/>
            <a:ext cx="4990" cy="895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891917" y="392625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6465614" y="31647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3408863" y="2803174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721542" y="276315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9006224" y="2744944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6738113" y="415982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757499" y="343636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105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105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578697" y="2469580"/>
            <a:ext cx="0" cy="290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984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209</Words>
  <Application>Microsoft Office PowerPoint</Application>
  <PresentationFormat>宽屏</PresentationFormat>
  <Paragraphs>56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7" baseType="lpstr">
      <vt:lpstr>Times New Roman</vt:lpstr>
      <vt:lpstr>宋体</vt:lpstr>
      <vt:lpstr>等线 Light</vt:lpstr>
      <vt:lpstr>等线</vt:lpstr>
      <vt:lpstr>EuroRoman</vt:lpstr>
      <vt:lpstr>Century Gothic</vt:lpstr>
      <vt:lpstr>黑体</vt:lpstr>
      <vt:lpstr>Symbol</vt:lpstr>
      <vt:lpstr>华文行楷</vt:lpstr>
      <vt:lpstr>UniversalMath1 BT</vt:lpstr>
      <vt:lpstr>Arial</vt:lpstr>
      <vt:lpstr>굴림</vt:lpstr>
      <vt:lpstr>HY헤드라인M</vt:lpstr>
      <vt:lpstr>微软雅黑</vt:lpstr>
      <vt:lpstr>Calibri</vt:lpstr>
      <vt:lpstr>Impact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470</cp:revision>
  <dcterms:created xsi:type="dcterms:W3CDTF">2017-04-05T04:59:00Z</dcterms:created>
  <dcterms:modified xsi:type="dcterms:W3CDTF">2018-08-14T01:50:44Z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