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4"/>
  </p:notesMasterIdLst>
  <p:handoutMasterIdLst>
    <p:handoutMasterId r:id="rId15"/>
  </p:handoutMasterIdLst>
  <p:sldIdLst>
    <p:sldId id="390" r:id="rId6"/>
    <p:sldId id="341" r:id="rId7"/>
    <p:sldId id="256" r:id="rId8"/>
    <p:sldId id="314" r:id="rId9"/>
    <p:sldId id="268" r:id="rId10"/>
    <p:sldId id="391" r:id="rId11"/>
    <p:sldId id="392" r:id="rId12"/>
    <p:sldId id="393" r:id="rId13"/>
  </p:sldIdLst>
  <p:sldSz cx="12192000" cy="6858000"/>
  <p:notesSz cx="6858000" cy="9144000"/>
  <p:embeddedFontLst>
    <p:embeddedFont>
      <p:font typeface="等线" panose="02010600030101010101" pitchFamily="2" charset="-122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mpact" panose="020B0806030902050204" pitchFamily="34" charset="0"/>
      <p:regular r:id="rId22"/>
    </p:embeddedFont>
    <p:embeddedFont>
      <p:font typeface="等线 Light" panose="02010600030101010101" pitchFamily="2" charset="-122"/>
      <p:regular r:id="rId23"/>
    </p:embeddedFont>
    <p:embeddedFont>
      <p:font typeface="굴림" panose="020B0604020202020204" charset="-127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Lucida Calligraphy" panose="03010101010101010101" pitchFamily="66" charset="0"/>
      <p:regular r:id="rId27"/>
    </p:embeddedFont>
    <p:embeddedFont>
      <p:font typeface="华文行楷" panose="02010800040101010101" pitchFamily="2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54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2018/8/14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 点的投影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850157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点的投影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规律</a:t>
            </a:r>
            <a:r>
              <a:rPr lang="zh-CN" altLang="en-US" sz="6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0045" y="307951"/>
            <a:ext cx="4567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已知点的两个投影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求第三面投影</a:t>
            </a:r>
          </a:p>
        </p:txBody>
      </p: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2126646" y="1090903"/>
            <a:ext cx="7681912" cy="5445125"/>
            <a:chOff x="431" y="890"/>
            <a:chExt cx="4839" cy="3430"/>
          </a:xfrm>
        </p:grpSpPr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431" y="890"/>
              <a:ext cx="4839" cy="3430"/>
              <a:chOff x="431" y="890"/>
              <a:chExt cx="4839" cy="3430"/>
            </a:xfrm>
          </p:grpSpPr>
          <p:sp>
            <p:nvSpPr>
              <p:cNvPr id="35" name="Text Box 19"/>
              <p:cNvSpPr txBox="1">
                <a:spLocks noChangeArrowheads="1"/>
              </p:cNvSpPr>
              <p:nvPr/>
            </p:nvSpPr>
            <p:spPr bwMode="auto">
              <a:xfrm>
                <a:off x="1519" y="1389"/>
                <a:ext cx="68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a</a:t>
                </a:r>
                <a:r>
                  <a:rPr lang="en-US" altLang="zh-CN" sz="2800"/>
                  <a:t>′</a:t>
                </a:r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>
                <a:off x="789" y="2738"/>
                <a:ext cx="37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21"/>
              <p:cNvSpPr>
                <a:spLocks noChangeShapeType="1"/>
              </p:cNvSpPr>
              <p:nvPr/>
            </p:nvSpPr>
            <p:spPr bwMode="auto">
              <a:xfrm>
                <a:off x="4083" y="1845"/>
                <a:ext cx="0" cy="8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Oval 22"/>
              <p:cNvSpPr>
                <a:spLocks noChangeArrowheads="1"/>
              </p:cNvSpPr>
              <p:nvPr/>
            </p:nvSpPr>
            <p:spPr bwMode="auto">
              <a:xfrm>
                <a:off x="4049" y="1782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" name="Line 23"/>
              <p:cNvSpPr>
                <a:spLocks noChangeShapeType="1"/>
              </p:cNvSpPr>
              <p:nvPr/>
            </p:nvSpPr>
            <p:spPr bwMode="auto">
              <a:xfrm>
                <a:off x="2312" y="2172"/>
                <a:ext cx="11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Oval 24"/>
              <p:cNvSpPr>
                <a:spLocks noChangeArrowheads="1"/>
              </p:cNvSpPr>
              <p:nvPr/>
            </p:nvSpPr>
            <p:spPr bwMode="auto">
              <a:xfrm>
                <a:off x="1844" y="1601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" name="Oval 25"/>
              <p:cNvSpPr>
                <a:spLocks noChangeArrowheads="1"/>
              </p:cNvSpPr>
              <p:nvPr/>
            </p:nvSpPr>
            <p:spPr bwMode="auto">
              <a:xfrm>
                <a:off x="2592" y="3797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2" name="Oval 26"/>
              <p:cNvSpPr>
                <a:spLocks noChangeArrowheads="1"/>
              </p:cNvSpPr>
              <p:nvPr/>
            </p:nvSpPr>
            <p:spPr bwMode="auto">
              <a:xfrm>
                <a:off x="1844" y="3167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" name="Oval 27"/>
              <p:cNvSpPr>
                <a:spLocks noChangeArrowheads="1"/>
              </p:cNvSpPr>
              <p:nvPr/>
            </p:nvSpPr>
            <p:spPr bwMode="auto">
              <a:xfrm>
                <a:off x="3403" y="2133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" name="Oval 28"/>
              <p:cNvSpPr>
                <a:spLocks noChangeArrowheads="1"/>
              </p:cNvSpPr>
              <p:nvPr/>
            </p:nvSpPr>
            <p:spPr bwMode="auto">
              <a:xfrm>
                <a:off x="2241" y="2133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Text Box 29"/>
              <p:cNvSpPr txBox="1">
                <a:spLocks noChangeArrowheads="1"/>
              </p:cNvSpPr>
              <p:nvPr/>
            </p:nvSpPr>
            <p:spPr bwMode="auto">
              <a:xfrm>
                <a:off x="1565" y="2976"/>
                <a:ext cx="63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a</a:t>
                </a:r>
                <a:endParaRPr lang="en-US" altLang="zh-CN" sz="2800"/>
              </a:p>
            </p:txBody>
          </p:sp>
          <p:sp>
            <p:nvSpPr>
              <p:cNvPr id="46" name="Text Box 30"/>
              <p:cNvSpPr txBox="1">
                <a:spLocks noChangeArrowheads="1"/>
              </p:cNvSpPr>
              <p:nvPr/>
            </p:nvSpPr>
            <p:spPr bwMode="auto">
              <a:xfrm>
                <a:off x="2154" y="1842"/>
                <a:ext cx="65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c</a:t>
                </a:r>
                <a:r>
                  <a:rPr lang="en-US" altLang="zh-CN" sz="2800"/>
                  <a:t>′</a:t>
                </a:r>
              </a:p>
            </p:txBody>
          </p:sp>
          <p:sp>
            <p:nvSpPr>
              <p:cNvPr id="47" name="Text Box 31"/>
              <p:cNvSpPr txBox="1">
                <a:spLocks noChangeArrowheads="1"/>
              </p:cNvSpPr>
              <p:nvPr/>
            </p:nvSpPr>
            <p:spPr bwMode="auto">
              <a:xfrm>
                <a:off x="3328" y="1845"/>
                <a:ext cx="7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c</a:t>
                </a:r>
                <a:r>
                  <a:rPr lang="en-US" altLang="zh-CN" sz="2800"/>
                  <a:t>〞</a:t>
                </a:r>
              </a:p>
            </p:txBody>
          </p:sp>
          <p:sp>
            <p:nvSpPr>
              <p:cNvPr id="48" name="Text Box 32"/>
              <p:cNvSpPr txBox="1">
                <a:spLocks noChangeArrowheads="1"/>
              </p:cNvSpPr>
              <p:nvPr/>
            </p:nvSpPr>
            <p:spPr bwMode="auto">
              <a:xfrm>
                <a:off x="4014" y="1461"/>
                <a:ext cx="68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b</a:t>
                </a:r>
                <a:r>
                  <a:rPr lang="en-US" altLang="zh-CN" sz="2800"/>
                  <a:t>〞</a:t>
                </a: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/>
            </p:nvSpPr>
            <p:spPr bwMode="auto">
              <a:xfrm>
                <a:off x="2381" y="3521"/>
                <a:ext cx="64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b</a:t>
                </a:r>
                <a:endParaRPr lang="en-US" altLang="zh-CN" sz="2800"/>
              </a:p>
            </p:txBody>
          </p:sp>
          <p:sp>
            <p:nvSpPr>
              <p:cNvPr id="50" name="Line 34"/>
              <p:cNvSpPr>
                <a:spLocks noChangeShapeType="1"/>
              </p:cNvSpPr>
              <p:nvPr/>
            </p:nvSpPr>
            <p:spPr bwMode="auto">
              <a:xfrm>
                <a:off x="2981" y="1114"/>
                <a:ext cx="0" cy="29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Text Box 35"/>
              <p:cNvSpPr txBox="1">
                <a:spLocks noChangeArrowheads="1"/>
              </p:cNvSpPr>
              <p:nvPr/>
            </p:nvSpPr>
            <p:spPr bwMode="auto">
              <a:xfrm>
                <a:off x="3016" y="890"/>
                <a:ext cx="49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/>
            </p:nvSpPr>
            <p:spPr bwMode="auto">
              <a:xfrm>
                <a:off x="2971" y="3993"/>
                <a:ext cx="6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2800" baseline="-2500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53" name="Text Box 37"/>
              <p:cNvSpPr txBox="1">
                <a:spLocks noChangeArrowheads="1"/>
              </p:cNvSpPr>
              <p:nvPr/>
            </p:nvSpPr>
            <p:spPr bwMode="auto">
              <a:xfrm>
                <a:off x="4558" y="2523"/>
                <a:ext cx="7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2800" baseline="-25000">
                    <a:latin typeface="Times New Roman" panose="02020603050405020304" pitchFamily="18" charset="0"/>
                  </a:rPr>
                  <a:t>W</a:t>
                </a: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/>
            </p:nvSpPr>
            <p:spPr bwMode="auto">
              <a:xfrm>
                <a:off x="431" y="2523"/>
                <a:ext cx="45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55" name="Line 39"/>
              <p:cNvSpPr>
                <a:spLocks noChangeShapeType="1"/>
              </p:cNvSpPr>
              <p:nvPr/>
            </p:nvSpPr>
            <p:spPr bwMode="auto">
              <a:xfrm>
                <a:off x="1882" y="1674"/>
                <a:ext cx="0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Line 40"/>
              <p:cNvSpPr>
                <a:spLocks noChangeShapeType="1"/>
              </p:cNvSpPr>
              <p:nvPr/>
            </p:nvSpPr>
            <p:spPr bwMode="auto">
              <a:xfrm>
                <a:off x="2669" y="3838"/>
                <a:ext cx="3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2947" y="247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42230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0045" y="30795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 flipV="1">
            <a:off x="6861443" y="2088703"/>
            <a:ext cx="0" cy="25066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6120081" y="3850828"/>
            <a:ext cx="1774825" cy="1774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4429393" y="2101403"/>
            <a:ext cx="24225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437331" y="4595366"/>
            <a:ext cx="24272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6805881" y="205060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6607443" y="1621978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a〞</a:t>
            </a:r>
          </a:p>
        </p:txBody>
      </p:sp>
      <p:sp>
        <p:nvSpPr>
          <p:cNvPr id="58" name="Line 10"/>
          <p:cNvSpPr>
            <a:spLocks noChangeShapeType="1"/>
          </p:cNvSpPr>
          <p:nvPr/>
        </p:nvSpPr>
        <p:spPr bwMode="auto">
          <a:xfrm>
            <a:off x="5000893" y="3011041"/>
            <a:ext cx="0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Oval 11"/>
          <p:cNvSpPr>
            <a:spLocks noChangeArrowheads="1"/>
          </p:cNvSpPr>
          <p:nvPr/>
        </p:nvSpPr>
        <p:spPr bwMode="auto">
          <a:xfrm>
            <a:off x="4942156" y="4536628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4667518" y="4523928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c</a:t>
            </a:r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 flipV="1">
            <a:off x="5556518" y="2363341"/>
            <a:ext cx="0" cy="316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 flipH="1">
            <a:off x="5531118" y="2388741"/>
            <a:ext cx="22907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5508893" y="2325241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5216793" y="2041078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FF3300"/>
                </a:solidFill>
              </a:rPr>
              <a:t>′</a:t>
            </a:r>
          </a:p>
        </p:txBody>
      </p:sp>
      <p:grpSp>
        <p:nvGrpSpPr>
          <p:cNvPr id="65" name="Group 17"/>
          <p:cNvGrpSpPr>
            <a:grpSpLocks/>
          </p:cNvGrpSpPr>
          <p:nvPr/>
        </p:nvGrpSpPr>
        <p:grpSpPr bwMode="auto">
          <a:xfrm>
            <a:off x="2075131" y="923478"/>
            <a:ext cx="7681912" cy="5445125"/>
            <a:chOff x="431" y="890"/>
            <a:chExt cx="4839" cy="3430"/>
          </a:xfrm>
        </p:grpSpPr>
        <p:grpSp>
          <p:nvGrpSpPr>
            <p:cNvPr id="66" name="Group 18"/>
            <p:cNvGrpSpPr>
              <a:grpSpLocks/>
            </p:cNvGrpSpPr>
            <p:nvPr/>
          </p:nvGrpSpPr>
          <p:grpSpPr bwMode="auto">
            <a:xfrm>
              <a:off x="431" y="890"/>
              <a:ext cx="4839" cy="3430"/>
              <a:chOff x="431" y="890"/>
              <a:chExt cx="4839" cy="3430"/>
            </a:xfrm>
          </p:grpSpPr>
          <p:sp>
            <p:nvSpPr>
              <p:cNvPr id="68" name="Text Box 19"/>
              <p:cNvSpPr txBox="1">
                <a:spLocks noChangeArrowheads="1"/>
              </p:cNvSpPr>
              <p:nvPr/>
            </p:nvSpPr>
            <p:spPr bwMode="auto">
              <a:xfrm>
                <a:off x="1519" y="1389"/>
                <a:ext cx="68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a</a:t>
                </a:r>
                <a:r>
                  <a:rPr lang="en-US" altLang="zh-CN" sz="2800"/>
                  <a:t>′</a:t>
                </a:r>
              </a:p>
            </p:txBody>
          </p:sp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789" y="2738"/>
                <a:ext cx="37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>
                <a:off x="4083" y="1845"/>
                <a:ext cx="0" cy="8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Oval 22"/>
              <p:cNvSpPr>
                <a:spLocks noChangeArrowheads="1"/>
              </p:cNvSpPr>
              <p:nvPr/>
            </p:nvSpPr>
            <p:spPr bwMode="auto">
              <a:xfrm>
                <a:off x="4049" y="1782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" name="Line 23"/>
              <p:cNvSpPr>
                <a:spLocks noChangeShapeType="1"/>
              </p:cNvSpPr>
              <p:nvPr/>
            </p:nvSpPr>
            <p:spPr bwMode="auto">
              <a:xfrm>
                <a:off x="2312" y="2172"/>
                <a:ext cx="11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Oval 24"/>
              <p:cNvSpPr>
                <a:spLocks noChangeArrowheads="1"/>
              </p:cNvSpPr>
              <p:nvPr/>
            </p:nvSpPr>
            <p:spPr bwMode="auto">
              <a:xfrm>
                <a:off x="1844" y="1601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" name="Oval 25"/>
              <p:cNvSpPr>
                <a:spLocks noChangeArrowheads="1"/>
              </p:cNvSpPr>
              <p:nvPr/>
            </p:nvSpPr>
            <p:spPr bwMode="auto">
              <a:xfrm>
                <a:off x="2592" y="3797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" name="Oval 26"/>
              <p:cNvSpPr>
                <a:spLocks noChangeArrowheads="1"/>
              </p:cNvSpPr>
              <p:nvPr/>
            </p:nvSpPr>
            <p:spPr bwMode="auto">
              <a:xfrm>
                <a:off x="1844" y="3167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" name="Oval 27"/>
              <p:cNvSpPr>
                <a:spLocks noChangeArrowheads="1"/>
              </p:cNvSpPr>
              <p:nvPr/>
            </p:nvSpPr>
            <p:spPr bwMode="auto">
              <a:xfrm>
                <a:off x="3403" y="2133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" name="Oval 28"/>
              <p:cNvSpPr>
                <a:spLocks noChangeArrowheads="1"/>
              </p:cNvSpPr>
              <p:nvPr/>
            </p:nvSpPr>
            <p:spPr bwMode="auto">
              <a:xfrm>
                <a:off x="2241" y="2133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Text Box 29"/>
              <p:cNvSpPr txBox="1">
                <a:spLocks noChangeArrowheads="1"/>
              </p:cNvSpPr>
              <p:nvPr/>
            </p:nvSpPr>
            <p:spPr bwMode="auto">
              <a:xfrm>
                <a:off x="1565" y="2976"/>
                <a:ext cx="63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a</a:t>
                </a:r>
                <a:endParaRPr lang="en-US" altLang="zh-CN" sz="2800"/>
              </a:p>
            </p:txBody>
          </p:sp>
          <p:sp>
            <p:nvSpPr>
              <p:cNvPr id="79" name="Text Box 30"/>
              <p:cNvSpPr txBox="1">
                <a:spLocks noChangeArrowheads="1"/>
              </p:cNvSpPr>
              <p:nvPr/>
            </p:nvSpPr>
            <p:spPr bwMode="auto">
              <a:xfrm>
                <a:off x="2154" y="1842"/>
                <a:ext cx="65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c</a:t>
                </a:r>
                <a:r>
                  <a:rPr lang="en-US" altLang="zh-CN" sz="2800"/>
                  <a:t>′</a:t>
                </a:r>
              </a:p>
            </p:txBody>
          </p:sp>
          <p:sp>
            <p:nvSpPr>
              <p:cNvPr id="80" name="Text Box 31"/>
              <p:cNvSpPr txBox="1">
                <a:spLocks noChangeArrowheads="1"/>
              </p:cNvSpPr>
              <p:nvPr/>
            </p:nvSpPr>
            <p:spPr bwMode="auto">
              <a:xfrm>
                <a:off x="3328" y="1845"/>
                <a:ext cx="7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c</a:t>
                </a:r>
                <a:r>
                  <a:rPr lang="en-US" altLang="zh-CN" sz="2800"/>
                  <a:t>〞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4014" y="1461"/>
                <a:ext cx="68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b</a:t>
                </a:r>
                <a:r>
                  <a:rPr lang="en-US" altLang="zh-CN" sz="2800"/>
                  <a:t>〞</a:t>
                </a:r>
              </a:p>
            </p:txBody>
          </p:sp>
          <p:sp>
            <p:nvSpPr>
              <p:cNvPr id="82" name="Text Box 33"/>
              <p:cNvSpPr txBox="1">
                <a:spLocks noChangeArrowheads="1"/>
              </p:cNvSpPr>
              <p:nvPr/>
            </p:nvSpPr>
            <p:spPr bwMode="auto">
              <a:xfrm>
                <a:off x="2381" y="3521"/>
                <a:ext cx="64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b</a:t>
                </a:r>
                <a:endParaRPr lang="en-US" altLang="zh-CN" sz="2800"/>
              </a:p>
            </p:txBody>
          </p:sp>
          <p:sp>
            <p:nvSpPr>
              <p:cNvPr id="83" name="Line 34"/>
              <p:cNvSpPr>
                <a:spLocks noChangeShapeType="1"/>
              </p:cNvSpPr>
              <p:nvPr/>
            </p:nvSpPr>
            <p:spPr bwMode="auto">
              <a:xfrm>
                <a:off x="2981" y="1114"/>
                <a:ext cx="0" cy="29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Text Box 35"/>
              <p:cNvSpPr txBox="1">
                <a:spLocks noChangeArrowheads="1"/>
              </p:cNvSpPr>
              <p:nvPr/>
            </p:nvSpPr>
            <p:spPr bwMode="auto">
              <a:xfrm>
                <a:off x="3016" y="890"/>
                <a:ext cx="49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85" name="Text Box 36"/>
              <p:cNvSpPr txBox="1">
                <a:spLocks noChangeArrowheads="1"/>
              </p:cNvSpPr>
              <p:nvPr/>
            </p:nvSpPr>
            <p:spPr bwMode="auto">
              <a:xfrm>
                <a:off x="2971" y="3993"/>
                <a:ext cx="6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2800" baseline="-2500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86" name="Text Box 37"/>
              <p:cNvSpPr txBox="1">
                <a:spLocks noChangeArrowheads="1"/>
              </p:cNvSpPr>
              <p:nvPr/>
            </p:nvSpPr>
            <p:spPr bwMode="auto">
              <a:xfrm>
                <a:off x="4558" y="2523"/>
                <a:ext cx="7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2800" baseline="-25000">
                    <a:latin typeface="Times New Roman" panose="02020603050405020304" pitchFamily="18" charset="0"/>
                  </a:rPr>
                  <a:t>W</a:t>
                </a:r>
              </a:p>
            </p:txBody>
          </p:sp>
          <p:sp>
            <p:nvSpPr>
              <p:cNvPr id="87" name="Text Box 38"/>
              <p:cNvSpPr txBox="1">
                <a:spLocks noChangeArrowheads="1"/>
              </p:cNvSpPr>
              <p:nvPr/>
            </p:nvSpPr>
            <p:spPr bwMode="auto">
              <a:xfrm>
                <a:off x="431" y="2523"/>
                <a:ext cx="45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88" name="Line 39"/>
              <p:cNvSpPr>
                <a:spLocks noChangeShapeType="1"/>
              </p:cNvSpPr>
              <p:nvPr/>
            </p:nvSpPr>
            <p:spPr bwMode="auto">
              <a:xfrm>
                <a:off x="1882" y="1674"/>
                <a:ext cx="0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Line 40"/>
              <p:cNvSpPr>
                <a:spLocks noChangeShapeType="1"/>
              </p:cNvSpPr>
              <p:nvPr/>
            </p:nvSpPr>
            <p:spPr bwMode="auto">
              <a:xfrm>
                <a:off x="2669" y="3838"/>
                <a:ext cx="3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7" name="Text Box 41"/>
            <p:cNvSpPr txBox="1">
              <a:spLocks noChangeArrowheads="1"/>
            </p:cNvSpPr>
            <p:nvPr/>
          </p:nvSpPr>
          <p:spPr bwMode="auto">
            <a:xfrm>
              <a:off x="2947" y="247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73810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0045" y="307951"/>
            <a:ext cx="936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已知点的两个投影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求第三投影。并在表格中填上它们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的空间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位置。</a:t>
            </a:r>
          </a:p>
        </p:txBody>
      </p:sp>
      <p:grpSp>
        <p:nvGrpSpPr>
          <p:cNvPr id="41" name="Group 2"/>
          <p:cNvGrpSpPr>
            <a:grpSpLocks/>
          </p:cNvGrpSpPr>
          <p:nvPr/>
        </p:nvGrpSpPr>
        <p:grpSpPr bwMode="auto">
          <a:xfrm>
            <a:off x="1146085" y="1196975"/>
            <a:ext cx="6845300" cy="5308600"/>
            <a:chOff x="438" y="754"/>
            <a:chExt cx="4312" cy="3344"/>
          </a:xfrm>
        </p:grpSpPr>
        <p:grpSp>
          <p:nvGrpSpPr>
            <p:cNvPr id="42" name="Group 3"/>
            <p:cNvGrpSpPr>
              <a:grpSpLocks/>
            </p:cNvGrpSpPr>
            <p:nvPr/>
          </p:nvGrpSpPr>
          <p:grpSpPr bwMode="auto">
            <a:xfrm>
              <a:off x="438" y="754"/>
              <a:ext cx="4312" cy="3344"/>
              <a:chOff x="438" y="754"/>
              <a:chExt cx="4312" cy="3344"/>
            </a:xfrm>
          </p:grpSpPr>
          <p:sp>
            <p:nvSpPr>
              <p:cNvPr id="44" name="Text Box 4"/>
              <p:cNvSpPr txBox="1">
                <a:spLocks noChangeArrowheads="1"/>
              </p:cNvSpPr>
              <p:nvPr/>
            </p:nvSpPr>
            <p:spPr bwMode="auto">
              <a:xfrm>
                <a:off x="1330" y="2158"/>
                <a:ext cx="60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b</a:t>
                </a:r>
                <a:r>
                  <a:rPr lang="en-US" altLang="zh-CN" sz="2800"/>
                  <a:t>′</a:t>
                </a:r>
              </a:p>
            </p:txBody>
          </p:sp>
          <p:sp>
            <p:nvSpPr>
              <p:cNvPr id="45" name="Text Box 5"/>
              <p:cNvSpPr txBox="1">
                <a:spLocks noChangeArrowheads="1"/>
              </p:cNvSpPr>
              <p:nvPr/>
            </p:nvSpPr>
            <p:spPr bwMode="auto">
              <a:xfrm>
                <a:off x="665" y="1039"/>
                <a:ext cx="68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a</a:t>
                </a:r>
                <a:r>
                  <a:rPr lang="en-US" altLang="zh-CN" sz="2800"/>
                  <a:t>′</a:t>
                </a:r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785" y="2532"/>
                <a:ext cx="32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1450" y="2528"/>
                <a:ext cx="0" cy="9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Oval 8"/>
              <p:cNvSpPr>
                <a:spLocks noChangeArrowheads="1"/>
              </p:cNvSpPr>
              <p:nvPr/>
            </p:nvSpPr>
            <p:spPr bwMode="auto">
              <a:xfrm>
                <a:off x="1425" y="2504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Line 9"/>
              <p:cNvSpPr>
                <a:spLocks noChangeShapeType="1"/>
              </p:cNvSpPr>
              <p:nvPr/>
            </p:nvSpPr>
            <p:spPr bwMode="auto">
              <a:xfrm>
                <a:off x="2627" y="1395"/>
                <a:ext cx="6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Oval 10"/>
              <p:cNvSpPr>
                <a:spLocks noChangeArrowheads="1"/>
              </p:cNvSpPr>
              <p:nvPr/>
            </p:nvSpPr>
            <p:spPr bwMode="auto">
              <a:xfrm>
                <a:off x="1052" y="1146"/>
                <a:ext cx="58" cy="5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1425" y="3422"/>
                <a:ext cx="58" cy="5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Oval 12"/>
              <p:cNvSpPr>
                <a:spLocks noChangeArrowheads="1"/>
              </p:cNvSpPr>
              <p:nvPr/>
            </p:nvSpPr>
            <p:spPr bwMode="auto">
              <a:xfrm>
                <a:off x="1052" y="2504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" name="Oval 13"/>
              <p:cNvSpPr>
                <a:spLocks noChangeArrowheads="1"/>
              </p:cNvSpPr>
              <p:nvPr/>
            </p:nvSpPr>
            <p:spPr bwMode="auto">
              <a:xfrm>
                <a:off x="3270" y="1362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" name="Text Box 14"/>
              <p:cNvSpPr txBox="1">
                <a:spLocks noChangeArrowheads="1"/>
              </p:cNvSpPr>
              <p:nvPr/>
            </p:nvSpPr>
            <p:spPr bwMode="auto">
              <a:xfrm>
                <a:off x="851" y="2528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a</a:t>
                </a:r>
                <a:endParaRPr lang="en-US" altLang="zh-CN" sz="2800"/>
              </a:p>
            </p:txBody>
          </p:sp>
          <p:sp>
            <p:nvSpPr>
              <p:cNvPr id="55" name="Text Box 15"/>
              <p:cNvSpPr txBox="1">
                <a:spLocks noChangeArrowheads="1"/>
              </p:cNvSpPr>
              <p:nvPr/>
            </p:nvSpPr>
            <p:spPr bwMode="auto">
              <a:xfrm>
                <a:off x="2231" y="1150"/>
                <a:ext cx="57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c</a:t>
                </a:r>
                <a:r>
                  <a:rPr lang="en-US" altLang="zh-CN" sz="2800"/>
                  <a:t>′</a:t>
                </a:r>
              </a:p>
            </p:txBody>
          </p:sp>
          <p:sp>
            <p:nvSpPr>
              <p:cNvPr id="56" name="Text Box 16"/>
              <p:cNvSpPr txBox="1">
                <a:spLocks noChangeArrowheads="1"/>
              </p:cNvSpPr>
              <p:nvPr/>
            </p:nvSpPr>
            <p:spPr bwMode="auto">
              <a:xfrm>
                <a:off x="3292" y="1096"/>
                <a:ext cx="7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c</a:t>
                </a:r>
                <a:r>
                  <a:rPr lang="en-US" altLang="zh-CN" sz="2800"/>
                  <a:t>〞</a:t>
                </a:r>
              </a:p>
            </p:txBody>
          </p:sp>
          <p:sp>
            <p:nvSpPr>
              <p:cNvPr id="90" name="Text Box 17"/>
              <p:cNvSpPr txBox="1">
                <a:spLocks noChangeArrowheads="1"/>
              </p:cNvSpPr>
              <p:nvPr/>
            </p:nvSpPr>
            <p:spPr bwMode="auto">
              <a:xfrm>
                <a:off x="1156" y="3203"/>
                <a:ext cx="54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b</a:t>
                </a:r>
                <a:endParaRPr lang="en-US" altLang="zh-CN" sz="2800"/>
              </a:p>
            </p:txBody>
          </p:sp>
          <p:sp>
            <p:nvSpPr>
              <p:cNvPr id="91" name="Line 18"/>
              <p:cNvSpPr>
                <a:spLocks noChangeShapeType="1"/>
              </p:cNvSpPr>
              <p:nvPr/>
            </p:nvSpPr>
            <p:spPr bwMode="auto">
              <a:xfrm>
                <a:off x="2641" y="970"/>
                <a:ext cx="0" cy="30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Text Box 19"/>
              <p:cNvSpPr txBox="1">
                <a:spLocks noChangeArrowheads="1"/>
              </p:cNvSpPr>
              <p:nvPr/>
            </p:nvSpPr>
            <p:spPr bwMode="auto">
              <a:xfrm>
                <a:off x="2653" y="754"/>
                <a:ext cx="74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93" name="Text Box 20"/>
              <p:cNvSpPr txBox="1">
                <a:spLocks noChangeArrowheads="1"/>
              </p:cNvSpPr>
              <p:nvPr/>
            </p:nvSpPr>
            <p:spPr bwMode="auto">
              <a:xfrm>
                <a:off x="2656" y="3771"/>
                <a:ext cx="67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2800" baseline="-2500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94" name="Text Box 21"/>
              <p:cNvSpPr txBox="1">
                <a:spLocks noChangeArrowheads="1"/>
              </p:cNvSpPr>
              <p:nvPr/>
            </p:nvSpPr>
            <p:spPr bwMode="auto">
              <a:xfrm>
                <a:off x="3958" y="2375"/>
                <a:ext cx="79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2800" baseline="-25000">
                    <a:latin typeface="Times New Roman" panose="02020603050405020304" pitchFamily="18" charset="0"/>
                  </a:rPr>
                  <a:t>W</a:t>
                </a:r>
              </a:p>
            </p:txBody>
          </p:sp>
          <p:sp>
            <p:nvSpPr>
              <p:cNvPr id="95" name="Text Box 22"/>
              <p:cNvSpPr txBox="1">
                <a:spLocks noChangeArrowheads="1"/>
              </p:cNvSpPr>
              <p:nvPr/>
            </p:nvSpPr>
            <p:spPr bwMode="auto">
              <a:xfrm>
                <a:off x="438" y="2373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96" name="Line 23"/>
              <p:cNvSpPr>
                <a:spLocks noChangeShapeType="1"/>
              </p:cNvSpPr>
              <p:nvPr/>
            </p:nvSpPr>
            <p:spPr bwMode="auto">
              <a:xfrm>
                <a:off x="1085" y="1187"/>
                <a:ext cx="0" cy="1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Oval 24"/>
              <p:cNvSpPr>
                <a:spLocks noChangeArrowheads="1"/>
              </p:cNvSpPr>
              <p:nvPr/>
            </p:nvSpPr>
            <p:spPr bwMode="auto">
              <a:xfrm>
                <a:off x="2616" y="1362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" name="Oval 25"/>
              <p:cNvSpPr>
                <a:spLocks noChangeArrowheads="1"/>
              </p:cNvSpPr>
              <p:nvPr/>
            </p:nvSpPr>
            <p:spPr bwMode="auto">
              <a:xfrm>
                <a:off x="2616" y="3712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" name="Oval 26"/>
              <p:cNvSpPr>
                <a:spLocks noChangeArrowheads="1"/>
              </p:cNvSpPr>
              <p:nvPr/>
            </p:nvSpPr>
            <p:spPr bwMode="auto">
              <a:xfrm>
                <a:off x="3827" y="2504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" name="Text Box 27"/>
              <p:cNvSpPr txBox="1">
                <a:spLocks noChangeArrowheads="1"/>
              </p:cNvSpPr>
              <p:nvPr/>
            </p:nvSpPr>
            <p:spPr bwMode="auto">
              <a:xfrm>
                <a:off x="2391" y="3556"/>
                <a:ext cx="67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01" name="Text Box 28"/>
              <p:cNvSpPr txBox="1">
                <a:spLocks noChangeArrowheads="1"/>
              </p:cNvSpPr>
              <p:nvPr/>
            </p:nvSpPr>
            <p:spPr bwMode="auto">
              <a:xfrm>
                <a:off x="3606" y="2254"/>
                <a:ext cx="61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d</a:t>
                </a:r>
                <a:r>
                  <a:rPr lang="en-US" altLang="zh-CN" sz="2800" i="1"/>
                  <a:t>〞</a:t>
                </a:r>
              </a:p>
            </p:txBody>
          </p:sp>
          <p:sp>
            <p:nvSpPr>
              <p:cNvPr id="102" name="Oval 29"/>
              <p:cNvSpPr>
                <a:spLocks noChangeArrowheads="1"/>
              </p:cNvSpPr>
              <p:nvPr/>
            </p:nvSpPr>
            <p:spPr bwMode="auto">
              <a:xfrm>
                <a:off x="2616" y="1726"/>
                <a:ext cx="57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" name="Text Box 30"/>
              <p:cNvSpPr txBox="1">
                <a:spLocks noChangeArrowheads="1"/>
              </p:cNvSpPr>
              <p:nvPr/>
            </p:nvSpPr>
            <p:spPr bwMode="auto">
              <a:xfrm>
                <a:off x="2125" y="1520"/>
                <a:ext cx="65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e</a:t>
                </a:r>
                <a:r>
                  <a:rPr lang="en-US" altLang="zh-CN" sz="2800" i="1"/>
                  <a:t>′</a:t>
                </a:r>
              </a:p>
            </p:txBody>
          </p:sp>
          <p:sp>
            <p:nvSpPr>
              <p:cNvPr id="104" name="Text Box 31"/>
              <p:cNvSpPr txBox="1">
                <a:spLocks noChangeArrowheads="1"/>
              </p:cNvSpPr>
              <p:nvPr/>
            </p:nvSpPr>
            <p:spPr bwMode="auto">
              <a:xfrm>
                <a:off x="2709" y="1520"/>
                <a:ext cx="6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e</a:t>
                </a:r>
                <a:r>
                  <a:rPr lang="en-US" altLang="zh-CN" sz="2800" i="1"/>
                  <a:t>〞</a:t>
                </a:r>
              </a:p>
            </p:txBody>
          </p:sp>
        </p:grp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2653" y="229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06" name="Group 35"/>
          <p:cNvGrpSpPr>
            <a:grpSpLocks/>
          </p:cNvGrpSpPr>
          <p:nvPr/>
        </p:nvGrpSpPr>
        <p:grpSpPr bwMode="auto">
          <a:xfrm>
            <a:off x="7216685" y="1390650"/>
            <a:ext cx="2197100" cy="2457450"/>
            <a:chOff x="4150" y="756"/>
            <a:chExt cx="1384" cy="1548"/>
          </a:xfrm>
        </p:grpSpPr>
        <p:grpSp>
          <p:nvGrpSpPr>
            <p:cNvPr id="107" name="Group 36"/>
            <p:cNvGrpSpPr>
              <a:grpSpLocks/>
            </p:cNvGrpSpPr>
            <p:nvPr/>
          </p:nvGrpSpPr>
          <p:grpSpPr bwMode="auto">
            <a:xfrm>
              <a:off x="4195" y="799"/>
              <a:ext cx="1339" cy="1452"/>
              <a:chOff x="4195" y="799"/>
              <a:chExt cx="1339" cy="1452"/>
            </a:xfrm>
          </p:grpSpPr>
          <p:sp>
            <p:nvSpPr>
              <p:cNvPr id="115" name="Rectangle 37"/>
              <p:cNvSpPr>
                <a:spLocks noChangeArrowheads="1"/>
              </p:cNvSpPr>
              <p:nvPr/>
            </p:nvSpPr>
            <p:spPr bwMode="auto">
              <a:xfrm>
                <a:off x="4195" y="799"/>
                <a:ext cx="1339" cy="14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>
                <a:off x="4195" y="1042"/>
                <a:ext cx="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Line 39"/>
              <p:cNvSpPr>
                <a:spLocks noChangeShapeType="1"/>
              </p:cNvSpPr>
              <p:nvPr/>
            </p:nvSpPr>
            <p:spPr bwMode="auto">
              <a:xfrm>
                <a:off x="4195" y="1279"/>
                <a:ext cx="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Line 40"/>
              <p:cNvSpPr>
                <a:spLocks noChangeShapeType="1"/>
              </p:cNvSpPr>
              <p:nvPr/>
            </p:nvSpPr>
            <p:spPr bwMode="auto">
              <a:xfrm>
                <a:off x="4195" y="1523"/>
                <a:ext cx="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Line 41"/>
              <p:cNvSpPr>
                <a:spLocks noChangeShapeType="1"/>
              </p:cNvSpPr>
              <p:nvPr/>
            </p:nvSpPr>
            <p:spPr bwMode="auto">
              <a:xfrm>
                <a:off x="4195" y="1766"/>
                <a:ext cx="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Line 42"/>
              <p:cNvSpPr>
                <a:spLocks noChangeShapeType="1"/>
              </p:cNvSpPr>
              <p:nvPr/>
            </p:nvSpPr>
            <p:spPr bwMode="auto">
              <a:xfrm>
                <a:off x="4195" y="2006"/>
                <a:ext cx="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Line 43"/>
              <p:cNvSpPr>
                <a:spLocks noChangeShapeType="1"/>
              </p:cNvSpPr>
              <p:nvPr/>
            </p:nvSpPr>
            <p:spPr bwMode="auto">
              <a:xfrm>
                <a:off x="4497" y="799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" name="Text Box 44"/>
            <p:cNvSpPr txBox="1">
              <a:spLocks noChangeArrowheads="1"/>
            </p:cNvSpPr>
            <p:nvPr/>
          </p:nvSpPr>
          <p:spPr bwMode="auto">
            <a:xfrm>
              <a:off x="4150" y="764"/>
              <a:ext cx="6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/>
                <a:t>点</a:t>
              </a:r>
            </a:p>
          </p:txBody>
        </p:sp>
        <p:sp>
          <p:nvSpPr>
            <p:cNvPr id="109" name="Text Box 45"/>
            <p:cNvSpPr txBox="1">
              <a:spLocks noChangeArrowheads="1"/>
            </p:cNvSpPr>
            <p:nvPr/>
          </p:nvSpPr>
          <p:spPr bwMode="auto">
            <a:xfrm>
              <a:off x="4196" y="1012"/>
              <a:ext cx="4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212" y="1237"/>
              <a:ext cx="5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1" name="Text Box 47"/>
            <p:cNvSpPr txBox="1">
              <a:spLocks noChangeArrowheads="1"/>
            </p:cNvSpPr>
            <p:nvPr/>
          </p:nvSpPr>
          <p:spPr bwMode="auto">
            <a:xfrm>
              <a:off x="4196" y="1489"/>
              <a:ext cx="5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2" name="Text Box 48"/>
            <p:cNvSpPr txBox="1">
              <a:spLocks noChangeArrowheads="1"/>
            </p:cNvSpPr>
            <p:nvPr/>
          </p:nvSpPr>
          <p:spPr bwMode="auto">
            <a:xfrm>
              <a:off x="4206" y="1736"/>
              <a:ext cx="5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13" name="Text Box 49"/>
            <p:cNvSpPr txBox="1">
              <a:spLocks noChangeArrowheads="1"/>
            </p:cNvSpPr>
            <p:nvPr/>
          </p:nvSpPr>
          <p:spPr bwMode="auto">
            <a:xfrm>
              <a:off x="4214" y="1977"/>
              <a:ext cx="5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14" name="Text Box 50"/>
            <p:cNvSpPr txBox="1">
              <a:spLocks noChangeArrowheads="1"/>
            </p:cNvSpPr>
            <p:nvPr/>
          </p:nvSpPr>
          <p:spPr bwMode="auto">
            <a:xfrm>
              <a:off x="4716" y="756"/>
              <a:ext cx="7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/>
                <a:t>位置</a:t>
              </a:r>
            </a:p>
          </p:txBody>
        </p:sp>
      </p:grpSp>
      <p:sp>
        <p:nvSpPr>
          <p:cNvPr id="139" name="Text Box 68"/>
          <p:cNvSpPr txBox="1">
            <a:spLocks noChangeArrowheads="1"/>
          </p:cNvSpPr>
          <p:nvPr/>
        </p:nvSpPr>
        <p:spPr bwMode="auto">
          <a:xfrm>
            <a:off x="7864385" y="1819275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属于</a:t>
            </a:r>
            <a:r>
              <a:rPr lang="en-US" altLang="zh-CN" sz="2400" i="1" dirty="0" smtClean="0">
                <a:latin typeface="Times New Roman" panose="02020603050405020304" pitchFamily="18" charset="0"/>
              </a:rPr>
              <a:t>  </a:t>
            </a:r>
            <a:r>
              <a:rPr lang="zh-CN" altLang="en-US" sz="2400" dirty="0" smtClean="0"/>
              <a:t>面</a:t>
            </a:r>
            <a:endParaRPr lang="zh-CN" altLang="en-US" sz="2400" dirty="0"/>
          </a:p>
        </p:txBody>
      </p:sp>
      <p:sp>
        <p:nvSpPr>
          <p:cNvPr id="140" name="Text Box 69"/>
          <p:cNvSpPr txBox="1">
            <a:spLocks noChangeArrowheads="1"/>
          </p:cNvSpPr>
          <p:nvPr/>
        </p:nvSpPr>
        <p:spPr bwMode="auto">
          <a:xfrm>
            <a:off x="7864385" y="2179638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属于</a:t>
            </a:r>
            <a:r>
              <a:rPr lang="en-US" altLang="zh-CN" sz="2400" i="1" dirty="0" smtClean="0">
                <a:latin typeface="Times New Roman" panose="02020603050405020304" pitchFamily="18" charset="0"/>
              </a:rPr>
              <a:t>  </a:t>
            </a:r>
            <a:r>
              <a:rPr lang="zh-CN" altLang="en-US" sz="2400" dirty="0" smtClean="0"/>
              <a:t>面</a:t>
            </a:r>
            <a:endParaRPr lang="zh-CN" altLang="en-US" sz="2400" dirty="0"/>
          </a:p>
        </p:txBody>
      </p:sp>
      <p:sp>
        <p:nvSpPr>
          <p:cNvPr id="141" name="Text Box 70"/>
          <p:cNvSpPr txBox="1">
            <a:spLocks noChangeArrowheads="1"/>
          </p:cNvSpPr>
          <p:nvPr/>
        </p:nvSpPr>
        <p:spPr bwMode="auto">
          <a:xfrm>
            <a:off x="7864385" y="2590800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属于</a:t>
            </a:r>
            <a:r>
              <a:rPr lang="en-US" altLang="zh-CN" sz="2400" i="1" dirty="0" smtClean="0">
                <a:latin typeface="Times New Roman" panose="02020603050405020304" pitchFamily="18" charset="0"/>
              </a:rPr>
              <a:t>   </a:t>
            </a:r>
            <a:r>
              <a:rPr lang="zh-CN" altLang="en-US" sz="2400" dirty="0" smtClean="0"/>
              <a:t>面</a:t>
            </a:r>
            <a:endParaRPr lang="zh-CN" altLang="en-US" sz="2400" dirty="0"/>
          </a:p>
        </p:txBody>
      </p:sp>
      <p:sp>
        <p:nvSpPr>
          <p:cNvPr id="142" name="Text Box 71"/>
          <p:cNvSpPr txBox="1">
            <a:spLocks noChangeArrowheads="1"/>
          </p:cNvSpPr>
          <p:nvPr/>
        </p:nvSpPr>
        <p:spPr bwMode="auto">
          <a:xfrm>
            <a:off x="7864385" y="2984500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属于</a:t>
            </a:r>
            <a:r>
              <a:rPr lang="en-US" altLang="zh-CN" sz="2400" i="1" dirty="0" smtClean="0">
                <a:latin typeface="Times New Roman" panose="02020603050405020304" pitchFamily="18" charset="0"/>
              </a:rPr>
              <a:t>  </a:t>
            </a:r>
            <a:r>
              <a:rPr lang="zh-CN" altLang="en-US" sz="2400" dirty="0" smtClean="0"/>
              <a:t>轴</a:t>
            </a:r>
            <a:endParaRPr lang="zh-CN" altLang="en-US" sz="2400" dirty="0"/>
          </a:p>
        </p:txBody>
      </p:sp>
      <p:sp>
        <p:nvSpPr>
          <p:cNvPr id="143" name="Text Box 72"/>
          <p:cNvSpPr txBox="1">
            <a:spLocks noChangeArrowheads="1"/>
          </p:cNvSpPr>
          <p:nvPr/>
        </p:nvSpPr>
        <p:spPr bwMode="auto">
          <a:xfrm>
            <a:off x="7864385" y="3332163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属于</a:t>
            </a:r>
            <a:r>
              <a:rPr lang="en-US" altLang="zh-CN" sz="2400" i="1" dirty="0" smtClean="0">
                <a:latin typeface="Times New Roman" panose="02020603050405020304" pitchFamily="18" charset="0"/>
              </a:rPr>
              <a:t>  </a:t>
            </a:r>
            <a:r>
              <a:rPr lang="zh-CN" altLang="en-US" sz="2400" dirty="0" smtClean="0"/>
              <a:t>轴</a:t>
            </a:r>
            <a:endParaRPr lang="zh-CN" altLang="en-US" sz="2400" dirty="0"/>
          </a:p>
        </p:txBody>
      </p:sp>
      <p:sp>
        <p:nvSpPr>
          <p:cNvPr id="144" name="Rectangle 73"/>
          <p:cNvSpPr>
            <a:spLocks noChangeArrowheads="1"/>
          </p:cNvSpPr>
          <p:nvPr/>
        </p:nvSpPr>
        <p:spPr bwMode="auto">
          <a:xfrm>
            <a:off x="9055010" y="6491288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</a:rPr>
              <a:t>8</a:t>
            </a:r>
            <a:r>
              <a:rPr lang="zh-CN" altLang="en-US">
                <a:solidFill>
                  <a:schemeClr val="tx2"/>
                </a:solidFill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488795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0045" y="30795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Group 2"/>
          <p:cNvGrpSpPr>
            <a:grpSpLocks/>
          </p:cNvGrpSpPr>
          <p:nvPr/>
        </p:nvGrpSpPr>
        <p:grpSpPr bwMode="auto">
          <a:xfrm>
            <a:off x="1146085" y="1196975"/>
            <a:ext cx="6845300" cy="5308600"/>
            <a:chOff x="438" y="754"/>
            <a:chExt cx="4312" cy="3344"/>
          </a:xfrm>
        </p:grpSpPr>
        <p:grpSp>
          <p:nvGrpSpPr>
            <p:cNvPr id="42" name="Group 3"/>
            <p:cNvGrpSpPr>
              <a:grpSpLocks/>
            </p:cNvGrpSpPr>
            <p:nvPr/>
          </p:nvGrpSpPr>
          <p:grpSpPr bwMode="auto">
            <a:xfrm>
              <a:off x="438" y="754"/>
              <a:ext cx="4312" cy="3344"/>
              <a:chOff x="438" y="754"/>
              <a:chExt cx="4312" cy="3344"/>
            </a:xfrm>
          </p:grpSpPr>
          <p:sp>
            <p:nvSpPr>
              <p:cNvPr id="44" name="Text Box 4"/>
              <p:cNvSpPr txBox="1">
                <a:spLocks noChangeArrowheads="1"/>
              </p:cNvSpPr>
              <p:nvPr/>
            </p:nvSpPr>
            <p:spPr bwMode="auto">
              <a:xfrm>
                <a:off x="1330" y="2158"/>
                <a:ext cx="60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b</a:t>
                </a:r>
                <a:r>
                  <a:rPr lang="en-US" altLang="zh-CN" sz="2800"/>
                  <a:t>′</a:t>
                </a:r>
              </a:p>
            </p:txBody>
          </p:sp>
          <p:sp>
            <p:nvSpPr>
              <p:cNvPr id="45" name="Text Box 5"/>
              <p:cNvSpPr txBox="1">
                <a:spLocks noChangeArrowheads="1"/>
              </p:cNvSpPr>
              <p:nvPr/>
            </p:nvSpPr>
            <p:spPr bwMode="auto">
              <a:xfrm>
                <a:off x="665" y="1039"/>
                <a:ext cx="68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a</a:t>
                </a:r>
                <a:r>
                  <a:rPr lang="en-US" altLang="zh-CN" sz="2800"/>
                  <a:t>′</a:t>
                </a:r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785" y="2532"/>
                <a:ext cx="32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1450" y="2528"/>
                <a:ext cx="0" cy="9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Oval 8"/>
              <p:cNvSpPr>
                <a:spLocks noChangeArrowheads="1"/>
              </p:cNvSpPr>
              <p:nvPr/>
            </p:nvSpPr>
            <p:spPr bwMode="auto">
              <a:xfrm>
                <a:off x="1425" y="2504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Line 9"/>
              <p:cNvSpPr>
                <a:spLocks noChangeShapeType="1"/>
              </p:cNvSpPr>
              <p:nvPr/>
            </p:nvSpPr>
            <p:spPr bwMode="auto">
              <a:xfrm>
                <a:off x="2627" y="1395"/>
                <a:ext cx="6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Oval 10"/>
              <p:cNvSpPr>
                <a:spLocks noChangeArrowheads="1"/>
              </p:cNvSpPr>
              <p:nvPr/>
            </p:nvSpPr>
            <p:spPr bwMode="auto">
              <a:xfrm>
                <a:off x="1052" y="1146"/>
                <a:ext cx="58" cy="5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1425" y="3422"/>
                <a:ext cx="58" cy="5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Oval 12"/>
              <p:cNvSpPr>
                <a:spLocks noChangeArrowheads="1"/>
              </p:cNvSpPr>
              <p:nvPr/>
            </p:nvSpPr>
            <p:spPr bwMode="auto">
              <a:xfrm>
                <a:off x="1052" y="2504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" name="Oval 13"/>
              <p:cNvSpPr>
                <a:spLocks noChangeArrowheads="1"/>
              </p:cNvSpPr>
              <p:nvPr/>
            </p:nvSpPr>
            <p:spPr bwMode="auto">
              <a:xfrm>
                <a:off x="3270" y="1362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" name="Text Box 14"/>
              <p:cNvSpPr txBox="1">
                <a:spLocks noChangeArrowheads="1"/>
              </p:cNvSpPr>
              <p:nvPr/>
            </p:nvSpPr>
            <p:spPr bwMode="auto">
              <a:xfrm>
                <a:off x="851" y="2528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a</a:t>
                </a:r>
                <a:endParaRPr lang="en-US" altLang="zh-CN" sz="2800"/>
              </a:p>
            </p:txBody>
          </p:sp>
          <p:sp>
            <p:nvSpPr>
              <p:cNvPr id="55" name="Text Box 15"/>
              <p:cNvSpPr txBox="1">
                <a:spLocks noChangeArrowheads="1"/>
              </p:cNvSpPr>
              <p:nvPr/>
            </p:nvSpPr>
            <p:spPr bwMode="auto">
              <a:xfrm>
                <a:off x="2231" y="1150"/>
                <a:ext cx="57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c</a:t>
                </a:r>
                <a:r>
                  <a:rPr lang="en-US" altLang="zh-CN" sz="2800"/>
                  <a:t>′</a:t>
                </a:r>
              </a:p>
            </p:txBody>
          </p:sp>
          <p:sp>
            <p:nvSpPr>
              <p:cNvPr id="56" name="Text Box 16"/>
              <p:cNvSpPr txBox="1">
                <a:spLocks noChangeArrowheads="1"/>
              </p:cNvSpPr>
              <p:nvPr/>
            </p:nvSpPr>
            <p:spPr bwMode="auto">
              <a:xfrm>
                <a:off x="3292" y="1096"/>
                <a:ext cx="7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Lucida Calligraphy" panose="03010101010101010101" pitchFamily="66" charset="0"/>
                  </a:rPr>
                  <a:t>c</a:t>
                </a:r>
                <a:r>
                  <a:rPr lang="en-US" altLang="zh-CN" sz="2800"/>
                  <a:t>〞</a:t>
                </a:r>
              </a:p>
            </p:txBody>
          </p:sp>
          <p:sp>
            <p:nvSpPr>
              <p:cNvPr id="90" name="Text Box 17"/>
              <p:cNvSpPr txBox="1">
                <a:spLocks noChangeArrowheads="1"/>
              </p:cNvSpPr>
              <p:nvPr/>
            </p:nvSpPr>
            <p:spPr bwMode="auto">
              <a:xfrm>
                <a:off x="1156" y="3203"/>
                <a:ext cx="54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b</a:t>
                </a:r>
                <a:endParaRPr lang="en-US" altLang="zh-CN" sz="2800"/>
              </a:p>
            </p:txBody>
          </p:sp>
          <p:sp>
            <p:nvSpPr>
              <p:cNvPr id="91" name="Line 18"/>
              <p:cNvSpPr>
                <a:spLocks noChangeShapeType="1"/>
              </p:cNvSpPr>
              <p:nvPr/>
            </p:nvSpPr>
            <p:spPr bwMode="auto">
              <a:xfrm>
                <a:off x="2641" y="970"/>
                <a:ext cx="0" cy="30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Text Box 19"/>
              <p:cNvSpPr txBox="1">
                <a:spLocks noChangeArrowheads="1"/>
              </p:cNvSpPr>
              <p:nvPr/>
            </p:nvSpPr>
            <p:spPr bwMode="auto">
              <a:xfrm>
                <a:off x="2653" y="754"/>
                <a:ext cx="74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93" name="Text Box 20"/>
              <p:cNvSpPr txBox="1">
                <a:spLocks noChangeArrowheads="1"/>
              </p:cNvSpPr>
              <p:nvPr/>
            </p:nvSpPr>
            <p:spPr bwMode="auto">
              <a:xfrm>
                <a:off x="2656" y="3771"/>
                <a:ext cx="67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2800" baseline="-2500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94" name="Text Box 21"/>
              <p:cNvSpPr txBox="1">
                <a:spLocks noChangeArrowheads="1"/>
              </p:cNvSpPr>
              <p:nvPr/>
            </p:nvSpPr>
            <p:spPr bwMode="auto">
              <a:xfrm>
                <a:off x="3958" y="2375"/>
                <a:ext cx="79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2800" baseline="-25000">
                    <a:latin typeface="Times New Roman" panose="02020603050405020304" pitchFamily="18" charset="0"/>
                  </a:rPr>
                  <a:t>W</a:t>
                </a:r>
              </a:p>
            </p:txBody>
          </p:sp>
          <p:sp>
            <p:nvSpPr>
              <p:cNvPr id="95" name="Text Box 22"/>
              <p:cNvSpPr txBox="1">
                <a:spLocks noChangeArrowheads="1"/>
              </p:cNvSpPr>
              <p:nvPr/>
            </p:nvSpPr>
            <p:spPr bwMode="auto">
              <a:xfrm>
                <a:off x="438" y="2373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96" name="Line 23"/>
              <p:cNvSpPr>
                <a:spLocks noChangeShapeType="1"/>
              </p:cNvSpPr>
              <p:nvPr/>
            </p:nvSpPr>
            <p:spPr bwMode="auto">
              <a:xfrm>
                <a:off x="1085" y="1187"/>
                <a:ext cx="0" cy="1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Oval 24"/>
              <p:cNvSpPr>
                <a:spLocks noChangeArrowheads="1"/>
              </p:cNvSpPr>
              <p:nvPr/>
            </p:nvSpPr>
            <p:spPr bwMode="auto">
              <a:xfrm>
                <a:off x="2616" y="1362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" name="Oval 25"/>
              <p:cNvSpPr>
                <a:spLocks noChangeArrowheads="1"/>
              </p:cNvSpPr>
              <p:nvPr/>
            </p:nvSpPr>
            <p:spPr bwMode="auto">
              <a:xfrm>
                <a:off x="2616" y="3712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" name="Oval 26"/>
              <p:cNvSpPr>
                <a:spLocks noChangeArrowheads="1"/>
              </p:cNvSpPr>
              <p:nvPr/>
            </p:nvSpPr>
            <p:spPr bwMode="auto">
              <a:xfrm>
                <a:off x="3827" y="2504"/>
                <a:ext cx="5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" name="Text Box 27"/>
              <p:cNvSpPr txBox="1">
                <a:spLocks noChangeArrowheads="1"/>
              </p:cNvSpPr>
              <p:nvPr/>
            </p:nvSpPr>
            <p:spPr bwMode="auto">
              <a:xfrm>
                <a:off x="2391" y="3556"/>
                <a:ext cx="67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01" name="Text Box 28"/>
              <p:cNvSpPr txBox="1">
                <a:spLocks noChangeArrowheads="1"/>
              </p:cNvSpPr>
              <p:nvPr/>
            </p:nvSpPr>
            <p:spPr bwMode="auto">
              <a:xfrm>
                <a:off x="3606" y="2254"/>
                <a:ext cx="61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d</a:t>
                </a:r>
                <a:r>
                  <a:rPr lang="en-US" altLang="zh-CN" sz="2800" i="1"/>
                  <a:t>〞</a:t>
                </a:r>
              </a:p>
            </p:txBody>
          </p:sp>
          <p:sp>
            <p:nvSpPr>
              <p:cNvPr id="102" name="Oval 29"/>
              <p:cNvSpPr>
                <a:spLocks noChangeArrowheads="1"/>
              </p:cNvSpPr>
              <p:nvPr/>
            </p:nvSpPr>
            <p:spPr bwMode="auto">
              <a:xfrm>
                <a:off x="2616" y="1726"/>
                <a:ext cx="57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" name="Text Box 30"/>
              <p:cNvSpPr txBox="1">
                <a:spLocks noChangeArrowheads="1"/>
              </p:cNvSpPr>
              <p:nvPr/>
            </p:nvSpPr>
            <p:spPr bwMode="auto">
              <a:xfrm>
                <a:off x="2125" y="1520"/>
                <a:ext cx="65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e</a:t>
                </a:r>
                <a:r>
                  <a:rPr lang="en-US" altLang="zh-CN" sz="2800" i="1"/>
                  <a:t>′</a:t>
                </a:r>
              </a:p>
            </p:txBody>
          </p:sp>
          <p:sp>
            <p:nvSpPr>
              <p:cNvPr id="104" name="Text Box 31"/>
              <p:cNvSpPr txBox="1">
                <a:spLocks noChangeArrowheads="1"/>
              </p:cNvSpPr>
              <p:nvPr/>
            </p:nvSpPr>
            <p:spPr bwMode="auto">
              <a:xfrm>
                <a:off x="2709" y="1520"/>
                <a:ext cx="6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latin typeface="Times New Roman" panose="02020603050405020304" pitchFamily="18" charset="0"/>
                  </a:rPr>
                  <a:t>e</a:t>
                </a:r>
                <a:r>
                  <a:rPr lang="en-US" altLang="zh-CN" sz="2800" i="1"/>
                  <a:t>〞</a:t>
                </a:r>
              </a:p>
            </p:txBody>
          </p:sp>
        </p:grp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2653" y="229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06" name="Group 35"/>
          <p:cNvGrpSpPr>
            <a:grpSpLocks/>
          </p:cNvGrpSpPr>
          <p:nvPr/>
        </p:nvGrpSpPr>
        <p:grpSpPr bwMode="auto">
          <a:xfrm>
            <a:off x="7216685" y="1390650"/>
            <a:ext cx="2197100" cy="2457450"/>
            <a:chOff x="4150" y="756"/>
            <a:chExt cx="1384" cy="1548"/>
          </a:xfrm>
        </p:grpSpPr>
        <p:grpSp>
          <p:nvGrpSpPr>
            <p:cNvPr id="107" name="Group 36"/>
            <p:cNvGrpSpPr>
              <a:grpSpLocks/>
            </p:cNvGrpSpPr>
            <p:nvPr/>
          </p:nvGrpSpPr>
          <p:grpSpPr bwMode="auto">
            <a:xfrm>
              <a:off x="4195" y="799"/>
              <a:ext cx="1339" cy="1452"/>
              <a:chOff x="4195" y="799"/>
              <a:chExt cx="1339" cy="1452"/>
            </a:xfrm>
          </p:grpSpPr>
          <p:sp>
            <p:nvSpPr>
              <p:cNvPr id="115" name="Rectangle 37"/>
              <p:cNvSpPr>
                <a:spLocks noChangeArrowheads="1"/>
              </p:cNvSpPr>
              <p:nvPr/>
            </p:nvSpPr>
            <p:spPr bwMode="auto">
              <a:xfrm>
                <a:off x="4195" y="799"/>
                <a:ext cx="1339" cy="14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>
                <a:off x="4195" y="1042"/>
                <a:ext cx="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Line 39"/>
              <p:cNvSpPr>
                <a:spLocks noChangeShapeType="1"/>
              </p:cNvSpPr>
              <p:nvPr/>
            </p:nvSpPr>
            <p:spPr bwMode="auto">
              <a:xfrm>
                <a:off x="4195" y="1279"/>
                <a:ext cx="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Line 40"/>
              <p:cNvSpPr>
                <a:spLocks noChangeShapeType="1"/>
              </p:cNvSpPr>
              <p:nvPr/>
            </p:nvSpPr>
            <p:spPr bwMode="auto">
              <a:xfrm>
                <a:off x="4195" y="1523"/>
                <a:ext cx="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Line 41"/>
              <p:cNvSpPr>
                <a:spLocks noChangeShapeType="1"/>
              </p:cNvSpPr>
              <p:nvPr/>
            </p:nvSpPr>
            <p:spPr bwMode="auto">
              <a:xfrm>
                <a:off x="4195" y="1766"/>
                <a:ext cx="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Line 42"/>
              <p:cNvSpPr>
                <a:spLocks noChangeShapeType="1"/>
              </p:cNvSpPr>
              <p:nvPr/>
            </p:nvSpPr>
            <p:spPr bwMode="auto">
              <a:xfrm>
                <a:off x="4195" y="2006"/>
                <a:ext cx="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Line 43"/>
              <p:cNvSpPr>
                <a:spLocks noChangeShapeType="1"/>
              </p:cNvSpPr>
              <p:nvPr/>
            </p:nvSpPr>
            <p:spPr bwMode="auto">
              <a:xfrm>
                <a:off x="4497" y="799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" name="Text Box 44"/>
            <p:cNvSpPr txBox="1">
              <a:spLocks noChangeArrowheads="1"/>
            </p:cNvSpPr>
            <p:nvPr/>
          </p:nvSpPr>
          <p:spPr bwMode="auto">
            <a:xfrm>
              <a:off x="4150" y="764"/>
              <a:ext cx="6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/>
                <a:t>点</a:t>
              </a:r>
            </a:p>
          </p:txBody>
        </p:sp>
        <p:sp>
          <p:nvSpPr>
            <p:cNvPr id="109" name="Text Box 45"/>
            <p:cNvSpPr txBox="1">
              <a:spLocks noChangeArrowheads="1"/>
            </p:cNvSpPr>
            <p:nvPr/>
          </p:nvSpPr>
          <p:spPr bwMode="auto">
            <a:xfrm>
              <a:off x="4196" y="1012"/>
              <a:ext cx="4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212" y="1237"/>
              <a:ext cx="5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1" name="Text Box 47"/>
            <p:cNvSpPr txBox="1">
              <a:spLocks noChangeArrowheads="1"/>
            </p:cNvSpPr>
            <p:nvPr/>
          </p:nvSpPr>
          <p:spPr bwMode="auto">
            <a:xfrm>
              <a:off x="4196" y="1489"/>
              <a:ext cx="5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2" name="Text Box 48"/>
            <p:cNvSpPr txBox="1">
              <a:spLocks noChangeArrowheads="1"/>
            </p:cNvSpPr>
            <p:nvPr/>
          </p:nvSpPr>
          <p:spPr bwMode="auto">
            <a:xfrm>
              <a:off x="4206" y="1736"/>
              <a:ext cx="5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13" name="Text Box 49"/>
            <p:cNvSpPr txBox="1">
              <a:spLocks noChangeArrowheads="1"/>
            </p:cNvSpPr>
            <p:nvPr/>
          </p:nvSpPr>
          <p:spPr bwMode="auto">
            <a:xfrm>
              <a:off x="4214" y="1977"/>
              <a:ext cx="5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14" name="Text Box 50"/>
            <p:cNvSpPr txBox="1">
              <a:spLocks noChangeArrowheads="1"/>
            </p:cNvSpPr>
            <p:nvPr/>
          </p:nvSpPr>
          <p:spPr bwMode="auto">
            <a:xfrm>
              <a:off x="4716" y="756"/>
              <a:ext cx="7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/>
                <a:t>位置</a:t>
              </a:r>
            </a:p>
          </p:txBody>
        </p:sp>
      </p:grpSp>
      <p:sp>
        <p:nvSpPr>
          <p:cNvPr id="122" name="Line 51"/>
          <p:cNvSpPr>
            <a:spLocks noChangeShapeType="1"/>
          </p:cNvSpPr>
          <p:nvPr/>
        </p:nvSpPr>
        <p:spPr bwMode="auto">
          <a:xfrm>
            <a:off x="4649698" y="4017963"/>
            <a:ext cx="2055812" cy="20542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" name="Line 52"/>
          <p:cNvSpPr>
            <a:spLocks noChangeShapeType="1"/>
          </p:cNvSpPr>
          <p:nvPr/>
        </p:nvSpPr>
        <p:spPr bwMode="auto">
          <a:xfrm>
            <a:off x="6568985" y="4064000"/>
            <a:ext cx="0" cy="18732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" name="Line 53"/>
          <p:cNvSpPr>
            <a:spLocks noChangeShapeType="1"/>
          </p:cNvSpPr>
          <p:nvPr/>
        </p:nvSpPr>
        <p:spPr bwMode="auto">
          <a:xfrm flipH="1">
            <a:off x="4705260" y="5937250"/>
            <a:ext cx="18637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" name="Oval 54"/>
          <p:cNvSpPr>
            <a:spLocks noChangeArrowheads="1"/>
          </p:cNvSpPr>
          <p:nvPr/>
        </p:nvSpPr>
        <p:spPr bwMode="auto">
          <a:xfrm>
            <a:off x="4586198" y="18081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" name="Text Box 55"/>
          <p:cNvSpPr txBox="1">
            <a:spLocks noChangeArrowheads="1"/>
          </p:cNvSpPr>
          <p:nvPr/>
        </p:nvSpPr>
        <p:spPr bwMode="auto">
          <a:xfrm>
            <a:off x="4662398" y="1611313"/>
            <a:ext cx="86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a〞</a:t>
            </a:r>
          </a:p>
        </p:txBody>
      </p:sp>
      <p:sp>
        <p:nvSpPr>
          <p:cNvPr id="127" name="Line 56"/>
          <p:cNvSpPr>
            <a:spLocks noChangeShapeType="1"/>
          </p:cNvSpPr>
          <p:nvPr/>
        </p:nvSpPr>
        <p:spPr bwMode="auto">
          <a:xfrm>
            <a:off x="2201773" y="1870075"/>
            <a:ext cx="23764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" name="Oval 57"/>
          <p:cNvSpPr>
            <a:spLocks noChangeArrowheads="1"/>
          </p:cNvSpPr>
          <p:nvPr/>
        </p:nvSpPr>
        <p:spPr bwMode="auto">
          <a:xfrm>
            <a:off x="4590960" y="39671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" name="Text Box 58"/>
          <p:cNvSpPr txBox="1">
            <a:spLocks noChangeArrowheads="1"/>
          </p:cNvSpPr>
          <p:nvPr/>
        </p:nvSpPr>
        <p:spPr bwMode="auto">
          <a:xfrm>
            <a:off x="4154398" y="3551238"/>
            <a:ext cx="86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d′</a:t>
            </a:r>
          </a:p>
        </p:txBody>
      </p:sp>
      <p:sp>
        <p:nvSpPr>
          <p:cNvPr id="130" name="Line 59"/>
          <p:cNvSpPr>
            <a:spLocks noChangeShapeType="1"/>
          </p:cNvSpPr>
          <p:nvPr/>
        </p:nvSpPr>
        <p:spPr bwMode="auto">
          <a:xfrm>
            <a:off x="2803435" y="5483225"/>
            <a:ext cx="32940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1" name="Line 60"/>
          <p:cNvSpPr>
            <a:spLocks noChangeShapeType="1"/>
          </p:cNvSpPr>
          <p:nvPr/>
        </p:nvSpPr>
        <p:spPr bwMode="auto">
          <a:xfrm flipV="1">
            <a:off x="6102260" y="4005263"/>
            <a:ext cx="0" cy="1473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" name="Oval 61"/>
          <p:cNvSpPr>
            <a:spLocks noChangeArrowheads="1"/>
          </p:cNvSpPr>
          <p:nvPr/>
        </p:nvSpPr>
        <p:spPr bwMode="auto">
          <a:xfrm>
            <a:off x="6056223" y="3959225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" name="Text Box 62"/>
          <p:cNvSpPr txBox="1">
            <a:spLocks noChangeArrowheads="1"/>
          </p:cNvSpPr>
          <p:nvPr/>
        </p:nvSpPr>
        <p:spPr bwMode="auto">
          <a:xfrm>
            <a:off x="5665698" y="3586163"/>
            <a:ext cx="86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b〞</a:t>
            </a:r>
          </a:p>
        </p:txBody>
      </p:sp>
      <p:sp>
        <p:nvSpPr>
          <p:cNvPr id="134" name="Line 63"/>
          <p:cNvSpPr>
            <a:spLocks noChangeShapeType="1"/>
          </p:cNvSpPr>
          <p:nvPr/>
        </p:nvSpPr>
        <p:spPr bwMode="auto">
          <a:xfrm>
            <a:off x="5683160" y="2263775"/>
            <a:ext cx="0" cy="2800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" name="Line 64"/>
          <p:cNvSpPr>
            <a:spLocks noChangeShapeType="1"/>
          </p:cNvSpPr>
          <p:nvPr/>
        </p:nvSpPr>
        <p:spPr bwMode="auto">
          <a:xfrm flipH="1">
            <a:off x="4649698" y="5059363"/>
            <a:ext cx="103346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" name="Oval 65"/>
          <p:cNvSpPr>
            <a:spLocks noChangeArrowheads="1"/>
          </p:cNvSpPr>
          <p:nvPr/>
        </p:nvSpPr>
        <p:spPr bwMode="auto">
          <a:xfrm>
            <a:off x="4590960" y="5000625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" name="Text Box 66"/>
          <p:cNvSpPr txBox="1">
            <a:spLocks noChangeArrowheads="1"/>
          </p:cNvSpPr>
          <p:nvPr/>
        </p:nvSpPr>
        <p:spPr bwMode="auto">
          <a:xfrm>
            <a:off x="4141698" y="4787900"/>
            <a:ext cx="865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c</a:t>
            </a:r>
          </a:p>
        </p:txBody>
      </p:sp>
      <p:sp>
        <p:nvSpPr>
          <p:cNvPr id="138" name="Text Box 67"/>
          <p:cNvSpPr txBox="1">
            <a:spLocks noChangeArrowheads="1"/>
          </p:cNvSpPr>
          <p:nvPr/>
        </p:nvSpPr>
        <p:spPr bwMode="auto">
          <a:xfrm>
            <a:off x="4260760" y="3870325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9" name="Text Box 68"/>
          <p:cNvSpPr txBox="1">
            <a:spLocks noChangeArrowheads="1"/>
          </p:cNvSpPr>
          <p:nvPr/>
        </p:nvSpPr>
        <p:spPr bwMode="auto">
          <a:xfrm>
            <a:off x="7864385" y="1819275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属于</a:t>
            </a:r>
            <a:r>
              <a:rPr lang="en-US" altLang="zh-CN" sz="24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V </a:t>
            </a:r>
            <a:r>
              <a:rPr lang="zh-CN" altLang="en-US" sz="2400" dirty="0"/>
              <a:t>面</a:t>
            </a:r>
          </a:p>
        </p:txBody>
      </p:sp>
      <p:sp>
        <p:nvSpPr>
          <p:cNvPr id="140" name="Text Box 69"/>
          <p:cNvSpPr txBox="1">
            <a:spLocks noChangeArrowheads="1"/>
          </p:cNvSpPr>
          <p:nvPr/>
        </p:nvSpPr>
        <p:spPr bwMode="auto">
          <a:xfrm>
            <a:off x="7864385" y="2179638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属于</a:t>
            </a:r>
            <a:r>
              <a:rPr lang="en-US" altLang="zh-CN" sz="24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H </a:t>
            </a:r>
            <a:r>
              <a:rPr lang="zh-CN" altLang="en-US" sz="2400" dirty="0"/>
              <a:t>面</a:t>
            </a:r>
          </a:p>
        </p:txBody>
      </p:sp>
      <p:sp>
        <p:nvSpPr>
          <p:cNvPr id="141" name="Text Box 70"/>
          <p:cNvSpPr txBox="1">
            <a:spLocks noChangeArrowheads="1"/>
          </p:cNvSpPr>
          <p:nvPr/>
        </p:nvSpPr>
        <p:spPr bwMode="auto">
          <a:xfrm>
            <a:off x="7864385" y="2590800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属于</a:t>
            </a:r>
            <a:r>
              <a:rPr lang="en-US" altLang="zh-CN" sz="24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W </a:t>
            </a:r>
            <a:r>
              <a:rPr lang="zh-CN" altLang="en-US" sz="2400" dirty="0"/>
              <a:t>面</a:t>
            </a:r>
          </a:p>
        </p:txBody>
      </p:sp>
      <p:sp>
        <p:nvSpPr>
          <p:cNvPr id="142" name="Text Box 71"/>
          <p:cNvSpPr txBox="1">
            <a:spLocks noChangeArrowheads="1"/>
          </p:cNvSpPr>
          <p:nvPr/>
        </p:nvSpPr>
        <p:spPr bwMode="auto">
          <a:xfrm>
            <a:off x="7864385" y="2984500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属于</a:t>
            </a:r>
            <a:r>
              <a:rPr lang="en-US" altLang="zh-CN" sz="24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Y </a:t>
            </a:r>
            <a:r>
              <a:rPr lang="zh-CN" altLang="en-US" sz="2400" dirty="0"/>
              <a:t>轴</a:t>
            </a:r>
          </a:p>
        </p:txBody>
      </p:sp>
      <p:sp>
        <p:nvSpPr>
          <p:cNvPr id="143" name="Text Box 72"/>
          <p:cNvSpPr txBox="1">
            <a:spLocks noChangeArrowheads="1"/>
          </p:cNvSpPr>
          <p:nvPr/>
        </p:nvSpPr>
        <p:spPr bwMode="auto">
          <a:xfrm>
            <a:off x="7864385" y="3332163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属于</a:t>
            </a:r>
            <a:r>
              <a:rPr lang="en-US" altLang="zh-CN" sz="24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Z </a:t>
            </a:r>
            <a:r>
              <a:rPr lang="zh-CN" altLang="en-US" sz="2400" dirty="0"/>
              <a:t>轴</a:t>
            </a:r>
          </a:p>
        </p:txBody>
      </p:sp>
      <p:sp>
        <p:nvSpPr>
          <p:cNvPr id="144" name="Rectangle 73"/>
          <p:cNvSpPr>
            <a:spLocks noChangeArrowheads="1"/>
          </p:cNvSpPr>
          <p:nvPr/>
        </p:nvSpPr>
        <p:spPr bwMode="auto">
          <a:xfrm>
            <a:off x="9055010" y="6491288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</a:rPr>
              <a:t>8</a:t>
            </a:r>
            <a:r>
              <a:rPr lang="zh-CN" altLang="en-US">
                <a:solidFill>
                  <a:schemeClr val="tx2"/>
                </a:solidFill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456379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/>
      <p:bldP spid="12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179</Words>
  <Application>Microsoft Office PowerPoint</Application>
  <PresentationFormat>宽屏</PresentationFormat>
  <Paragraphs>93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等线</vt:lpstr>
      <vt:lpstr>Calibri</vt:lpstr>
      <vt:lpstr>Impact</vt:lpstr>
      <vt:lpstr>Times New Roman</vt:lpstr>
      <vt:lpstr>HY헤드라인M</vt:lpstr>
      <vt:lpstr>等线 Light</vt:lpstr>
      <vt:lpstr>굴림</vt:lpstr>
      <vt:lpstr>微软雅黑</vt:lpstr>
      <vt:lpstr>Arial</vt:lpstr>
      <vt:lpstr>宋体</vt:lpstr>
      <vt:lpstr>Lucida Calligraphy</vt:lpstr>
      <vt:lpstr>华文行楷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471</cp:revision>
  <dcterms:created xsi:type="dcterms:W3CDTF">2017-04-05T04:59:00Z</dcterms:created>
  <dcterms:modified xsi:type="dcterms:W3CDTF">2018-08-14T02:03:44Z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