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07" r:id="rId13"/>
  </p:sldIdLst>
  <p:sldSz cx="12192000" cy="6858000"/>
  <p:notesSz cx="6858000" cy="9144000"/>
  <p:embeddedFontLst>
    <p:embeddedFont>
      <p:font typeface="굴림" panose="020B0604020202020204" charset="0"/>
      <p:regular r:id="rId16"/>
    </p:embeddedFont>
    <p:embeddedFont>
      <p:font typeface="隶书" panose="02010509060101010101" pitchFamily="49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华文行楷" panose="02010800040101010101" pitchFamily="2" charset="-122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第三章 投影的基本知识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平行投影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25858" y="65377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50850" y="1267000"/>
            <a:ext cx="11366500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投影中心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在距投影面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无限远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处，投射线按一定的方向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的投射下来，用这些互相平行的投射线作出形体的投影，称为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平行投影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525859" y="721264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858" y="75219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二、平行投影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653871" y="2479281"/>
            <a:ext cx="3996180" cy="3113369"/>
            <a:chOff x="2789238" y="3098800"/>
            <a:chExt cx="3370262" cy="262572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0" y="3373438"/>
              <a:ext cx="23431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257550" y="3141663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843338" y="3687763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4884738" y="3125788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449888" y="3652838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103688" y="3098800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751388" y="3098800"/>
              <a:ext cx="0" cy="5461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238" y="4641850"/>
              <a:ext cx="3370262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3844925" y="4217988"/>
              <a:ext cx="0" cy="1104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5464175" y="4551363"/>
              <a:ext cx="9525" cy="7620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835400" y="5313363"/>
              <a:ext cx="16383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252788" y="3702050"/>
              <a:ext cx="0" cy="1104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4881563" y="4540250"/>
              <a:ext cx="0" cy="2667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3244850" y="4789488"/>
              <a:ext cx="600075" cy="523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244850" y="4789488"/>
              <a:ext cx="16287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883150" y="4789488"/>
              <a:ext cx="590550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4140200" y="5122863"/>
              <a:ext cx="6286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H="1" flipV="1">
              <a:off x="3892550" y="4941888"/>
              <a:ext cx="247650" cy="190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3892550" y="4941888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4549775" y="4941888"/>
              <a:ext cx="219075" cy="171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未知"/>
            <p:cNvSpPr>
              <a:spLocks/>
            </p:cNvSpPr>
            <p:nvPr/>
          </p:nvSpPr>
          <p:spPr bwMode="auto">
            <a:xfrm>
              <a:off x="2806700" y="4646613"/>
              <a:ext cx="3324225" cy="1028700"/>
            </a:xfrm>
            <a:custGeom>
              <a:avLst/>
              <a:gdLst>
                <a:gd name="T0" fmla="*/ 0 w 2094"/>
                <a:gd name="T1" fmla="*/ 6 h 648"/>
                <a:gd name="T2" fmla="*/ 1428 w 2094"/>
                <a:gd name="T3" fmla="*/ 0 h 648"/>
                <a:gd name="T4" fmla="*/ 2094 w 2094"/>
                <a:gd name="T5" fmla="*/ 648 h 648"/>
                <a:gd name="T6" fmla="*/ 642 w 2094"/>
                <a:gd name="T7" fmla="*/ 648 h 648"/>
                <a:gd name="T8" fmla="*/ 0 w 2094"/>
                <a:gd name="T9" fmla="*/ 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4" h="648">
                  <a:moveTo>
                    <a:pt x="0" y="6"/>
                  </a:moveTo>
                  <a:lnTo>
                    <a:pt x="1428" y="0"/>
                  </a:lnTo>
                  <a:lnTo>
                    <a:pt x="2094" y="648"/>
                  </a:lnTo>
                  <a:lnTo>
                    <a:pt x="642" y="6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5381625" y="5237163"/>
              <a:ext cx="641350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</a:p>
          </p:txBody>
        </p:sp>
      </p:grpSp>
      <p:sp>
        <p:nvSpPr>
          <p:cNvPr id="3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106229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70071" y="6572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95063" y="1270453"/>
            <a:ext cx="861989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实际上，中心投影法和平行投影法的主要区别在于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投影线是否交于一点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670072" y="724718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0071" y="75565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二、平行投影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790208" y="1930006"/>
            <a:ext cx="8229600" cy="3678237"/>
            <a:chOff x="468313" y="1611313"/>
            <a:chExt cx="8229600" cy="3678237"/>
          </a:xfrm>
        </p:grpSpPr>
        <p:sp>
          <p:nvSpPr>
            <p:cNvPr id="40" name="AutoShape 2"/>
            <p:cNvSpPr>
              <a:spLocks noChangeArrowheads="1"/>
            </p:cNvSpPr>
            <p:nvPr/>
          </p:nvSpPr>
          <p:spPr bwMode="auto">
            <a:xfrm rot="20700000" flipH="1">
              <a:off x="468313" y="3279775"/>
              <a:ext cx="2343150" cy="1076325"/>
            </a:xfrm>
            <a:prstGeom prst="parallelogram">
              <a:avLst>
                <a:gd name="adj" fmla="val 54425"/>
              </a:avLst>
            </a:prstGeom>
            <a:solidFill>
              <a:srgbClr val="FF9900">
                <a:alpha val="12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1" name="Line 3"/>
            <p:cNvSpPr>
              <a:spLocks noChangeShapeType="1"/>
            </p:cNvSpPr>
            <p:nvPr/>
          </p:nvSpPr>
          <p:spPr bwMode="auto">
            <a:xfrm rot="60000" flipV="1">
              <a:off x="1217613" y="4005263"/>
              <a:ext cx="1670050" cy="4905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 rot="20700000" flipH="1">
              <a:off x="939800" y="3482975"/>
              <a:ext cx="1406525" cy="592138"/>
            </a:xfrm>
            <a:prstGeom prst="parallelogram">
              <a:avLst>
                <a:gd name="adj" fmla="val 59383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 flipV="1">
              <a:off x="893763" y="2044700"/>
              <a:ext cx="75565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1376363" y="2038350"/>
              <a:ext cx="266700" cy="2120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 flipV="1">
              <a:off x="1636713" y="2038350"/>
              <a:ext cx="749300" cy="184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 flipV="1">
              <a:off x="1636713" y="2044700"/>
              <a:ext cx="260350" cy="135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 rot="20700000" flipH="1">
              <a:off x="1260475" y="2855913"/>
              <a:ext cx="765175" cy="295275"/>
            </a:xfrm>
            <a:prstGeom prst="parallelogram">
              <a:avLst>
                <a:gd name="adj" fmla="val 64785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8" name="未知"/>
            <p:cNvSpPr>
              <a:spLocks/>
            </p:cNvSpPr>
            <p:nvPr/>
          </p:nvSpPr>
          <p:spPr bwMode="auto">
            <a:xfrm>
              <a:off x="1620838" y="2047875"/>
              <a:ext cx="42862" cy="42863"/>
            </a:xfrm>
            <a:custGeom>
              <a:avLst/>
              <a:gdLst>
                <a:gd name="T0" fmla="*/ 260 w 260"/>
                <a:gd name="T1" fmla="*/ 129 h 260"/>
                <a:gd name="T2" fmla="*/ 222 w 260"/>
                <a:gd name="T3" fmla="*/ 38 h 260"/>
                <a:gd name="T4" fmla="*/ 130 w 260"/>
                <a:gd name="T5" fmla="*/ 0 h 260"/>
                <a:gd name="T6" fmla="*/ 38 w 260"/>
                <a:gd name="T7" fmla="*/ 38 h 260"/>
                <a:gd name="T8" fmla="*/ 0 w 260"/>
                <a:gd name="T9" fmla="*/ 129 h 260"/>
                <a:gd name="T10" fmla="*/ 38 w 260"/>
                <a:gd name="T11" fmla="*/ 222 h 260"/>
                <a:gd name="T12" fmla="*/ 130 w 260"/>
                <a:gd name="T13" fmla="*/ 260 h 260"/>
                <a:gd name="T14" fmla="*/ 222 w 260"/>
                <a:gd name="T15" fmla="*/ 222 h 260"/>
                <a:gd name="T16" fmla="*/ 260 w 260"/>
                <a:gd name="T17" fmla="*/ 1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60">
                  <a:moveTo>
                    <a:pt x="260" y="129"/>
                  </a:moveTo>
                  <a:lnTo>
                    <a:pt x="222" y="38"/>
                  </a:lnTo>
                  <a:lnTo>
                    <a:pt x="130" y="0"/>
                  </a:lnTo>
                  <a:lnTo>
                    <a:pt x="38" y="38"/>
                  </a:lnTo>
                  <a:lnTo>
                    <a:pt x="0" y="129"/>
                  </a:lnTo>
                  <a:lnTo>
                    <a:pt x="38" y="222"/>
                  </a:lnTo>
                  <a:lnTo>
                    <a:pt x="130" y="260"/>
                  </a:lnTo>
                  <a:lnTo>
                    <a:pt x="222" y="222"/>
                  </a:lnTo>
                  <a:lnTo>
                    <a:pt x="260" y="129"/>
                  </a:lnTo>
                </a:path>
              </a:pathLst>
            </a:custGeom>
            <a:solidFill>
              <a:srgbClr val="F5430B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AutoShape 11"/>
            <p:cNvSpPr>
              <a:spLocks noChangeArrowheads="1"/>
            </p:cNvSpPr>
            <p:nvPr/>
          </p:nvSpPr>
          <p:spPr bwMode="auto">
            <a:xfrm rot="20700000" flipH="1">
              <a:off x="3322638" y="3255963"/>
              <a:ext cx="2343150" cy="1076325"/>
            </a:xfrm>
            <a:prstGeom prst="parallelogram">
              <a:avLst>
                <a:gd name="adj" fmla="val 54425"/>
              </a:avLst>
            </a:prstGeom>
            <a:solidFill>
              <a:srgbClr val="FF9900">
                <a:alpha val="12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rot="60000" flipV="1">
              <a:off x="4071938" y="3981450"/>
              <a:ext cx="1670050" cy="490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 rot="20700000" flipH="1">
              <a:off x="3960813" y="3524250"/>
              <a:ext cx="1182687" cy="493713"/>
            </a:xfrm>
            <a:prstGeom prst="parallelogram">
              <a:avLst>
                <a:gd name="adj" fmla="val 59887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2" name="AutoShape 14"/>
            <p:cNvSpPr>
              <a:spLocks noChangeArrowheads="1"/>
            </p:cNvSpPr>
            <p:nvPr/>
          </p:nvSpPr>
          <p:spPr bwMode="auto">
            <a:xfrm rot="20700000" flipH="1">
              <a:off x="3975100" y="2536825"/>
              <a:ext cx="1169988" cy="495300"/>
            </a:xfrm>
            <a:prstGeom prst="parallelogram">
              <a:avLst>
                <a:gd name="adj" fmla="val 59055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3" name="AutoShape 15"/>
            <p:cNvSpPr>
              <a:spLocks noChangeArrowheads="1"/>
            </p:cNvSpPr>
            <p:nvPr/>
          </p:nvSpPr>
          <p:spPr bwMode="auto">
            <a:xfrm rot="20700000" flipH="1">
              <a:off x="6165850" y="3255963"/>
              <a:ext cx="2343150" cy="1076325"/>
            </a:xfrm>
            <a:prstGeom prst="parallelogram">
              <a:avLst>
                <a:gd name="adj" fmla="val 54425"/>
              </a:avLst>
            </a:prstGeom>
            <a:solidFill>
              <a:srgbClr val="FF9900">
                <a:alpha val="12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rot="60000" flipV="1">
              <a:off x="6915150" y="3981450"/>
              <a:ext cx="1670050" cy="490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5" name="AutoShape 17"/>
            <p:cNvSpPr>
              <a:spLocks noChangeArrowheads="1"/>
            </p:cNvSpPr>
            <p:nvPr/>
          </p:nvSpPr>
          <p:spPr bwMode="auto">
            <a:xfrm rot="20700000" flipH="1">
              <a:off x="6804025" y="3524250"/>
              <a:ext cx="1182688" cy="493713"/>
            </a:xfrm>
            <a:prstGeom prst="parallelogram">
              <a:avLst>
                <a:gd name="adj" fmla="val 59887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V="1">
              <a:off x="5183188" y="2352675"/>
              <a:ext cx="0" cy="150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3922713" y="2190750"/>
              <a:ext cx="0" cy="148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V="1">
              <a:off x="4329113" y="2533650"/>
              <a:ext cx="19050" cy="154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9" name="Line 21"/>
            <p:cNvSpPr>
              <a:spLocks noChangeShapeType="1"/>
            </p:cNvSpPr>
            <p:nvPr/>
          </p:nvSpPr>
          <p:spPr bwMode="auto">
            <a:xfrm flipH="1" flipV="1">
              <a:off x="4773613" y="1981200"/>
              <a:ext cx="3175" cy="148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V="1">
              <a:off x="7173913" y="2733675"/>
              <a:ext cx="679450" cy="135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V="1">
              <a:off x="7605713" y="2092325"/>
              <a:ext cx="692150" cy="136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2" name="AutoShape 24"/>
            <p:cNvSpPr>
              <a:spLocks noChangeArrowheads="1"/>
            </p:cNvSpPr>
            <p:nvPr/>
          </p:nvSpPr>
          <p:spPr bwMode="auto">
            <a:xfrm rot="20700000" flipH="1">
              <a:off x="7308850" y="2533650"/>
              <a:ext cx="1182688" cy="493713"/>
            </a:xfrm>
            <a:prstGeom prst="parallelogram">
              <a:avLst>
                <a:gd name="adj" fmla="val 59887"/>
              </a:avLst>
            </a:prstGeom>
            <a:solidFill>
              <a:srgbClr val="F5430B">
                <a:alpha val="43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 flipV="1">
              <a:off x="6767513" y="2317750"/>
              <a:ext cx="679450" cy="137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flipV="1">
              <a:off x="8024813" y="2533650"/>
              <a:ext cx="673100" cy="132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rot="3840000" flipV="1">
              <a:off x="198438" y="3863975"/>
              <a:ext cx="1162050" cy="374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 rot="3840000" flipV="1">
              <a:off x="3055937" y="3832226"/>
              <a:ext cx="1177925" cy="387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rot="3840000" flipV="1">
              <a:off x="5913438" y="3825875"/>
              <a:ext cx="1162050" cy="374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512763" y="4832350"/>
              <a:ext cx="288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投影线交于一点</a:t>
              </a: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341813" y="4822825"/>
              <a:ext cx="2828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FF33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投影线相互平行</a:t>
              </a: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549650" y="3181350"/>
              <a:ext cx="404813" cy="782638"/>
              <a:chOff x="0" y="0"/>
              <a:chExt cx="327" cy="749"/>
            </a:xfrm>
          </p:grpSpPr>
          <p:sp>
            <p:nvSpPr>
              <p:cNvPr id="85" name="Line 33"/>
              <p:cNvSpPr>
                <a:spLocks noChangeShapeType="1"/>
              </p:cNvSpPr>
              <p:nvPr/>
            </p:nvSpPr>
            <p:spPr bwMode="auto">
              <a:xfrm>
                <a:off x="197" y="312"/>
                <a:ext cx="1" cy="279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 flipH="1">
                <a:off x="0" y="591"/>
                <a:ext cx="197" cy="58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35"/>
              <p:cNvSpPr>
                <a:spLocks noChangeShapeType="1"/>
              </p:cNvSpPr>
              <p:nvPr/>
            </p:nvSpPr>
            <p:spPr bwMode="auto">
              <a:xfrm>
                <a:off x="197" y="530"/>
                <a:ext cx="33" cy="39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36"/>
              <p:cNvSpPr>
                <a:spLocks noChangeShapeType="1"/>
              </p:cNvSpPr>
              <p:nvPr/>
            </p:nvSpPr>
            <p:spPr bwMode="auto">
              <a:xfrm flipV="1">
                <a:off x="230" y="569"/>
                <a:ext cx="1" cy="61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37"/>
              <p:cNvSpPr>
                <a:spLocks noChangeShapeType="1"/>
              </p:cNvSpPr>
              <p:nvPr/>
            </p:nvSpPr>
            <p:spPr bwMode="auto">
              <a:xfrm>
                <a:off x="197" y="591"/>
                <a:ext cx="130" cy="158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38"/>
              <p:cNvSpPr>
                <a:spLocks noChangeShapeType="1"/>
              </p:cNvSpPr>
              <p:nvPr/>
            </p:nvSpPr>
            <p:spPr bwMode="auto">
              <a:xfrm flipH="1">
                <a:off x="147" y="530"/>
                <a:ext cx="50" cy="15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39"/>
              <p:cNvSpPr>
                <a:spLocks noChangeShapeType="1"/>
              </p:cNvSpPr>
              <p:nvPr/>
            </p:nvSpPr>
            <p:spPr bwMode="auto">
              <a:xfrm flipV="1">
                <a:off x="147" y="545"/>
                <a:ext cx="1" cy="61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40"/>
              <p:cNvSpPr>
                <a:spLocks noChangeShapeType="1"/>
              </p:cNvSpPr>
              <p:nvPr/>
            </p:nvSpPr>
            <p:spPr bwMode="auto">
              <a:xfrm>
                <a:off x="197" y="0"/>
                <a:ext cx="1" cy="170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未知"/>
              <p:cNvSpPr>
                <a:spLocks/>
              </p:cNvSpPr>
              <p:nvPr/>
            </p:nvSpPr>
            <p:spPr bwMode="auto">
              <a:xfrm>
                <a:off x="174" y="170"/>
                <a:ext cx="46" cy="142"/>
              </a:xfrm>
              <a:custGeom>
                <a:avLst/>
                <a:gdLst>
                  <a:gd name="T0" fmla="*/ 0 w 275"/>
                  <a:gd name="T1" fmla="*/ 0 h 849"/>
                  <a:gd name="T2" fmla="*/ 275 w 275"/>
                  <a:gd name="T3" fmla="*/ 0 h 849"/>
                  <a:gd name="T4" fmla="*/ 137 w 275"/>
                  <a:gd name="T5" fmla="*/ 849 h 849"/>
                  <a:gd name="T6" fmla="*/ 0 w 275"/>
                  <a:gd name="T7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849">
                    <a:moveTo>
                      <a:pt x="0" y="0"/>
                    </a:moveTo>
                    <a:lnTo>
                      <a:pt x="275" y="0"/>
                    </a:lnTo>
                    <a:lnTo>
                      <a:pt x="137" y="8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22225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未知"/>
              <p:cNvSpPr>
                <a:spLocks/>
              </p:cNvSpPr>
              <p:nvPr/>
            </p:nvSpPr>
            <p:spPr bwMode="auto">
              <a:xfrm>
                <a:off x="174" y="170"/>
                <a:ext cx="46" cy="142"/>
              </a:xfrm>
              <a:custGeom>
                <a:avLst/>
                <a:gdLst>
                  <a:gd name="T0" fmla="*/ 0 w 275"/>
                  <a:gd name="T1" fmla="*/ 0 h 849"/>
                  <a:gd name="T2" fmla="*/ 275 w 275"/>
                  <a:gd name="T3" fmla="*/ 0 h 849"/>
                  <a:gd name="T4" fmla="*/ 137 w 275"/>
                  <a:gd name="T5" fmla="*/ 849 h 849"/>
                  <a:gd name="T6" fmla="*/ 0 w 275"/>
                  <a:gd name="T7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849">
                    <a:moveTo>
                      <a:pt x="0" y="0"/>
                    </a:moveTo>
                    <a:lnTo>
                      <a:pt x="275" y="0"/>
                    </a:lnTo>
                    <a:lnTo>
                      <a:pt x="137" y="849"/>
                    </a:lnTo>
                    <a:lnTo>
                      <a:pt x="0" y="0"/>
                    </a:lnTo>
                  </a:path>
                </a:pathLst>
              </a:custGeom>
              <a:noFill/>
              <a:ln w="22225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6327775" y="3067050"/>
              <a:ext cx="331788" cy="666750"/>
              <a:chOff x="0" y="0"/>
              <a:chExt cx="273" cy="604"/>
            </a:xfrm>
          </p:grpSpPr>
          <p:sp>
            <p:nvSpPr>
              <p:cNvPr id="79" name="Line 44"/>
              <p:cNvSpPr>
                <a:spLocks noChangeShapeType="1"/>
              </p:cNvSpPr>
              <p:nvPr/>
            </p:nvSpPr>
            <p:spPr bwMode="auto">
              <a:xfrm flipV="1">
                <a:off x="0" y="525"/>
                <a:ext cx="273" cy="79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未知"/>
              <p:cNvSpPr>
                <a:spLocks/>
              </p:cNvSpPr>
              <p:nvPr/>
            </p:nvSpPr>
            <p:spPr bwMode="auto">
              <a:xfrm>
                <a:off x="38" y="506"/>
                <a:ext cx="61" cy="69"/>
              </a:xfrm>
              <a:custGeom>
                <a:avLst/>
                <a:gdLst>
                  <a:gd name="T0" fmla="*/ 366 w 366"/>
                  <a:gd name="T1" fmla="*/ 419 h 419"/>
                  <a:gd name="T2" fmla="*/ 230 w 366"/>
                  <a:gd name="T3" fmla="*/ 166 h 419"/>
                  <a:gd name="T4" fmla="*/ 0 w 366"/>
                  <a:gd name="T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6" h="419">
                    <a:moveTo>
                      <a:pt x="366" y="419"/>
                    </a:moveTo>
                    <a:lnTo>
                      <a:pt x="230" y="166"/>
                    </a:lnTo>
                    <a:lnTo>
                      <a:pt x="0" y="0"/>
                    </a:lnTo>
                  </a:path>
                </a:pathLst>
              </a:custGeom>
              <a:noFill/>
              <a:ln w="22225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46"/>
              <p:cNvSpPr>
                <a:spLocks noChangeShapeType="1"/>
              </p:cNvSpPr>
              <p:nvPr/>
            </p:nvSpPr>
            <p:spPr bwMode="auto">
              <a:xfrm flipH="1">
                <a:off x="151" y="0"/>
                <a:ext cx="84" cy="215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未知"/>
              <p:cNvSpPr>
                <a:spLocks/>
              </p:cNvSpPr>
              <p:nvPr/>
            </p:nvSpPr>
            <p:spPr bwMode="auto">
              <a:xfrm>
                <a:off x="100" y="207"/>
                <a:ext cx="73" cy="140"/>
              </a:xfrm>
              <a:custGeom>
                <a:avLst/>
                <a:gdLst>
                  <a:gd name="T0" fmla="*/ 179 w 434"/>
                  <a:gd name="T1" fmla="*/ 0 h 842"/>
                  <a:gd name="T2" fmla="*/ 434 w 434"/>
                  <a:gd name="T3" fmla="*/ 106 h 842"/>
                  <a:gd name="T4" fmla="*/ 0 w 434"/>
                  <a:gd name="T5" fmla="*/ 842 h 842"/>
                  <a:gd name="T6" fmla="*/ 179 w 434"/>
                  <a:gd name="T7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842">
                    <a:moveTo>
                      <a:pt x="179" y="0"/>
                    </a:moveTo>
                    <a:lnTo>
                      <a:pt x="434" y="106"/>
                    </a:lnTo>
                    <a:lnTo>
                      <a:pt x="0" y="84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F00FF"/>
              </a:solidFill>
              <a:ln w="22225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未知"/>
              <p:cNvSpPr>
                <a:spLocks/>
              </p:cNvSpPr>
              <p:nvPr/>
            </p:nvSpPr>
            <p:spPr bwMode="auto">
              <a:xfrm>
                <a:off x="100" y="207"/>
                <a:ext cx="73" cy="140"/>
              </a:xfrm>
              <a:custGeom>
                <a:avLst/>
                <a:gdLst>
                  <a:gd name="T0" fmla="*/ 179 w 434"/>
                  <a:gd name="T1" fmla="*/ 0 h 842"/>
                  <a:gd name="T2" fmla="*/ 434 w 434"/>
                  <a:gd name="T3" fmla="*/ 106 h 842"/>
                  <a:gd name="T4" fmla="*/ 0 w 434"/>
                  <a:gd name="T5" fmla="*/ 842 h 842"/>
                  <a:gd name="T6" fmla="*/ 179 w 434"/>
                  <a:gd name="T7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842">
                    <a:moveTo>
                      <a:pt x="179" y="0"/>
                    </a:moveTo>
                    <a:lnTo>
                      <a:pt x="434" y="106"/>
                    </a:lnTo>
                    <a:lnTo>
                      <a:pt x="0" y="842"/>
                    </a:lnTo>
                    <a:lnTo>
                      <a:pt x="179" y="0"/>
                    </a:lnTo>
                  </a:path>
                </a:pathLst>
              </a:custGeom>
              <a:noFill/>
              <a:ln w="22225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H="1">
                <a:off x="0" y="347"/>
                <a:ext cx="100" cy="257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" name="Text Box 50"/>
            <p:cNvSpPr txBox="1">
              <a:spLocks noChangeArrowheads="1"/>
            </p:cNvSpPr>
            <p:nvPr/>
          </p:nvSpPr>
          <p:spPr bwMode="auto">
            <a:xfrm>
              <a:off x="949325" y="4548188"/>
              <a:ext cx="14763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  <a:ea typeface="仿宋_GB2312" pitchFamily="49" charset="-122"/>
                </a:rPr>
                <a:t>中心投影法</a:t>
              </a:r>
            </a:p>
          </p:txBody>
        </p:sp>
        <p:sp>
          <p:nvSpPr>
            <p:cNvPr id="73" name="Text Box 51"/>
            <p:cNvSpPr txBox="1">
              <a:spLocks noChangeArrowheads="1"/>
            </p:cNvSpPr>
            <p:nvPr/>
          </p:nvSpPr>
          <p:spPr bwMode="auto">
            <a:xfrm>
              <a:off x="5081588" y="4502150"/>
              <a:ext cx="1474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b="1">
                  <a:latin typeface="Times New Roman" panose="02020603050405020304" pitchFamily="18" charset="0"/>
                  <a:ea typeface="仿宋_GB2312" pitchFamily="49" charset="-122"/>
                </a:rPr>
                <a:t>平行投影法</a:t>
              </a:r>
            </a:p>
          </p:txBody>
        </p:sp>
        <p:sp>
          <p:nvSpPr>
            <p:cNvPr id="74" name="AutoShape 52"/>
            <p:cNvSpPr>
              <a:spLocks noChangeArrowheads="1"/>
            </p:cNvSpPr>
            <p:nvPr/>
          </p:nvSpPr>
          <p:spPr bwMode="auto">
            <a:xfrm>
              <a:off x="5387975" y="2203450"/>
              <a:ext cx="965200" cy="368300"/>
            </a:xfrm>
            <a:prstGeom prst="wedgeRoundRectCallout">
              <a:avLst>
                <a:gd name="adj1" fmla="val -58718"/>
                <a:gd name="adj2" fmla="val 11982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>
                  <a:ea typeface="宋体" panose="02010600030101010101" pitchFamily="2" charset="-122"/>
                </a:rPr>
                <a:t>正投影</a:t>
              </a:r>
            </a:p>
          </p:txBody>
        </p:sp>
        <p:sp>
          <p:nvSpPr>
            <p:cNvPr id="75" name="AutoShape 53"/>
            <p:cNvSpPr>
              <a:spLocks noChangeArrowheads="1"/>
            </p:cNvSpPr>
            <p:nvPr/>
          </p:nvSpPr>
          <p:spPr bwMode="auto">
            <a:xfrm>
              <a:off x="7704138" y="1611313"/>
              <a:ext cx="965200" cy="368300"/>
            </a:xfrm>
            <a:prstGeom prst="wedgeRoundRectCallout">
              <a:avLst>
                <a:gd name="adj1" fmla="val -65296"/>
                <a:gd name="adj2" fmla="val 12327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>
                  <a:ea typeface="宋体" panose="02010600030101010101" pitchFamily="2" charset="-122"/>
                </a:rPr>
                <a:t>斜投影</a:t>
              </a:r>
            </a:p>
          </p:txBody>
        </p:sp>
        <p:sp>
          <p:nvSpPr>
            <p:cNvPr id="76" name="Text Box 55"/>
            <p:cNvSpPr txBox="1">
              <a:spLocks noChangeArrowheads="1"/>
            </p:cNvSpPr>
            <p:nvPr/>
          </p:nvSpPr>
          <p:spPr bwMode="auto">
            <a:xfrm>
              <a:off x="1760538" y="1708150"/>
              <a:ext cx="5572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77" name="Text Box 56"/>
            <p:cNvSpPr txBox="1">
              <a:spLocks noChangeArrowheads="1"/>
            </p:cNvSpPr>
            <p:nvPr/>
          </p:nvSpPr>
          <p:spPr bwMode="auto">
            <a:xfrm>
              <a:off x="3197225" y="2941638"/>
              <a:ext cx="557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  <p:sp>
          <p:nvSpPr>
            <p:cNvPr id="78" name="Text Box 57"/>
            <p:cNvSpPr txBox="1">
              <a:spLocks noChangeArrowheads="1"/>
            </p:cNvSpPr>
            <p:nvPr/>
          </p:nvSpPr>
          <p:spPr bwMode="auto">
            <a:xfrm>
              <a:off x="5984875" y="2884488"/>
              <a:ext cx="557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sp>
        <p:nvSpPr>
          <p:cNvPr id="7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文本框 9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7" name="矩形 96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35879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25858" y="6648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50850" y="1278073"/>
            <a:ext cx="8619890" cy="22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根据投射线与投影面夹角的不同，平行投影法又分为两种：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斜投影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投射方向倾斜于投影面，所得到的投影称为斜投影。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正投影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投射线垂直于投影面，所得到的投影称为正投影，该方法是工程上最常用的一种投影方法。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859" y="732338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858" y="7632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二、平行投影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9" name="Picture 3" descr="1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0" b="9435"/>
          <a:stretch>
            <a:fillRect/>
          </a:stretch>
        </p:blipFill>
        <p:spPr bwMode="auto">
          <a:xfrm>
            <a:off x="1761973" y="3721838"/>
            <a:ext cx="31242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1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b="8340"/>
          <a:stretch>
            <a:fillRect/>
          </a:stretch>
        </p:blipFill>
        <p:spPr bwMode="auto">
          <a:xfrm>
            <a:off x="4611535" y="3647226"/>
            <a:ext cx="3200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投影及其特性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0662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56</TotalTime>
  <Words>163</Words>
  <Application>Microsoft Office PowerPoint</Application>
  <PresentationFormat>宽屏</PresentationFormat>
  <Paragraphs>31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굴림</vt:lpstr>
      <vt:lpstr>HY헤드라인M</vt:lpstr>
      <vt:lpstr>隶书</vt:lpstr>
      <vt:lpstr>微软雅黑</vt:lpstr>
      <vt:lpstr>Calibri</vt:lpstr>
      <vt:lpstr>Impact</vt:lpstr>
      <vt:lpstr>Times New Roman</vt:lpstr>
      <vt:lpstr>仿宋_GB2312</vt:lpstr>
      <vt:lpstr>等线</vt:lpstr>
      <vt:lpstr>宋体</vt:lpstr>
      <vt:lpstr>等线 Light</vt:lpstr>
      <vt:lpstr>华文行楷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26</cp:revision>
  <dcterms:created xsi:type="dcterms:W3CDTF">2018-06-13T11:01:31Z</dcterms:created>
  <dcterms:modified xsi:type="dcterms:W3CDTF">2018-06-28T01:55:47Z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