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3" r:id="rId3"/>
    <p:sldMasterId id="2147483667" r:id="rId4"/>
    <p:sldMasterId id="2147483682" r:id="rId5"/>
  </p:sldMasterIdLst>
  <p:notesMasterIdLst>
    <p:notesMasterId r:id="rId15"/>
  </p:notesMasterIdLst>
  <p:handoutMasterIdLst>
    <p:handoutMasterId r:id="rId16"/>
  </p:handoutMasterIdLst>
  <p:sldIdLst>
    <p:sldId id="390" r:id="rId6"/>
    <p:sldId id="341" r:id="rId7"/>
    <p:sldId id="256" r:id="rId8"/>
    <p:sldId id="314" r:id="rId9"/>
    <p:sldId id="391" r:id="rId10"/>
    <p:sldId id="393" r:id="rId11"/>
    <p:sldId id="394" r:id="rId12"/>
    <p:sldId id="392" r:id="rId13"/>
    <p:sldId id="307" r:id="rId14"/>
  </p:sldIdLst>
  <p:sldSz cx="12192000" cy="6858000"/>
  <p:notesSz cx="6858000" cy="9144000"/>
  <p:embeddedFontLs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黑体" panose="02010609060101010101" pitchFamily="49" charset="-122"/>
      <p:regular r:id="rId21"/>
    </p:embeddedFont>
    <p:embeddedFont>
      <p:font typeface="华文行楷" panose="02010800040101010101" pitchFamily="2" charset="-122"/>
      <p:regular r:id="rId22"/>
    </p:embeddedFont>
    <p:embeddedFont>
      <p:font typeface="等线" panose="02010600030101010101" pitchFamily="2" charset="-122"/>
      <p:regular r:id="rId23"/>
      <p:bold r:id="rId24"/>
    </p:embeddedFont>
    <p:embeddedFont>
      <p:font typeface="等线 Light" panose="02010600030101010101" pitchFamily="2" charset="-122"/>
      <p:regular r:id="rId25"/>
    </p:embeddedFont>
    <p:embeddedFont>
      <p:font typeface="굴림" panose="020B0604020202020204" charset="0"/>
      <p:regular r:id="rId26"/>
    </p:embeddedFont>
    <p:embeddedFont>
      <p:font typeface="微软雅黑" panose="020B0503020204020204" pitchFamily="34" charset="-122"/>
      <p:regular r:id="rId27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Impact" panose="020B0806030902050204" pitchFamily="34" charset="0"/>
      <p:regular r:id="rId3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60" y="78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00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34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39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080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55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  <a:pPr>
                <a:defRPr/>
              </a:pPr>
              <a:t>2018/6/28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NUL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" name="矩形 1"/>
          <p:cNvSpPr/>
          <p:nvPr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5" cstate="print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78"/>
            <a:ext cx="12246221" cy="6845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3180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893194" y="3013710"/>
            <a:ext cx="84614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第二章 制图的基本知识与技能  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893194" y="2334895"/>
            <a:ext cx="8461420" cy="2188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96708" y="2927836"/>
            <a:ext cx="9035415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绘图笔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文本框 12"/>
          <p:cNvSpPr txBox="1">
            <a:spLocks noChangeArrowheads="1"/>
          </p:cNvSpPr>
          <p:nvPr/>
        </p:nvSpPr>
        <p:spPr bwMode="auto">
          <a:xfrm>
            <a:off x="1189424" y="4460678"/>
            <a:ext cx="3956447" cy="42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 defTabSz="45529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529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529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529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529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529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529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529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529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900" b="1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900" b="1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12</a:t>
            </a:r>
            <a:r>
              <a:rPr lang="zh-CN" altLang="en-US" sz="900" b="1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号字，</a:t>
            </a:r>
            <a:r>
              <a:rPr lang="en-US" altLang="zh-CN" sz="900" b="1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1.3</a:t>
            </a:r>
            <a:r>
              <a:rPr lang="zh-CN" altLang="en-US" sz="900" b="1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28" name="矩形 27"/>
          <p:cNvSpPr/>
          <p:nvPr/>
        </p:nvSpPr>
        <p:spPr>
          <a:xfrm>
            <a:off x="450850" y="733425"/>
            <a:ext cx="2241367" cy="415656"/>
          </a:xfrm>
          <a:prstGeom prst="rect">
            <a:avLst/>
          </a:prstGeom>
          <a:solidFill>
            <a:srgbClr val="098CAA"/>
          </a:solidFill>
          <a:ln w="9525" cap="flat" cmpd="sng" algn="ctr">
            <a:solidFill>
              <a:srgbClr val="098CAA"/>
            </a:solidFill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265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50850" y="764360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2.1.3</a:t>
            </a:r>
            <a:r>
              <a:rPr lang="zh-CN" alt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绘图笔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矩形 39"/>
          <p:cNvSpPr>
            <a:spLocks noChangeArrowheads="1"/>
          </p:cNvSpPr>
          <p:nvPr/>
        </p:nvSpPr>
        <p:spPr bwMode="auto">
          <a:xfrm>
            <a:off x="450850" y="1294549"/>
            <a:ext cx="11405077" cy="62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铅笔：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表示软而松，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表示硬而淡，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HB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表示软硬适中。画底稿常用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2H-H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铅笔，描粗时常用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HB-2B.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绘制</a:t>
            </a:r>
            <a:r>
              <a:rPr lang="zh-CN" altLang="en-US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工程图时，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一般均用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2H</a:t>
            </a:r>
            <a:r>
              <a:rPr lang="zh-CN" altLang="en-US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的铅笔打底稿和画细线，用</a:t>
            </a:r>
            <a:r>
              <a:rPr lang="en-US" altLang="zh-CN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HB</a:t>
            </a:r>
            <a:r>
              <a:rPr lang="zh-CN" altLang="en-US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的铅笔画中粗线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和书写</a:t>
            </a:r>
            <a:r>
              <a:rPr lang="zh-CN" altLang="en-US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文字，用</a:t>
            </a:r>
            <a:r>
              <a:rPr lang="en-US" altLang="zh-CN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或</a:t>
            </a:r>
            <a:r>
              <a:rPr lang="en-US" altLang="zh-CN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2B</a:t>
            </a:r>
            <a:r>
              <a:rPr lang="zh-CN" altLang="en-US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的铅笔加深图线。</a:t>
            </a:r>
            <a:endParaRPr lang="en-US" altLang="zh-CN" sz="1800" dirty="0">
              <a:solidFill>
                <a:srgbClr val="4C4C4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5"/>
          <a:stretch>
            <a:fillRect/>
          </a:stretch>
        </p:blipFill>
        <p:spPr>
          <a:xfrm>
            <a:off x="2692217" y="2063263"/>
            <a:ext cx="6254750" cy="3687655"/>
          </a:xfrm>
          <a:prstGeom prst="rect">
            <a:avLst/>
          </a:prstGeom>
        </p:spPr>
      </p:pic>
      <p:sp>
        <p:nvSpPr>
          <p:cNvPr id="13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450850" y="215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2.1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制图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的基本知识</a:t>
            </a:r>
          </a:p>
        </p:txBody>
      </p:sp>
      <p:sp>
        <p:nvSpPr>
          <p:cNvPr id="16" name="矩形 15"/>
          <p:cNvSpPr/>
          <p:nvPr/>
        </p:nvSpPr>
        <p:spPr>
          <a:xfrm>
            <a:off x="0" y="6120130"/>
            <a:ext cx="12192000" cy="73787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450850" y="733425"/>
            <a:ext cx="2241367" cy="415656"/>
          </a:xfrm>
          <a:prstGeom prst="rect">
            <a:avLst/>
          </a:prstGeom>
          <a:solidFill>
            <a:srgbClr val="098CAA"/>
          </a:solidFill>
          <a:ln w="9525" cap="flat" cmpd="sng" algn="ctr">
            <a:solidFill>
              <a:srgbClr val="098CAA"/>
            </a:solidFill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265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50850" y="764360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2.1.3</a:t>
            </a:r>
            <a:r>
              <a:rPr lang="zh-CN" alt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绘图笔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矩形 39"/>
          <p:cNvSpPr>
            <a:spLocks noChangeArrowheads="1"/>
          </p:cNvSpPr>
          <p:nvPr/>
        </p:nvSpPr>
        <p:spPr bwMode="auto">
          <a:xfrm>
            <a:off x="450850" y="1294549"/>
            <a:ext cx="11405077" cy="62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铅笔</a:t>
            </a:r>
            <a:r>
              <a:rPr lang="zh-CN" altLang="en-US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：削铅笔时应将标有铅笔标号的一侧保留，以免混淆铅笔。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2H-HB</a:t>
            </a:r>
            <a:r>
              <a:rPr lang="zh-CN" altLang="en-US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的铅笔应削成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锥形笔</a:t>
            </a:r>
            <a:r>
              <a:rPr lang="zh-CN" altLang="en-US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芯露出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6-8 </a:t>
            </a:r>
            <a:r>
              <a:rPr lang="en-US" altLang="zh-CN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mm,2B</a:t>
            </a:r>
            <a:r>
              <a:rPr lang="zh-CN" altLang="en-US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的铅笔削成扁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形。</a:t>
            </a:r>
            <a:endParaRPr lang="en-US" altLang="zh-CN" sz="1800" dirty="0">
              <a:solidFill>
                <a:srgbClr val="4C4C4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450850" y="215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2.1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制图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的基本知识</a:t>
            </a:r>
          </a:p>
        </p:txBody>
      </p:sp>
      <p:sp>
        <p:nvSpPr>
          <p:cNvPr id="16" name="矩形 15"/>
          <p:cNvSpPr/>
          <p:nvPr/>
        </p:nvSpPr>
        <p:spPr>
          <a:xfrm>
            <a:off x="0" y="6120130"/>
            <a:ext cx="12192000" cy="73787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2667" y="2478919"/>
            <a:ext cx="7627713" cy="292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180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450850" y="733425"/>
            <a:ext cx="2241367" cy="415656"/>
          </a:xfrm>
          <a:prstGeom prst="rect">
            <a:avLst/>
          </a:prstGeom>
          <a:solidFill>
            <a:srgbClr val="098CAA"/>
          </a:solidFill>
          <a:ln w="9525" cap="flat" cmpd="sng" algn="ctr">
            <a:solidFill>
              <a:srgbClr val="098CAA"/>
            </a:solidFill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265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50850" y="764360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2.1.3</a:t>
            </a:r>
            <a:r>
              <a:rPr lang="zh-CN" alt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绘图笔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矩形 39"/>
          <p:cNvSpPr>
            <a:spLocks noChangeArrowheads="1"/>
          </p:cNvSpPr>
          <p:nvPr/>
        </p:nvSpPr>
        <p:spPr bwMode="auto">
          <a:xfrm>
            <a:off x="450850" y="1294549"/>
            <a:ext cx="11405077" cy="62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画线时应使铅笔垂直纸面，向运动的方向倾斜</a:t>
            </a:r>
            <a:r>
              <a:rPr lang="en-US" altLang="zh-CN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750</a:t>
            </a:r>
            <a:r>
              <a:rPr lang="zh-CN" altLang="en-US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，如图</a:t>
            </a:r>
            <a:r>
              <a:rPr lang="en-US" altLang="zh-CN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1-23</a:t>
            </a:r>
            <a:r>
              <a:rPr lang="zh-CN" altLang="en-US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所示。画细线时应适当地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转动笔杆</a:t>
            </a:r>
            <a:r>
              <a:rPr lang="zh-CN" altLang="en-US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，以使整条线粗细均匀</a:t>
            </a:r>
            <a:r>
              <a:rPr lang="en-US" altLang="zh-CN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;</a:t>
            </a:r>
            <a:r>
              <a:rPr lang="zh-CN" altLang="en-US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加深粗线时，笔</a:t>
            </a:r>
            <a:r>
              <a:rPr lang="en-US" altLang="zh-CN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J.</a:t>
            </a:r>
            <a:r>
              <a:rPr lang="zh-CN" altLang="en-US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应削成与线宽一致，以保证所画图线粗细一致。</a:t>
            </a:r>
            <a:endParaRPr lang="en-US" altLang="zh-CN" sz="1800" dirty="0">
              <a:solidFill>
                <a:srgbClr val="4C4C4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450850" y="215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2.1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制图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的基本知识</a:t>
            </a:r>
          </a:p>
        </p:txBody>
      </p:sp>
      <p:sp>
        <p:nvSpPr>
          <p:cNvPr id="16" name="矩形 15"/>
          <p:cNvSpPr/>
          <p:nvPr/>
        </p:nvSpPr>
        <p:spPr>
          <a:xfrm>
            <a:off x="0" y="6120130"/>
            <a:ext cx="12192000" cy="73787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908" y="2190162"/>
            <a:ext cx="6701200" cy="316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065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文本框 12"/>
          <p:cNvSpPr txBox="1">
            <a:spLocks noChangeArrowheads="1"/>
          </p:cNvSpPr>
          <p:nvPr/>
        </p:nvSpPr>
        <p:spPr bwMode="auto">
          <a:xfrm>
            <a:off x="1189424" y="4460678"/>
            <a:ext cx="3956447" cy="42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 defTabSz="45529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529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529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529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529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529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529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529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529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900" b="1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900" b="1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12</a:t>
            </a:r>
            <a:r>
              <a:rPr lang="zh-CN" altLang="en-US" sz="900" b="1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号字，</a:t>
            </a:r>
            <a:r>
              <a:rPr lang="en-US" altLang="zh-CN" sz="900" b="1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1.3</a:t>
            </a:r>
            <a:r>
              <a:rPr lang="zh-CN" altLang="en-US" sz="900" b="1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28" name="矩形 27"/>
          <p:cNvSpPr/>
          <p:nvPr/>
        </p:nvSpPr>
        <p:spPr>
          <a:xfrm>
            <a:off x="450850" y="733425"/>
            <a:ext cx="2241367" cy="415656"/>
          </a:xfrm>
          <a:prstGeom prst="rect">
            <a:avLst/>
          </a:prstGeom>
          <a:solidFill>
            <a:srgbClr val="098CAA"/>
          </a:solidFill>
          <a:ln w="9525" cap="flat" cmpd="sng" algn="ctr">
            <a:solidFill>
              <a:srgbClr val="098CAA"/>
            </a:solidFill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265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50850" y="764360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2.1.3</a:t>
            </a:r>
            <a:r>
              <a:rPr lang="zh-CN" alt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绘图笔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矩形 39"/>
          <p:cNvSpPr>
            <a:spLocks noChangeArrowheads="1"/>
          </p:cNvSpPr>
          <p:nvPr/>
        </p:nvSpPr>
        <p:spPr bwMode="auto">
          <a:xfrm>
            <a:off x="450850" y="1294549"/>
            <a:ext cx="11405077" cy="62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墨线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笔：常用针管笔，笔头按粗细分为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0.05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0.1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0.3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0.5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0.8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等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4C4C4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针管笔有一次性和可灌墨水两种类型，用针管笔上墨线时注意不要让墨水流出过多，以免弄脏图面。</a:t>
            </a:r>
            <a:endParaRPr lang="zh-CN" altLang="zh-CN" sz="1800" dirty="0">
              <a:solidFill>
                <a:srgbClr val="4C4C4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57" y="2223173"/>
            <a:ext cx="4828867" cy="316773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043" y="2250077"/>
            <a:ext cx="4455160" cy="2962682"/>
          </a:xfrm>
          <a:prstGeom prst="rect">
            <a:avLst/>
          </a:prstGeom>
        </p:spPr>
      </p:pic>
      <p:sp>
        <p:nvSpPr>
          <p:cNvPr id="13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450850" y="215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2.1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制图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的基本知识</a:t>
            </a:r>
          </a:p>
        </p:txBody>
      </p:sp>
      <p:sp>
        <p:nvSpPr>
          <p:cNvPr id="16" name="矩形 15"/>
          <p:cNvSpPr/>
          <p:nvPr/>
        </p:nvSpPr>
        <p:spPr>
          <a:xfrm>
            <a:off x="0" y="6120130"/>
            <a:ext cx="12192000" cy="73787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0646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0" y="0"/>
            <a:ext cx="12196509" cy="685800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51530" y="2828835"/>
            <a:ext cx="5691041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  <p:sp>
        <p:nvSpPr>
          <p:cNvPr id="17" name="矩形 16"/>
          <p:cNvSpPr/>
          <p:nvPr/>
        </p:nvSpPr>
        <p:spPr>
          <a:xfrm>
            <a:off x="2591851" y="2334787"/>
            <a:ext cx="6673016" cy="21884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51530" y="1962326"/>
            <a:ext cx="3283122" cy="645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accent4"/>
                </a:solidFill>
                <a:ea typeface="微软雅黑" panose="020B0503020204020204" pitchFamily="34" charset="-122"/>
              </a:rPr>
              <a:t>知识点学习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.3结构施工图-概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16.3结构施工图-概述</Template>
  <TotalTime>31</TotalTime>
  <Words>350</Words>
  <Application>Microsoft Office PowerPoint</Application>
  <PresentationFormat>宽屏</PresentationFormat>
  <Paragraphs>21</Paragraphs>
  <Slides>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9</vt:i4>
      </vt:variant>
    </vt:vector>
  </HeadingPairs>
  <TitlesOfParts>
    <vt:vector size="26" baseType="lpstr">
      <vt:lpstr>Century Gothic</vt:lpstr>
      <vt:lpstr>黑体</vt:lpstr>
      <vt:lpstr>华文行楷</vt:lpstr>
      <vt:lpstr>等线</vt:lpstr>
      <vt:lpstr>等线 Light</vt:lpstr>
      <vt:lpstr>Arial</vt:lpstr>
      <vt:lpstr>굴림</vt:lpstr>
      <vt:lpstr>HY헤드라인M</vt:lpstr>
      <vt:lpstr>微软雅黑</vt:lpstr>
      <vt:lpstr>Calibri</vt:lpstr>
      <vt:lpstr>Impact</vt:lpstr>
      <vt:lpstr>宋体</vt:lpstr>
      <vt:lpstr>16.3结构施工图-概述</vt:lpstr>
      <vt:lpstr>디자인 사용자 지정</vt:lpstr>
      <vt:lpstr>1_디자인 사용자 지정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Windows 用户</dc:creator>
  <cp:lastModifiedBy>lenovo</cp:lastModifiedBy>
  <cp:revision>8</cp:revision>
  <dcterms:created xsi:type="dcterms:W3CDTF">2018-06-13T11:01:31Z</dcterms:created>
  <dcterms:modified xsi:type="dcterms:W3CDTF">2018-06-28T01:20:48Z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