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390" r:id="rId6"/>
    <p:sldId id="341" r:id="rId7"/>
    <p:sldId id="256" r:id="rId8"/>
    <p:sldId id="314" r:id="rId9"/>
    <p:sldId id="393" r:id="rId10"/>
    <p:sldId id="394" r:id="rId11"/>
    <p:sldId id="395" r:id="rId12"/>
    <p:sldId id="307" r:id="rId13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Impact" panose="020B0806030902050204" pitchFamily="34" charset="0"/>
      <p:regular r:id="rId24"/>
    </p:embeddedFont>
    <p:embeddedFont>
      <p:font typeface="华文行楷" panose="02010800040101010101" pitchFamily="2" charset="-122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等线 Light" panose="02010600030101010101" pitchFamily="2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绪论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6252" y="2824399"/>
            <a:ext cx="9494907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土木工程制识图发展历程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2276" y="30480"/>
            <a:ext cx="507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土木工程制识图发展历程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r="1965"/>
          <a:stretch/>
        </p:blipFill>
        <p:spPr>
          <a:xfrm>
            <a:off x="1977475" y="1326853"/>
            <a:ext cx="1864081" cy="1864081"/>
          </a:xfrm>
          <a:prstGeom prst="ellipse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12457"/>
          <a:stretch/>
        </p:blipFill>
        <p:spPr>
          <a:xfrm>
            <a:off x="4993189" y="1326853"/>
            <a:ext cx="1885058" cy="1885058"/>
          </a:xfrm>
          <a:prstGeom prst="ellipse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 b="4091"/>
          <a:stretch/>
        </p:blipFill>
        <p:spPr>
          <a:xfrm>
            <a:off x="8029880" y="1381485"/>
            <a:ext cx="1775794" cy="1775794"/>
          </a:xfrm>
          <a:prstGeom prst="ellipse">
            <a:avLst/>
          </a:prstGeom>
        </p:spPr>
      </p:pic>
      <p:sp>
        <p:nvSpPr>
          <p:cNvPr id="20" name="虚尾箭头 19"/>
          <p:cNvSpPr/>
          <p:nvPr/>
        </p:nvSpPr>
        <p:spPr>
          <a:xfrm rot="5400000">
            <a:off x="2774433" y="3243861"/>
            <a:ext cx="270164" cy="256310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虚尾箭头 20"/>
          <p:cNvSpPr/>
          <p:nvPr/>
        </p:nvSpPr>
        <p:spPr>
          <a:xfrm rot="5400000">
            <a:off x="5800636" y="3239847"/>
            <a:ext cx="270164" cy="256310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虚尾箭头 21"/>
          <p:cNvSpPr/>
          <p:nvPr/>
        </p:nvSpPr>
        <p:spPr>
          <a:xfrm rot="5400000">
            <a:off x="8826839" y="3220741"/>
            <a:ext cx="270164" cy="256310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圆角矩形 22"/>
          <p:cNvSpPr/>
          <p:nvPr/>
        </p:nvSpPr>
        <p:spPr>
          <a:xfrm>
            <a:off x="1401613" y="3553098"/>
            <a:ext cx="2899719" cy="1664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401614" y="3553098"/>
            <a:ext cx="2899718" cy="134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defTabSz="455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latin typeface="Century Gothic" panose="020B0502020202020204" pitchFamily="34" charset="0"/>
                <a:ea typeface="微软雅黑" panose="020B0503020204020204" pitchFamily="34" charset="-122"/>
              </a:rPr>
              <a:t>      春秋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战国时期（公元前</a:t>
            </a:r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770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－</a:t>
            </a:r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476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年），</a:t>
            </a:r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周礼考工记</a:t>
            </a:r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已有关于“规矩、绳墨、悬垂”等 绘图、测绘工具的</a:t>
            </a:r>
            <a:r>
              <a:rPr lang="zh-CN" altLang="en-US" sz="1600" dirty="0" smtClean="0">
                <a:latin typeface="Century Gothic" panose="020B0502020202020204" pitchFamily="34" charset="0"/>
                <a:ea typeface="微软雅黑" panose="020B0503020204020204" pitchFamily="34" charset="-122"/>
              </a:rPr>
              <a:t>记载。</a:t>
            </a:r>
            <a:endParaRPr lang="zh-CN" altLang="en-US" sz="16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390466" y="3553098"/>
            <a:ext cx="2899719" cy="1664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410320" y="3553098"/>
            <a:ext cx="2899718" cy="16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defTabSz="455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latin typeface="Century Gothic" panose="020B0502020202020204" pitchFamily="34" charset="0"/>
                <a:ea typeface="微软雅黑" panose="020B0503020204020204" pitchFamily="34" charset="-122"/>
              </a:rPr>
              <a:t>      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 宋代建筑家李诫</a:t>
            </a:r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营造法式</a:t>
            </a:r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（公元</a:t>
            </a:r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1103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年）记载了我国传统使用的轴测图，并采用正投影绘制图样。建筑制图已经相当规范</a:t>
            </a:r>
            <a:r>
              <a:rPr lang="zh-CN" altLang="en-US" sz="1600" dirty="0" smtClean="0">
                <a:latin typeface="Century Gothic" panose="020B0502020202020204" pitchFamily="34" charset="0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437921" y="3483978"/>
            <a:ext cx="2899718" cy="16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defTabSz="455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dirty="0" smtClean="0">
                <a:latin typeface="Century Gothic" panose="020B0502020202020204" pitchFamily="34" charset="0"/>
                <a:ea typeface="微软雅黑" panose="020B0503020204020204" pitchFamily="34" charset="-122"/>
              </a:rPr>
              <a:t>       1795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年，法国几何学家、工程师蒙日发表</a:t>
            </a:r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画法几何</a:t>
            </a:r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一书，提出用多面正投影图表达空间形体，为画法几何奠定了理论基础。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7383906" y="3554732"/>
            <a:ext cx="2899719" cy="1664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2276" y="30480"/>
            <a:ext cx="507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土木工程制识图发展历程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757310"/>
            <a:ext cx="4762500" cy="51625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5920" y="1506620"/>
            <a:ext cx="5162550" cy="3663929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37503" y="5273529"/>
            <a:ext cx="476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匠人营国，方九里，旁三门。国中九经九纬，经涂九轨。左祖右社，面朝后市。市朝一夫。</a:t>
            </a:r>
            <a:endParaRPr lang="zh-CN" altLang="en-US" b="1" i="0" dirty="0">
              <a:solidFill>
                <a:srgbClr val="333333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64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2276" y="30480"/>
            <a:ext cx="507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土木工程制识图发展历程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4" y="776000"/>
            <a:ext cx="4291527" cy="52249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3"/>
          <a:stretch/>
        </p:blipFill>
        <p:spPr>
          <a:xfrm>
            <a:off x="362041" y="931998"/>
            <a:ext cx="6837250" cy="48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175</Words>
  <Application>Microsoft Office PowerPoint</Application>
  <PresentationFormat>宽屏</PresentationFormat>
  <Paragraphs>12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等线</vt:lpstr>
      <vt:lpstr>HY헤드라인M</vt:lpstr>
      <vt:lpstr>Arial</vt:lpstr>
      <vt:lpstr>굴림</vt:lpstr>
      <vt:lpstr>Calibri</vt:lpstr>
      <vt:lpstr>微软雅黑</vt:lpstr>
      <vt:lpstr>Impact</vt:lpstr>
      <vt:lpstr>宋体</vt:lpstr>
      <vt:lpstr>华文行楷</vt:lpstr>
      <vt:lpstr>Century Gothic</vt:lpstr>
      <vt:lpstr>黑体</vt:lpstr>
      <vt:lpstr>等线 Light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468</cp:revision>
  <dcterms:created xsi:type="dcterms:W3CDTF">2017-04-05T04:59:00Z</dcterms:created>
  <dcterms:modified xsi:type="dcterms:W3CDTF">2018-06-25T07:35:25Z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