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6" r:id="rId5"/>
    <p:sldId id="268" r:id="rId6"/>
    <p:sldId id="270" r:id="rId7"/>
    <p:sldId id="275" r:id="rId8"/>
    <p:sldId id="274" r:id="rId9"/>
    <p:sldId id="273" r:id="rId10"/>
    <p:sldId id="269" r:id="rId11"/>
    <p:sldId id="271" r:id="rId12"/>
    <p:sldId id="272" r:id="rId13"/>
    <p:sldId id="279" r:id="rId14"/>
    <p:sldId id="278" r:id="rId15"/>
    <p:sldId id="277" r:id="rId16"/>
    <p:sldId id="285" r:id="rId17"/>
    <p:sldId id="276" r:id="rId18"/>
    <p:sldId id="284" r:id="rId19"/>
    <p:sldId id="283"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65E"/>
    <a:srgbClr val="61A419"/>
    <a:srgbClr val="FD811F"/>
    <a:srgbClr val="739427"/>
    <a:srgbClr val="FFC206"/>
    <a:srgbClr val="52A7CE"/>
    <a:srgbClr val="FF0018"/>
    <a:srgbClr val="74C9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633" autoAdjust="0"/>
  </p:normalViewPr>
  <p:slideViewPr>
    <p:cSldViewPr>
      <p:cViewPr varScale="1">
        <p:scale>
          <a:sx n="73" d="100"/>
          <a:sy n="73" d="100"/>
        </p:scale>
        <p:origin x="-12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宋体" pitchFamily="2" charset="-122"/>
              </a:defRPr>
            </a:lvl1pPr>
          </a:lstStyle>
          <a:p>
            <a:pPr>
              <a:defRPr/>
            </a:pPr>
            <a:fld id="{222D9460-86CD-4765-9B0F-A33FFBC56E08}" type="datetimeFigureOut">
              <a:rPr lang="zh-CN" altLang="en-US"/>
              <a:pPr>
                <a:defRPr/>
              </a:pPr>
              <a:t>2017/1/11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宋体" pitchFamily="2" charset="-122"/>
              </a:defRPr>
            </a:lvl1pPr>
          </a:lstStyle>
          <a:p>
            <a:pPr>
              <a:defRPr/>
            </a:pPr>
            <a:fld id="{35A8DCB3-E9DE-436C-90F7-AA1207E6B01C}" type="slidenum">
              <a:rPr lang="zh-CN" altLang="en-US"/>
              <a:pPr>
                <a:defRPr/>
              </a:pPr>
              <a:t>‹#›</a:t>
            </a:fld>
            <a:endParaRPr lang="zh-CN" altLang="en-US"/>
          </a:p>
        </p:txBody>
      </p:sp>
    </p:spTree>
    <p:extLst>
      <p:ext uri="{BB962C8B-B14F-4D97-AF65-F5344CB8AC3E}">
        <p14:creationId xmlns:p14="http://schemas.microsoft.com/office/powerpoint/2010/main" val="2286562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94A1EC0A-F6CA-40B4-AF8B-17516AFED6CB}"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B5BD930-8921-4894-ADBD-C2C385374D3D}" type="slidenum">
              <a:rPr lang="zh-CN" altLang="en-US"/>
              <a:pPr>
                <a:defRPr/>
              </a:pPr>
              <a:t>‹#›</a:t>
            </a:fld>
            <a:endParaRPr lang="zh-CN" altLang="en-US"/>
          </a:p>
        </p:txBody>
      </p:sp>
    </p:spTree>
    <p:extLst>
      <p:ext uri="{BB962C8B-B14F-4D97-AF65-F5344CB8AC3E}">
        <p14:creationId xmlns:p14="http://schemas.microsoft.com/office/powerpoint/2010/main" val="376774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EA0086E-92B8-42FF-B477-490D1F423BCB}"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3A73034-43ED-4A6D-84C9-693A3BA8FE31}" type="slidenum">
              <a:rPr lang="zh-CN" altLang="en-US"/>
              <a:pPr>
                <a:defRPr/>
              </a:pPr>
              <a:t>‹#›</a:t>
            </a:fld>
            <a:endParaRPr lang="zh-CN" altLang="en-US"/>
          </a:p>
        </p:txBody>
      </p:sp>
    </p:spTree>
    <p:extLst>
      <p:ext uri="{BB962C8B-B14F-4D97-AF65-F5344CB8AC3E}">
        <p14:creationId xmlns:p14="http://schemas.microsoft.com/office/powerpoint/2010/main" val="165691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31C520B-9A9A-4FF4-9F12-600E5DDE39AA}"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9B69222-7B8B-4800-B880-149AAAF8D1D9}" type="slidenum">
              <a:rPr lang="zh-CN" altLang="en-US"/>
              <a:pPr>
                <a:defRPr/>
              </a:pPr>
              <a:t>‹#›</a:t>
            </a:fld>
            <a:endParaRPr lang="zh-CN" altLang="en-US"/>
          </a:p>
        </p:txBody>
      </p:sp>
    </p:spTree>
    <p:extLst>
      <p:ext uri="{BB962C8B-B14F-4D97-AF65-F5344CB8AC3E}">
        <p14:creationId xmlns:p14="http://schemas.microsoft.com/office/powerpoint/2010/main" val="269777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6A3EF1D-0186-4904-96BB-23CDE0E5AAD7}"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F78E630-9FD2-4635-A0A6-6B27387EFCE9}" type="slidenum">
              <a:rPr lang="zh-CN" altLang="en-US"/>
              <a:pPr>
                <a:defRPr/>
              </a:pPr>
              <a:t>‹#›</a:t>
            </a:fld>
            <a:endParaRPr lang="zh-CN" altLang="en-US"/>
          </a:p>
        </p:txBody>
      </p:sp>
    </p:spTree>
    <p:extLst>
      <p:ext uri="{BB962C8B-B14F-4D97-AF65-F5344CB8AC3E}">
        <p14:creationId xmlns:p14="http://schemas.microsoft.com/office/powerpoint/2010/main" val="294172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B8FD718-8FC9-4149-97AB-B6C3B3BA4722}"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30BEF8-7952-40B9-9007-6CA235DDB8C6}" type="slidenum">
              <a:rPr lang="zh-CN" altLang="en-US"/>
              <a:pPr>
                <a:defRPr/>
              </a:pPr>
              <a:t>‹#›</a:t>
            </a:fld>
            <a:endParaRPr lang="zh-CN" altLang="en-US"/>
          </a:p>
        </p:txBody>
      </p:sp>
    </p:spTree>
    <p:extLst>
      <p:ext uri="{BB962C8B-B14F-4D97-AF65-F5344CB8AC3E}">
        <p14:creationId xmlns:p14="http://schemas.microsoft.com/office/powerpoint/2010/main" val="36929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169A7FEC-E3D3-41B6-BDA6-A369B29F67B2}" type="datetimeFigureOut">
              <a:rPr lang="zh-CN" altLang="en-US"/>
              <a:pPr>
                <a:defRPr/>
              </a:pPr>
              <a:t>2017/1/11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7B08CC9-6FFE-4AB0-9366-1EFC31E6F1D9}" type="slidenum">
              <a:rPr lang="zh-CN" altLang="en-US"/>
              <a:pPr>
                <a:defRPr/>
              </a:pPr>
              <a:t>‹#›</a:t>
            </a:fld>
            <a:endParaRPr lang="zh-CN" altLang="en-US"/>
          </a:p>
        </p:txBody>
      </p:sp>
    </p:spTree>
    <p:extLst>
      <p:ext uri="{BB962C8B-B14F-4D97-AF65-F5344CB8AC3E}">
        <p14:creationId xmlns:p14="http://schemas.microsoft.com/office/powerpoint/2010/main" val="946161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54BCB807-9371-4EBC-BBC6-FAA11F54AB6C}" type="datetimeFigureOut">
              <a:rPr lang="zh-CN" altLang="en-US"/>
              <a:pPr>
                <a:defRPr/>
              </a:pPr>
              <a:t>2017/1/11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384BB11C-4C65-4CB3-B322-950D39A15E5C}" type="slidenum">
              <a:rPr lang="zh-CN" altLang="en-US"/>
              <a:pPr>
                <a:defRPr/>
              </a:pPr>
              <a:t>‹#›</a:t>
            </a:fld>
            <a:endParaRPr lang="zh-CN" altLang="en-US"/>
          </a:p>
        </p:txBody>
      </p:sp>
    </p:spTree>
    <p:extLst>
      <p:ext uri="{BB962C8B-B14F-4D97-AF65-F5344CB8AC3E}">
        <p14:creationId xmlns:p14="http://schemas.microsoft.com/office/powerpoint/2010/main" val="409961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ECC809A-231E-4EAC-98C5-76DD14EE7880}" type="datetimeFigureOut">
              <a:rPr lang="zh-CN" altLang="en-US"/>
              <a:pPr>
                <a:defRPr/>
              </a:pPr>
              <a:t>2017/1/11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88EC782-4DF3-455A-9A73-FC885BAC3E17}" type="slidenum">
              <a:rPr lang="zh-CN" altLang="en-US"/>
              <a:pPr>
                <a:defRPr/>
              </a:pPr>
              <a:t>‹#›</a:t>
            </a:fld>
            <a:endParaRPr lang="zh-CN" altLang="en-US"/>
          </a:p>
        </p:txBody>
      </p:sp>
    </p:spTree>
    <p:extLst>
      <p:ext uri="{BB962C8B-B14F-4D97-AF65-F5344CB8AC3E}">
        <p14:creationId xmlns:p14="http://schemas.microsoft.com/office/powerpoint/2010/main" val="279302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AEB37A9-08F9-45A2-A023-828AD968FC7C}" type="datetimeFigureOut">
              <a:rPr lang="zh-CN" altLang="en-US"/>
              <a:pPr>
                <a:defRPr/>
              </a:pPr>
              <a:t>2017/1/11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2730CB6-2868-4D93-980B-135D6ACBF378}" type="slidenum">
              <a:rPr lang="zh-CN" altLang="en-US"/>
              <a:pPr>
                <a:defRPr/>
              </a:pPr>
              <a:t>‹#›</a:t>
            </a:fld>
            <a:endParaRPr lang="zh-CN" altLang="en-US"/>
          </a:p>
        </p:txBody>
      </p:sp>
    </p:spTree>
    <p:extLst>
      <p:ext uri="{BB962C8B-B14F-4D97-AF65-F5344CB8AC3E}">
        <p14:creationId xmlns:p14="http://schemas.microsoft.com/office/powerpoint/2010/main" val="1861543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41DDF23-5F58-4561-A7CA-114ACF33E454}" type="datetimeFigureOut">
              <a:rPr lang="zh-CN" altLang="en-US"/>
              <a:pPr>
                <a:defRPr/>
              </a:pPr>
              <a:t>2017/1/11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FF0B5E-6919-46DF-A11D-8AA215FBDE99}" type="slidenum">
              <a:rPr lang="zh-CN" altLang="en-US"/>
              <a:pPr>
                <a:defRPr/>
              </a:pPr>
              <a:t>‹#›</a:t>
            </a:fld>
            <a:endParaRPr lang="zh-CN" altLang="en-US"/>
          </a:p>
        </p:txBody>
      </p:sp>
    </p:spTree>
    <p:extLst>
      <p:ext uri="{BB962C8B-B14F-4D97-AF65-F5344CB8AC3E}">
        <p14:creationId xmlns:p14="http://schemas.microsoft.com/office/powerpoint/2010/main" val="1224818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B2F0C88-0071-4631-967F-7721370205DB}" type="datetimeFigureOut">
              <a:rPr lang="zh-CN" altLang="en-US"/>
              <a:pPr>
                <a:defRPr/>
              </a:pPr>
              <a:t>2017/1/11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3FE96F1-C95D-4292-88F0-BA55A910ADDA}" type="slidenum">
              <a:rPr lang="zh-CN" altLang="en-US"/>
              <a:pPr>
                <a:defRPr/>
              </a:pPr>
              <a:t>‹#›</a:t>
            </a:fld>
            <a:endParaRPr lang="zh-CN" altLang="en-US"/>
          </a:p>
        </p:txBody>
      </p:sp>
    </p:spTree>
    <p:extLst>
      <p:ext uri="{BB962C8B-B14F-4D97-AF65-F5344CB8AC3E}">
        <p14:creationId xmlns:p14="http://schemas.microsoft.com/office/powerpoint/2010/main" val="107821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7D515028-47E4-44AB-A1E2-BE6FE519AAB7}" type="datetimeFigureOut">
              <a:rPr lang="zh-CN" altLang="en-US"/>
              <a:pPr>
                <a:defRPr/>
              </a:pPr>
              <a:t>2017/1/11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593C1252-155A-4CB2-B8BF-98464F0BE48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3127388" y="4653136"/>
            <a:ext cx="4857750"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3200" b="1" dirty="0" smtClean="0">
                <a:latin typeface="黑体" pitchFamily="49" charset="-122"/>
                <a:ea typeface="黑体" pitchFamily="49" charset="-122"/>
              </a:rPr>
              <a:t>建筑产业现代化概论</a:t>
            </a:r>
            <a:endParaRPr lang="en-US" altLang="zh-CN" sz="2800" b="1" dirty="0">
              <a:latin typeface="黑体" pitchFamily="49" charset="-122"/>
              <a:ea typeface="黑体" pitchFamily="49" charset="-122"/>
            </a:endParaRPr>
          </a:p>
          <a:p>
            <a:pPr eaLnBrk="1" hangingPunct="1"/>
            <a:r>
              <a:rPr lang="zh-CN" altLang="en-US" sz="1200" dirty="0">
                <a:latin typeface="微软雅黑" pitchFamily="34" charset="-122"/>
                <a:ea typeface="微软雅黑" pitchFamily="34" charset="-122"/>
              </a:rPr>
              <a:t>         </a:t>
            </a:r>
            <a:endParaRPr lang="zh-CN" altLang="en-US" dirty="0"/>
          </a:p>
          <a:p>
            <a:pPr eaLnBrk="1" hangingPunct="1"/>
            <a:endParaRPr lang="zh-CN" altLang="en-US" dirty="0">
              <a:solidFill>
                <a:srgbClr val="FF0000"/>
              </a:solidFill>
            </a:endParaRPr>
          </a:p>
        </p:txBody>
      </p:sp>
      <p:cxnSp>
        <p:nvCxnSpPr>
          <p:cNvPr id="7" name="直接连接符 6"/>
          <p:cNvCxnSpPr/>
          <p:nvPr/>
        </p:nvCxnSpPr>
        <p:spPr>
          <a:xfrm>
            <a:off x="3158707" y="5180178"/>
            <a:ext cx="3661568" cy="23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TextBox 5"/>
          <p:cNvSpPr txBox="1"/>
          <p:nvPr/>
        </p:nvSpPr>
        <p:spPr>
          <a:xfrm>
            <a:off x="349925" y="773996"/>
            <a:ext cx="3577261"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1.2.2  </a:t>
            </a:r>
            <a:r>
              <a:rPr lang="zh-CN" altLang="en-US" dirty="0" smtClean="0"/>
              <a:t>建筑产业现代化的人才需求</a:t>
            </a:r>
            <a:endParaRPr lang="zh-CN" altLang="en-US" dirty="0"/>
          </a:p>
        </p:txBody>
      </p:sp>
      <p:sp>
        <p:nvSpPr>
          <p:cNvPr id="7" name="圆角矩形 3"/>
          <p:cNvSpPr/>
          <p:nvPr/>
        </p:nvSpPr>
        <p:spPr>
          <a:xfrm rot="5400000">
            <a:off x="3383399" y="1238275"/>
            <a:ext cx="2965395" cy="5212445"/>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61A419"/>
          </a:solidFill>
          <a:ln>
            <a:noFill/>
          </a:ln>
          <a:effectLst>
            <a:outerShdw blurRad="50800" dist="50800" dir="5400000" algn="ctr" rotWithShape="0">
              <a:srgbClr val="739427"/>
            </a:outerShdw>
          </a:effectLst>
          <a:scene3d>
            <a:camera prst="orthographicFront">
              <a:rot lat="0" lon="0" rev="0"/>
            </a:camera>
            <a:lightRig rig="contrasting" dir="t">
              <a:rot lat="0" lon="0" rev="1500000"/>
            </a:lightRig>
          </a:scene3d>
          <a:sp3d contourW="12700" prstMaterial="metal">
            <a:bevelT w="88900" h="88900"/>
            <a:contourClr>
              <a:srgbClr val="739427"/>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等腰三角形 5"/>
          <p:cNvSpPr/>
          <p:nvPr/>
        </p:nvSpPr>
        <p:spPr>
          <a:xfrm rot="16200000">
            <a:off x="943043" y="3180740"/>
            <a:ext cx="1296987" cy="1336675"/>
          </a:xfrm>
          <a:custGeom>
            <a:avLst/>
            <a:gdLst/>
            <a:ahLst/>
            <a:cxnLst/>
            <a:rect l="l" t="t" r="r" b="b"/>
            <a:pathLst>
              <a:path w="1152128" h="1188410">
                <a:moveTo>
                  <a:pt x="576064" y="0"/>
                </a:moveTo>
                <a:lnTo>
                  <a:pt x="720080" y="288032"/>
                </a:lnTo>
                <a:lnTo>
                  <a:pt x="647834" y="288032"/>
                </a:lnTo>
                <a:lnTo>
                  <a:pt x="783406" y="604369"/>
                </a:lnTo>
                <a:cubicBezTo>
                  <a:pt x="999361" y="686373"/>
                  <a:pt x="1152128" y="895549"/>
                  <a:pt x="1152128" y="1140405"/>
                </a:cubicBezTo>
                <a:lnTo>
                  <a:pt x="1149704" y="1188410"/>
                </a:lnTo>
                <a:cubicBezTo>
                  <a:pt x="1125742" y="892701"/>
                  <a:pt x="878037" y="660352"/>
                  <a:pt x="576064" y="660352"/>
                </a:cubicBezTo>
                <a:cubicBezTo>
                  <a:pt x="274091" y="660352"/>
                  <a:pt x="26386" y="892701"/>
                  <a:pt x="2424" y="1188410"/>
                </a:cubicBezTo>
                <a:cubicBezTo>
                  <a:pt x="667" y="1172607"/>
                  <a:pt x="0" y="1156583"/>
                  <a:pt x="0" y="1140405"/>
                </a:cubicBezTo>
                <a:cubicBezTo>
                  <a:pt x="0" y="895549"/>
                  <a:pt x="152767" y="686373"/>
                  <a:pt x="368722" y="604369"/>
                </a:cubicBezTo>
                <a:lnTo>
                  <a:pt x="504295" y="288032"/>
                </a:lnTo>
                <a:lnTo>
                  <a:pt x="432048" y="288032"/>
                </a:lnTo>
                <a:close/>
              </a:path>
            </a:pathLst>
          </a:custGeom>
          <a:solidFill>
            <a:srgbClr val="E4E65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矩形 8"/>
          <p:cNvSpPr/>
          <p:nvPr/>
        </p:nvSpPr>
        <p:spPr>
          <a:xfrm>
            <a:off x="2580096" y="2556417"/>
            <a:ext cx="4572000" cy="258532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zh-CN" altLang="en-US" dirty="0" smtClean="0"/>
              <a:t>建筑产业现代化发展的最终目标是形成完整的产业链</a:t>
            </a:r>
            <a:r>
              <a:rPr lang="en-US" altLang="zh-CN" dirty="0" smtClean="0"/>
              <a:t>——</a:t>
            </a:r>
            <a:r>
              <a:rPr lang="zh-CN" altLang="en-US" dirty="0" smtClean="0"/>
              <a:t>投资融资、设计开发、技术</a:t>
            </a:r>
          </a:p>
          <a:p>
            <a:r>
              <a:rPr lang="zh-CN" altLang="en-US" dirty="0" smtClean="0"/>
              <a:t>革新、运输装配、销售物业等</a:t>
            </a:r>
            <a:r>
              <a:rPr lang="en-US" altLang="zh-CN" dirty="0" smtClean="0"/>
              <a:t>,</a:t>
            </a:r>
            <a:r>
              <a:rPr lang="zh-CN" altLang="en-US" dirty="0" smtClean="0"/>
              <a:t>独木不成林</a:t>
            </a:r>
            <a:r>
              <a:rPr lang="en-US" altLang="zh-CN" dirty="0" smtClean="0"/>
              <a:t>,</a:t>
            </a:r>
            <a:r>
              <a:rPr lang="zh-CN" altLang="en-US" dirty="0" smtClean="0"/>
              <a:t>整个产业链与高校的协作配合也是人才培养</a:t>
            </a:r>
          </a:p>
          <a:p>
            <a:r>
              <a:rPr lang="zh-CN" altLang="en-US" dirty="0" smtClean="0"/>
              <a:t>的关键</a:t>
            </a:r>
            <a:r>
              <a:rPr lang="en-US" altLang="zh-CN" dirty="0" smtClean="0"/>
              <a:t>,</a:t>
            </a:r>
            <a:r>
              <a:rPr lang="zh-CN" altLang="en-US" dirty="0" smtClean="0"/>
              <a:t>通过协作培植优秀专职、兼职教师队伍</a:t>
            </a:r>
            <a:r>
              <a:rPr lang="en-US" altLang="zh-CN" dirty="0" smtClean="0"/>
              <a:t>,</a:t>
            </a:r>
            <a:r>
              <a:rPr lang="zh-CN" altLang="en-US" dirty="0" smtClean="0"/>
              <a:t>制订培养规划、设计培养路线、把握学习培养机制、调整和优化专业结构、开发精品教材等</a:t>
            </a:r>
            <a:r>
              <a:rPr lang="en-US" altLang="zh-CN" dirty="0" smtClean="0"/>
              <a:t>,</a:t>
            </a:r>
            <a:r>
              <a:rPr lang="zh-CN" altLang="en-US" dirty="0" smtClean="0"/>
              <a:t>来逐步开展产业链上不同人才需求培养。</a:t>
            </a:r>
            <a:endParaRPr lang="zh-CN" altLang="en-US" dirty="0"/>
          </a:p>
        </p:txBody>
      </p:sp>
    </p:spTree>
    <p:extLst>
      <p:ext uri="{BB962C8B-B14F-4D97-AF65-F5344CB8AC3E}">
        <p14:creationId xmlns:p14="http://schemas.microsoft.com/office/powerpoint/2010/main" val="664978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7" name="矩形 6"/>
          <p:cNvSpPr>
            <a:spLocks noChangeArrowheads="1"/>
          </p:cNvSpPr>
          <p:nvPr/>
        </p:nvSpPr>
        <p:spPr bwMode="auto">
          <a:xfrm>
            <a:off x="357188" y="285750"/>
            <a:ext cx="5359159" cy="52322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r>
              <a:rPr lang="en-US" altLang="zh-CN" sz="2800" dirty="0" smtClean="0">
                <a:latin typeface="微软雅黑" pitchFamily="34" charset="-122"/>
                <a:ea typeface="微软雅黑" pitchFamily="34" charset="-122"/>
              </a:rPr>
              <a:t>1.3</a:t>
            </a:r>
            <a:r>
              <a:rPr lang="zh-CN" altLang="en-US" sz="2800" dirty="0" smtClean="0">
                <a:latin typeface="微软雅黑" pitchFamily="34" charset="-122"/>
                <a:ea typeface="微软雅黑" pitchFamily="34" charset="-122"/>
              </a:rPr>
              <a:t>　建筑产业现代化的实施途径</a:t>
            </a:r>
            <a:endParaRPr lang="zh-CN" altLang="en-US" sz="2800" dirty="0">
              <a:latin typeface="微软雅黑" pitchFamily="34" charset="-122"/>
              <a:ea typeface="微软雅黑" pitchFamily="34" charset="-122"/>
            </a:endParaRPr>
          </a:p>
        </p:txBody>
      </p:sp>
      <p:sp>
        <p:nvSpPr>
          <p:cNvPr id="8" name="TextBox 7"/>
          <p:cNvSpPr txBox="1"/>
          <p:nvPr/>
        </p:nvSpPr>
        <p:spPr>
          <a:xfrm>
            <a:off x="357188" y="1196752"/>
            <a:ext cx="3577261"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1.3.1  </a:t>
            </a:r>
            <a:r>
              <a:rPr lang="zh-CN" altLang="en-US" dirty="0" smtClean="0"/>
              <a:t>政府引导与市场主导相结合</a:t>
            </a:r>
            <a:endParaRPr lang="zh-CN" altLang="en-US" dirty="0"/>
          </a:p>
        </p:txBody>
      </p:sp>
      <p:sp>
        <p:nvSpPr>
          <p:cNvPr id="10" name="圆角矩形 3"/>
          <p:cNvSpPr/>
          <p:nvPr/>
        </p:nvSpPr>
        <p:spPr>
          <a:xfrm rot="5400000">
            <a:off x="3383399" y="1238275"/>
            <a:ext cx="2965395" cy="5212445"/>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61A419"/>
          </a:solidFill>
          <a:ln>
            <a:noFill/>
          </a:ln>
          <a:effectLst>
            <a:outerShdw blurRad="50800" dist="50800" dir="5400000" algn="ctr" rotWithShape="0">
              <a:srgbClr val="739427"/>
            </a:outerShdw>
          </a:effectLst>
          <a:scene3d>
            <a:camera prst="orthographicFront">
              <a:rot lat="0" lon="0" rev="0"/>
            </a:camera>
            <a:lightRig rig="contrasting" dir="t">
              <a:rot lat="0" lon="0" rev="1500000"/>
            </a:lightRig>
          </a:scene3d>
          <a:sp3d contourW="12700" prstMaterial="metal">
            <a:bevelT w="88900" h="88900"/>
            <a:contourClr>
              <a:srgbClr val="739427"/>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等腰三角形 5"/>
          <p:cNvSpPr/>
          <p:nvPr/>
        </p:nvSpPr>
        <p:spPr>
          <a:xfrm rot="16200000">
            <a:off x="943043" y="3180740"/>
            <a:ext cx="1296987" cy="1336675"/>
          </a:xfrm>
          <a:custGeom>
            <a:avLst/>
            <a:gdLst/>
            <a:ahLst/>
            <a:cxnLst/>
            <a:rect l="l" t="t" r="r" b="b"/>
            <a:pathLst>
              <a:path w="1152128" h="1188410">
                <a:moveTo>
                  <a:pt x="576064" y="0"/>
                </a:moveTo>
                <a:lnTo>
                  <a:pt x="720080" y="288032"/>
                </a:lnTo>
                <a:lnTo>
                  <a:pt x="647834" y="288032"/>
                </a:lnTo>
                <a:lnTo>
                  <a:pt x="783406" y="604369"/>
                </a:lnTo>
                <a:cubicBezTo>
                  <a:pt x="999361" y="686373"/>
                  <a:pt x="1152128" y="895549"/>
                  <a:pt x="1152128" y="1140405"/>
                </a:cubicBezTo>
                <a:lnTo>
                  <a:pt x="1149704" y="1188410"/>
                </a:lnTo>
                <a:cubicBezTo>
                  <a:pt x="1125742" y="892701"/>
                  <a:pt x="878037" y="660352"/>
                  <a:pt x="576064" y="660352"/>
                </a:cubicBezTo>
                <a:cubicBezTo>
                  <a:pt x="274091" y="660352"/>
                  <a:pt x="26386" y="892701"/>
                  <a:pt x="2424" y="1188410"/>
                </a:cubicBezTo>
                <a:cubicBezTo>
                  <a:pt x="667" y="1172607"/>
                  <a:pt x="0" y="1156583"/>
                  <a:pt x="0" y="1140405"/>
                </a:cubicBezTo>
                <a:cubicBezTo>
                  <a:pt x="0" y="895549"/>
                  <a:pt x="152767" y="686373"/>
                  <a:pt x="368722" y="604369"/>
                </a:cubicBezTo>
                <a:lnTo>
                  <a:pt x="504295" y="288032"/>
                </a:lnTo>
                <a:lnTo>
                  <a:pt x="432048" y="288032"/>
                </a:lnTo>
                <a:close/>
              </a:path>
            </a:pathLst>
          </a:custGeom>
          <a:solidFill>
            <a:srgbClr val="E4E65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矩形 11"/>
          <p:cNvSpPr/>
          <p:nvPr/>
        </p:nvSpPr>
        <p:spPr>
          <a:xfrm>
            <a:off x="2580096" y="3248912"/>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zh-CN" altLang="en-US" dirty="0" smtClean="0"/>
              <a:t>促进和实现建筑产业现代化</a:t>
            </a:r>
            <a:r>
              <a:rPr lang="en-US" altLang="zh-CN" dirty="0" smtClean="0"/>
              <a:t>,</a:t>
            </a:r>
            <a:r>
              <a:rPr lang="zh-CN" altLang="en-US" dirty="0" smtClean="0"/>
              <a:t>政府需要站在战略发展的高度</a:t>
            </a:r>
            <a:r>
              <a:rPr lang="en-US" altLang="zh-CN" dirty="0" smtClean="0"/>
              <a:t>,</a:t>
            </a:r>
            <a:r>
              <a:rPr lang="zh-CN" altLang="en-US" dirty="0" smtClean="0"/>
              <a:t>把握宏观决策</a:t>
            </a:r>
            <a:r>
              <a:rPr lang="en-US" altLang="zh-CN" dirty="0" smtClean="0"/>
              <a:t>,</a:t>
            </a:r>
            <a:r>
              <a:rPr lang="zh-CN" altLang="en-US" dirty="0" smtClean="0"/>
              <a:t>充分运用“政府引导”和“市场化运作”两只手共同推进。</a:t>
            </a:r>
            <a:endParaRPr lang="zh-CN" altLang="en-US" dirty="0"/>
          </a:p>
        </p:txBody>
      </p:sp>
    </p:spTree>
    <p:extLst>
      <p:ext uri="{BB962C8B-B14F-4D97-AF65-F5344CB8AC3E}">
        <p14:creationId xmlns:p14="http://schemas.microsoft.com/office/powerpoint/2010/main" val="3945229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TextBox 5"/>
          <p:cNvSpPr txBox="1"/>
          <p:nvPr/>
        </p:nvSpPr>
        <p:spPr>
          <a:xfrm>
            <a:off x="357187" y="548680"/>
            <a:ext cx="3577261"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1.3.2  </a:t>
            </a:r>
            <a:r>
              <a:rPr lang="zh-CN" altLang="en-US" dirty="0" smtClean="0"/>
              <a:t>深化改革与措施制定相结合</a:t>
            </a:r>
            <a:endParaRPr lang="zh-CN" altLang="en-US" dirty="0"/>
          </a:p>
        </p:txBody>
      </p:sp>
      <p:sp>
        <p:nvSpPr>
          <p:cNvPr id="7" name="圆角矩形 3"/>
          <p:cNvSpPr/>
          <p:nvPr/>
        </p:nvSpPr>
        <p:spPr>
          <a:xfrm rot="5400000">
            <a:off x="2875876" y="1084804"/>
            <a:ext cx="4248472" cy="5480480"/>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61A419"/>
          </a:solidFill>
          <a:ln>
            <a:noFill/>
          </a:ln>
          <a:effectLst>
            <a:outerShdw blurRad="50800" dist="50800" dir="5400000" algn="ctr" rotWithShape="0">
              <a:srgbClr val="739427"/>
            </a:outerShdw>
          </a:effectLst>
          <a:scene3d>
            <a:camera prst="orthographicFront">
              <a:rot lat="0" lon="0" rev="0"/>
            </a:camera>
            <a:lightRig rig="contrasting" dir="t">
              <a:rot lat="0" lon="0" rev="1500000"/>
            </a:lightRig>
          </a:scene3d>
          <a:sp3d contourW="12700" prstMaterial="metal">
            <a:bevelT w="88900" h="88900"/>
            <a:contourClr>
              <a:srgbClr val="739427"/>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等腰三角形 5"/>
          <p:cNvSpPr/>
          <p:nvPr/>
        </p:nvSpPr>
        <p:spPr>
          <a:xfrm rot="16200000">
            <a:off x="943043" y="3180740"/>
            <a:ext cx="1296987" cy="1336675"/>
          </a:xfrm>
          <a:custGeom>
            <a:avLst/>
            <a:gdLst/>
            <a:ahLst/>
            <a:cxnLst/>
            <a:rect l="l" t="t" r="r" b="b"/>
            <a:pathLst>
              <a:path w="1152128" h="1188410">
                <a:moveTo>
                  <a:pt x="576064" y="0"/>
                </a:moveTo>
                <a:lnTo>
                  <a:pt x="720080" y="288032"/>
                </a:lnTo>
                <a:lnTo>
                  <a:pt x="647834" y="288032"/>
                </a:lnTo>
                <a:lnTo>
                  <a:pt x="783406" y="604369"/>
                </a:lnTo>
                <a:cubicBezTo>
                  <a:pt x="999361" y="686373"/>
                  <a:pt x="1152128" y="895549"/>
                  <a:pt x="1152128" y="1140405"/>
                </a:cubicBezTo>
                <a:lnTo>
                  <a:pt x="1149704" y="1188410"/>
                </a:lnTo>
                <a:cubicBezTo>
                  <a:pt x="1125742" y="892701"/>
                  <a:pt x="878037" y="660352"/>
                  <a:pt x="576064" y="660352"/>
                </a:cubicBezTo>
                <a:cubicBezTo>
                  <a:pt x="274091" y="660352"/>
                  <a:pt x="26386" y="892701"/>
                  <a:pt x="2424" y="1188410"/>
                </a:cubicBezTo>
                <a:cubicBezTo>
                  <a:pt x="667" y="1172607"/>
                  <a:pt x="0" y="1156583"/>
                  <a:pt x="0" y="1140405"/>
                </a:cubicBezTo>
                <a:cubicBezTo>
                  <a:pt x="0" y="895549"/>
                  <a:pt x="152767" y="686373"/>
                  <a:pt x="368722" y="604369"/>
                </a:cubicBezTo>
                <a:lnTo>
                  <a:pt x="504295" y="288032"/>
                </a:lnTo>
                <a:lnTo>
                  <a:pt x="432048" y="288032"/>
                </a:lnTo>
                <a:close/>
              </a:path>
            </a:pathLst>
          </a:custGeom>
          <a:solidFill>
            <a:srgbClr val="E4E65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矩形 8"/>
          <p:cNvSpPr/>
          <p:nvPr/>
        </p:nvSpPr>
        <p:spPr>
          <a:xfrm>
            <a:off x="2714112" y="2255383"/>
            <a:ext cx="4572000" cy="313932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285750" indent="-285750">
              <a:buFont typeface="Wingdings" pitchFamily="2" charset="2"/>
              <a:buChar char="l"/>
            </a:pPr>
            <a:r>
              <a:rPr lang="zh-CN" altLang="en-US" dirty="0" smtClean="0"/>
              <a:t>首先要从产业结构调整入手</a:t>
            </a:r>
            <a:r>
              <a:rPr lang="en-US" altLang="zh-CN" dirty="0" smtClean="0"/>
              <a:t>,</a:t>
            </a:r>
            <a:r>
              <a:rPr lang="zh-CN" altLang="en-US" dirty="0" smtClean="0"/>
              <a:t>加强产权制度改革。</a:t>
            </a:r>
            <a:endParaRPr lang="en-US" altLang="zh-CN" dirty="0" smtClean="0"/>
          </a:p>
          <a:p>
            <a:pPr marL="285750" indent="-285750">
              <a:buFont typeface="Wingdings" pitchFamily="2" charset="2"/>
              <a:buChar char="l"/>
            </a:pPr>
            <a:r>
              <a:rPr lang="zh-CN" altLang="en-US" dirty="0" smtClean="0"/>
              <a:t>注重做好建筑产业现代化发展的顶层设计</a:t>
            </a:r>
            <a:r>
              <a:rPr lang="en-US" altLang="zh-CN" dirty="0" smtClean="0"/>
              <a:t>,</a:t>
            </a:r>
            <a:r>
              <a:rPr lang="zh-CN" altLang="en-US" dirty="0" smtClean="0"/>
              <a:t>强调绿色创新发展理念。</a:t>
            </a:r>
            <a:endParaRPr lang="en-US" altLang="zh-CN" dirty="0" smtClean="0"/>
          </a:p>
          <a:p>
            <a:pPr marL="285750" indent="-285750">
              <a:buFont typeface="Wingdings" pitchFamily="2" charset="2"/>
              <a:buChar char="l"/>
            </a:pPr>
            <a:r>
              <a:rPr lang="zh-CN" altLang="en-US" dirty="0" smtClean="0"/>
              <a:t>大力推进建筑生产方式的深层次变革</a:t>
            </a:r>
            <a:r>
              <a:rPr lang="en-US" altLang="zh-CN" dirty="0" smtClean="0"/>
              <a:t>,</a:t>
            </a:r>
            <a:r>
              <a:rPr lang="zh-CN" altLang="en-US" dirty="0" smtClean="0"/>
              <a:t>强调建筑产品生产的全寿命期集成化。</a:t>
            </a:r>
            <a:endParaRPr lang="en-US" altLang="zh-CN" dirty="0" smtClean="0"/>
          </a:p>
          <a:p>
            <a:pPr marL="285750" indent="-285750">
              <a:buFont typeface="Wingdings" pitchFamily="2" charset="2"/>
              <a:buChar char="l"/>
            </a:pPr>
            <a:r>
              <a:rPr lang="zh-CN" altLang="en-US" dirty="0" smtClean="0"/>
              <a:t>加强建筑产品生产过程的中间投入。</a:t>
            </a:r>
            <a:endParaRPr lang="en-US" altLang="zh-CN" dirty="0" smtClean="0"/>
          </a:p>
          <a:p>
            <a:pPr marL="285750" indent="-285750">
              <a:buFont typeface="Wingdings" pitchFamily="2" charset="2"/>
              <a:buChar char="l"/>
            </a:pPr>
            <a:r>
              <a:rPr lang="zh-CN" altLang="en-US" dirty="0" smtClean="0"/>
              <a:t>运用现代信息技术提升项目管理创新水平。</a:t>
            </a:r>
            <a:endParaRPr lang="en-US" altLang="zh-CN" dirty="0" smtClean="0"/>
          </a:p>
          <a:p>
            <a:pPr marL="285750" indent="-285750">
              <a:buFont typeface="Wingdings" pitchFamily="2" charset="2"/>
              <a:buChar char="l"/>
            </a:pPr>
            <a:r>
              <a:rPr lang="zh-CN" altLang="en-US" dirty="0" smtClean="0"/>
              <a:t>以世界先进水平为标杆</a:t>
            </a:r>
            <a:r>
              <a:rPr lang="en-US" altLang="zh-CN" dirty="0" smtClean="0"/>
              <a:t>,</a:t>
            </a:r>
            <a:r>
              <a:rPr lang="zh-CN" altLang="en-US" dirty="0" smtClean="0"/>
              <a:t>科学制定建筑产业现代化相关标准</a:t>
            </a:r>
            <a:r>
              <a:rPr lang="zh-CN" altLang="en-US" dirty="0"/>
              <a:t>。</a:t>
            </a:r>
          </a:p>
        </p:txBody>
      </p:sp>
    </p:spTree>
    <p:extLst>
      <p:ext uri="{BB962C8B-B14F-4D97-AF65-F5344CB8AC3E}">
        <p14:creationId xmlns:p14="http://schemas.microsoft.com/office/powerpoint/2010/main" val="1567802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TextBox 5"/>
          <p:cNvSpPr txBox="1"/>
          <p:nvPr/>
        </p:nvSpPr>
        <p:spPr>
          <a:xfrm>
            <a:off x="357187" y="548680"/>
            <a:ext cx="3577261"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1.3.3  </a:t>
            </a:r>
            <a:r>
              <a:rPr lang="zh-CN" altLang="en-US" dirty="0" smtClean="0"/>
              <a:t>技术创新与工匠精神相结合</a:t>
            </a:r>
            <a:endParaRPr lang="zh-CN" altLang="en-US" dirty="0"/>
          </a:p>
        </p:txBody>
      </p:sp>
      <p:sp>
        <p:nvSpPr>
          <p:cNvPr id="7" name="圆角矩形 3"/>
          <p:cNvSpPr/>
          <p:nvPr/>
        </p:nvSpPr>
        <p:spPr>
          <a:xfrm rot="5400000">
            <a:off x="3019892" y="940788"/>
            <a:ext cx="3960440" cy="5480480"/>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61A419"/>
          </a:solidFill>
          <a:ln>
            <a:noFill/>
          </a:ln>
          <a:effectLst>
            <a:outerShdw blurRad="50800" dist="50800" dir="5400000" algn="ctr" rotWithShape="0">
              <a:srgbClr val="739427"/>
            </a:outerShdw>
          </a:effectLst>
          <a:scene3d>
            <a:camera prst="orthographicFront">
              <a:rot lat="0" lon="0" rev="0"/>
            </a:camera>
            <a:lightRig rig="contrasting" dir="t">
              <a:rot lat="0" lon="0" rev="1500000"/>
            </a:lightRig>
          </a:scene3d>
          <a:sp3d contourW="12700" prstMaterial="metal">
            <a:bevelT w="88900" h="88900"/>
            <a:contourClr>
              <a:srgbClr val="739427"/>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等腰三角形 5"/>
          <p:cNvSpPr/>
          <p:nvPr/>
        </p:nvSpPr>
        <p:spPr>
          <a:xfrm rot="16200000">
            <a:off x="943043" y="3180740"/>
            <a:ext cx="1296987" cy="1336675"/>
          </a:xfrm>
          <a:custGeom>
            <a:avLst/>
            <a:gdLst/>
            <a:ahLst/>
            <a:cxnLst/>
            <a:rect l="l" t="t" r="r" b="b"/>
            <a:pathLst>
              <a:path w="1152128" h="1188410">
                <a:moveTo>
                  <a:pt x="576064" y="0"/>
                </a:moveTo>
                <a:lnTo>
                  <a:pt x="720080" y="288032"/>
                </a:lnTo>
                <a:lnTo>
                  <a:pt x="647834" y="288032"/>
                </a:lnTo>
                <a:lnTo>
                  <a:pt x="783406" y="604369"/>
                </a:lnTo>
                <a:cubicBezTo>
                  <a:pt x="999361" y="686373"/>
                  <a:pt x="1152128" y="895549"/>
                  <a:pt x="1152128" y="1140405"/>
                </a:cubicBezTo>
                <a:lnTo>
                  <a:pt x="1149704" y="1188410"/>
                </a:lnTo>
                <a:cubicBezTo>
                  <a:pt x="1125742" y="892701"/>
                  <a:pt x="878037" y="660352"/>
                  <a:pt x="576064" y="660352"/>
                </a:cubicBezTo>
                <a:cubicBezTo>
                  <a:pt x="274091" y="660352"/>
                  <a:pt x="26386" y="892701"/>
                  <a:pt x="2424" y="1188410"/>
                </a:cubicBezTo>
                <a:cubicBezTo>
                  <a:pt x="667" y="1172607"/>
                  <a:pt x="0" y="1156583"/>
                  <a:pt x="0" y="1140405"/>
                </a:cubicBezTo>
                <a:cubicBezTo>
                  <a:pt x="0" y="895549"/>
                  <a:pt x="152767" y="686373"/>
                  <a:pt x="368722" y="604369"/>
                </a:cubicBezTo>
                <a:lnTo>
                  <a:pt x="504295" y="288032"/>
                </a:lnTo>
                <a:lnTo>
                  <a:pt x="432048" y="288032"/>
                </a:lnTo>
                <a:close/>
              </a:path>
            </a:pathLst>
          </a:custGeom>
          <a:solidFill>
            <a:srgbClr val="E4E65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矩形 8"/>
          <p:cNvSpPr/>
          <p:nvPr/>
        </p:nvSpPr>
        <p:spPr>
          <a:xfrm>
            <a:off x="2714112" y="2255383"/>
            <a:ext cx="4572000" cy="286232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285750" indent="-285750">
              <a:buFont typeface="Wingdings" pitchFamily="2" charset="2"/>
              <a:buChar char="l"/>
            </a:pPr>
            <a:r>
              <a:rPr lang="zh-CN" altLang="en-US" dirty="0" smtClean="0"/>
              <a:t>现代科学技术进步与管理创新的巨大作用在于推动了建筑结构技术、建筑材料技术、建筑施工技术、建筑管理方法的深度创新。</a:t>
            </a:r>
            <a:endParaRPr lang="en-US" altLang="zh-CN" dirty="0" smtClean="0"/>
          </a:p>
          <a:p>
            <a:pPr marL="285750" indent="-285750">
              <a:buFont typeface="Wingdings" pitchFamily="2" charset="2"/>
              <a:buChar char="l"/>
            </a:pPr>
            <a:r>
              <a:rPr lang="zh-CN" altLang="en-US" dirty="0" smtClean="0"/>
              <a:t>建筑产业现代化的可持续、健康发展</a:t>
            </a:r>
            <a:r>
              <a:rPr lang="en-US" altLang="zh-CN" dirty="0" smtClean="0"/>
              <a:t>,</a:t>
            </a:r>
            <a:r>
              <a:rPr lang="zh-CN" altLang="en-US" dirty="0" smtClean="0"/>
              <a:t>同样需要工匠精神的推动</a:t>
            </a:r>
            <a:r>
              <a:rPr lang="en-US" altLang="zh-CN" dirty="0" smtClean="0"/>
              <a:t>.</a:t>
            </a:r>
            <a:r>
              <a:rPr lang="zh-CN" altLang="en-US" dirty="0" smtClean="0"/>
              <a:t>工匠精神是指工匠对自己的产品精雕细琢、精益求精的精神理念</a:t>
            </a:r>
            <a:r>
              <a:rPr lang="en-US" altLang="zh-CN" dirty="0" smtClean="0"/>
              <a:t>,</a:t>
            </a:r>
            <a:r>
              <a:rPr lang="zh-CN" altLang="en-US" dirty="0" smtClean="0"/>
              <a:t>其核心是要追求科技创新</a:t>
            </a:r>
            <a:r>
              <a:rPr lang="en-US" altLang="zh-CN" dirty="0" smtClean="0"/>
              <a:t>,</a:t>
            </a:r>
            <a:r>
              <a:rPr lang="zh-CN" altLang="en-US" dirty="0" smtClean="0"/>
              <a:t>技术进步。如果落在个人层面</a:t>
            </a:r>
            <a:r>
              <a:rPr lang="en-US" altLang="zh-CN" dirty="0" smtClean="0"/>
              <a:t>,</a:t>
            </a:r>
            <a:r>
              <a:rPr lang="zh-CN" altLang="en-US" dirty="0" smtClean="0"/>
              <a:t>就是一种认真精神、敬业精神。</a:t>
            </a:r>
            <a:endParaRPr lang="zh-CN" altLang="en-US" dirty="0"/>
          </a:p>
        </p:txBody>
      </p:sp>
    </p:spTree>
    <p:extLst>
      <p:ext uri="{BB962C8B-B14F-4D97-AF65-F5344CB8AC3E}">
        <p14:creationId xmlns:p14="http://schemas.microsoft.com/office/powerpoint/2010/main" val="3189118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矩形 5"/>
          <p:cNvSpPr>
            <a:spLocks noChangeArrowheads="1"/>
          </p:cNvSpPr>
          <p:nvPr/>
        </p:nvSpPr>
        <p:spPr bwMode="auto">
          <a:xfrm>
            <a:off x="357188" y="285750"/>
            <a:ext cx="8590813" cy="52322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r>
              <a:rPr lang="en-US" altLang="zh-CN" sz="2800" dirty="0" smtClean="0">
                <a:latin typeface="微软雅黑" pitchFamily="34" charset="-122"/>
                <a:ea typeface="微软雅黑" pitchFamily="34" charset="-122"/>
              </a:rPr>
              <a:t>1.4</a:t>
            </a:r>
            <a:r>
              <a:rPr lang="zh-CN" altLang="en-US" sz="2800" dirty="0" smtClean="0">
                <a:latin typeface="微软雅黑" pitchFamily="34" charset="-122"/>
                <a:ea typeface="微软雅黑" pitchFamily="34" charset="-122"/>
              </a:rPr>
              <a:t>　建筑产业现代化、新型建筑工业化与装配式建筑</a:t>
            </a:r>
            <a:endParaRPr lang="zh-CN" altLang="en-US" sz="2800" dirty="0">
              <a:latin typeface="微软雅黑" pitchFamily="34" charset="-122"/>
              <a:ea typeface="微软雅黑" pitchFamily="34" charset="-122"/>
            </a:endParaRPr>
          </a:p>
        </p:txBody>
      </p:sp>
      <p:sp>
        <p:nvSpPr>
          <p:cNvPr id="7" name="TextBox 6"/>
          <p:cNvSpPr txBox="1"/>
          <p:nvPr/>
        </p:nvSpPr>
        <p:spPr>
          <a:xfrm>
            <a:off x="357189" y="1196752"/>
            <a:ext cx="248662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1.4.1  </a:t>
            </a:r>
            <a:r>
              <a:rPr lang="zh-CN" altLang="en-US" dirty="0" smtClean="0"/>
              <a:t>建筑产业现代化</a:t>
            </a:r>
            <a:endParaRPr lang="zh-CN" altLang="en-US" dirty="0"/>
          </a:p>
        </p:txBody>
      </p:sp>
      <p:grpSp>
        <p:nvGrpSpPr>
          <p:cNvPr id="8" name="组合 7"/>
          <p:cNvGrpSpPr/>
          <p:nvPr/>
        </p:nvGrpSpPr>
        <p:grpSpPr>
          <a:xfrm rot="5400000">
            <a:off x="419732" y="3818228"/>
            <a:ext cx="1704975" cy="914400"/>
            <a:chOff x="2819400" y="4006850"/>
            <a:chExt cx="1704975" cy="914400"/>
          </a:xfrm>
        </p:grpSpPr>
        <p:sp>
          <p:nvSpPr>
            <p:cNvPr id="9" name="矩形 8"/>
            <p:cNvSpPr/>
            <p:nvPr/>
          </p:nvSpPr>
          <p:spPr>
            <a:xfrm>
              <a:off x="2819400" y="4006850"/>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五边形 9"/>
            <p:cNvSpPr/>
            <p:nvPr/>
          </p:nvSpPr>
          <p:spPr>
            <a:xfrm>
              <a:off x="2819400" y="4006850"/>
              <a:ext cx="1462088"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矩形 10"/>
            <p:cNvSpPr/>
            <p:nvPr/>
          </p:nvSpPr>
          <p:spPr>
            <a:xfrm>
              <a:off x="2819400" y="4251325"/>
              <a:ext cx="1704975" cy="179388"/>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五边形 11"/>
            <p:cNvSpPr/>
            <p:nvPr/>
          </p:nvSpPr>
          <p:spPr>
            <a:xfrm>
              <a:off x="2819400" y="4251325"/>
              <a:ext cx="1639888" cy="179388"/>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2819400" y="4497388"/>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五边形 13"/>
            <p:cNvSpPr/>
            <p:nvPr/>
          </p:nvSpPr>
          <p:spPr>
            <a:xfrm>
              <a:off x="2819400" y="4497388"/>
              <a:ext cx="1268413"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矩形 14"/>
            <p:cNvSpPr/>
            <p:nvPr/>
          </p:nvSpPr>
          <p:spPr>
            <a:xfrm>
              <a:off x="2819400" y="4741863"/>
              <a:ext cx="1704975" cy="179387"/>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 name="五边形 15"/>
            <p:cNvSpPr/>
            <p:nvPr/>
          </p:nvSpPr>
          <p:spPr>
            <a:xfrm>
              <a:off x="2819400" y="4741863"/>
              <a:ext cx="1344613" cy="179387"/>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4215" y="2412911"/>
            <a:ext cx="6370637"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组合 1"/>
          <p:cNvGrpSpPr/>
          <p:nvPr/>
        </p:nvGrpSpPr>
        <p:grpSpPr>
          <a:xfrm>
            <a:off x="495842" y="2561079"/>
            <a:ext cx="1569894" cy="1569895"/>
            <a:chOff x="3201988" y="2559050"/>
            <a:chExt cx="1179512" cy="1179513"/>
          </a:xfrm>
        </p:grpSpPr>
        <p:sp>
          <p:nvSpPr>
            <p:cNvPr id="22" name="椭圆 21"/>
            <p:cNvSpPr/>
            <p:nvPr/>
          </p:nvSpPr>
          <p:spPr bwMode="auto">
            <a:xfrm rot="20332796" flipH="1">
              <a:off x="3201988" y="2559050"/>
              <a:ext cx="1179512" cy="1179513"/>
            </a:xfrm>
            <a:prstGeom prst="ellipse">
              <a:avLst/>
            </a:prstGeom>
            <a:solidFill>
              <a:srgbClr val="61A419"/>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椭圆 22"/>
            <p:cNvSpPr/>
            <p:nvPr/>
          </p:nvSpPr>
          <p:spPr bwMode="auto">
            <a:xfrm rot="19420211" flipH="1">
              <a:off x="3386138" y="2601913"/>
              <a:ext cx="774700" cy="774700"/>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 name="TextBox 2"/>
          <p:cNvSpPr txBox="1"/>
          <p:nvPr/>
        </p:nvSpPr>
        <p:spPr>
          <a:xfrm>
            <a:off x="815020" y="3022860"/>
            <a:ext cx="93128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zh-CN" altLang="en-US" dirty="0" smtClean="0"/>
              <a:t>建筑</a:t>
            </a:r>
            <a:endParaRPr lang="en-US" altLang="zh-CN" dirty="0" smtClean="0"/>
          </a:p>
          <a:p>
            <a:pPr algn="ctr"/>
            <a:r>
              <a:rPr lang="zh-CN" altLang="en-US" dirty="0" smtClean="0"/>
              <a:t>工业化</a:t>
            </a:r>
            <a:endParaRPr lang="en-US" altLang="zh-CN" dirty="0" smtClean="0"/>
          </a:p>
        </p:txBody>
      </p:sp>
    </p:spTree>
    <p:extLst>
      <p:ext uri="{BB962C8B-B14F-4D97-AF65-F5344CB8AC3E}">
        <p14:creationId xmlns:p14="http://schemas.microsoft.com/office/powerpoint/2010/main" val="4142750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grpSp>
        <p:nvGrpSpPr>
          <p:cNvPr id="6" name="组合 5"/>
          <p:cNvGrpSpPr/>
          <p:nvPr/>
        </p:nvGrpSpPr>
        <p:grpSpPr>
          <a:xfrm rot="5400000">
            <a:off x="699132" y="2965739"/>
            <a:ext cx="1704975" cy="914400"/>
            <a:chOff x="2819400" y="4006850"/>
            <a:chExt cx="1704975" cy="914400"/>
          </a:xfrm>
        </p:grpSpPr>
        <p:sp>
          <p:nvSpPr>
            <p:cNvPr id="7" name="矩形 6"/>
            <p:cNvSpPr/>
            <p:nvPr/>
          </p:nvSpPr>
          <p:spPr>
            <a:xfrm>
              <a:off x="2819400" y="4006850"/>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五边形 7"/>
            <p:cNvSpPr/>
            <p:nvPr/>
          </p:nvSpPr>
          <p:spPr>
            <a:xfrm>
              <a:off x="2819400" y="4006850"/>
              <a:ext cx="1462088"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矩形 8"/>
            <p:cNvSpPr/>
            <p:nvPr/>
          </p:nvSpPr>
          <p:spPr>
            <a:xfrm>
              <a:off x="2819400" y="4251325"/>
              <a:ext cx="1704975" cy="179388"/>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五边形 9"/>
            <p:cNvSpPr/>
            <p:nvPr/>
          </p:nvSpPr>
          <p:spPr>
            <a:xfrm>
              <a:off x="2819400" y="4251325"/>
              <a:ext cx="1639888" cy="179388"/>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矩形 10"/>
            <p:cNvSpPr/>
            <p:nvPr/>
          </p:nvSpPr>
          <p:spPr>
            <a:xfrm>
              <a:off x="2819400" y="4497388"/>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五边形 11"/>
            <p:cNvSpPr/>
            <p:nvPr/>
          </p:nvSpPr>
          <p:spPr>
            <a:xfrm>
              <a:off x="2819400" y="4497388"/>
              <a:ext cx="1268413"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2819400" y="4741863"/>
              <a:ext cx="1704975" cy="179387"/>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五边形 13"/>
            <p:cNvSpPr/>
            <p:nvPr/>
          </p:nvSpPr>
          <p:spPr>
            <a:xfrm>
              <a:off x="2819400" y="4741863"/>
              <a:ext cx="1344613" cy="179387"/>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15" name="组合 14"/>
          <p:cNvGrpSpPr/>
          <p:nvPr/>
        </p:nvGrpSpPr>
        <p:grpSpPr>
          <a:xfrm>
            <a:off x="775242" y="1708590"/>
            <a:ext cx="1569894" cy="1569895"/>
            <a:chOff x="3201988" y="2559050"/>
            <a:chExt cx="1179512" cy="1179513"/>
          </a:xfrm>
        </p:grpSpPr>
        <p:sp>
          <p:nvSpPr>
            <p:cNvPr id="16" name="椭圆 15"/>
            <p:cNvSpPr/>
            <p:nvPr/>
          </p:nvSpPr>
          <p:spPr bwMode="auto">
            <a:xfrm rot="20332796" flipH="1">
              <a:off x="3201988" y="2559050"/>
              <a:ext cx="1179512" cy="1179513"/>
            </a:xfrm>
            <a:prstGeom prst="ellipse">
              <a:avLst/>
            </a:prstGeom>
            <a:solidFill>
              <a:srgbClr val="61A419"/>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椭圆 16"/>
            <p:cNvSpPr/>
            <p:nvPr/>
          </p:nvSpPr>
          <p:spPr bwMode="auto">
            <a:xfrm rot="19420211" flipH="1">
              <a:off x="3386138" y="2601913"/>
              <a:ext cx="774700" cy="774700"/>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8" name="TextBox 17"/>
          <p:cNvSpPr txBox="1"/>
          <p:nvPr/>
        </p:nvSpPr>
        <p:spPr>
          <a:xfrm>
            <a:off x="979069" y="2170370"/>
            <a:ext cx="1162239"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zh-CN" altLang="en-US" dirty="0" smtClean="0"/>
              <a:t>住宅</a:t>
            </a:r>
            <a:endParaRPr lang="en-US" altLang="zh-CN" dirty="0" smtClean="0"/>
          </a:p>
          <a:p>
            <a:pPr algn="ctr"/>
            <a:r>
              <a:rPr lang="zh-CN" altLang="en-US" dirty="0" smtClean="0"/>
              <a:t>产业化</a:t>
            </a:r>
            <a:endParaRPr lang="en-US" altLang="zh-CN" dirty="0" smtClean="0"/>
          </a:p>
        </p:txBody>
      </p:sp>
      <p:sp>
        <p:nvSpPr>
          <p:cNvPr id="2" name="TextBox 1"/>
          <p:cNvSpPr txBox="1"/>
          <p:nvPr/>
        </p:nvSpPr>
        <p:spPr>
          <a:xfrm>
            <a:off x="2575245" y="1565241"/>
            <a:ext cx="5165107" cy="286232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endParaRPr lang="en-US" altLang="zh-CN" dirty="0" smtClean="0"/>
          </a:p>
          <a:p>
            <a:r>
              <a:rPr lang="zh-CN" altLang="en-US" dirty="0" smtClean="0"/>
              <a:t>所谓住宅产业化</a:t>
            </a:r>
            <a:r>
              <a:rPr lang="en-US" altLang="zh-CN" dirty="0" smtClean="0"/>
              <a:t>,</a:t>
            </a:r>
            <a:r>
              <a:rPr lang="zh-CN" altLang="en-US" dirty="0" smtClean="0"/>
              <a:t>实际上包括两个方面的含义</a:t>
            </a:r>
            <a:r>
              <a:rPr lang="en-US" altLang="zh-CN" dirty="0" smtClean="0"/>
              <a:t>:</a:t>
            </a:r>
            <a:r>
              <a:rPr lang="zh-CN" altLang="en-US" dirty="0" smtClean="0"/>
              <a:t>一是住宅科技成果的产业化</a:t>
            </a:r>
            <a:r>
              <a:rPr lang="en-US" altLang="zh-CN" dirty="0" smtClean="0"/>
              <a:t>;</a:t>
            </a:r>
            <a:r>
              <a:rPr lang="zh-CN" altLang="en-US" dirty="0" smtClean="0"/>
              <a:t>二是住宅生产方式的产业化。科技成果的产业化是指应该把住宅领域里的一些最新的科学成果尽快转化为生产力</a:t>
            </a:r>
            <a:r>
              <a:rPr lang="en-US" altLang="zh-CN" dirty="0" smtClean="0"/>
              <a:t>,</a:t>
            </a:r>
            <a:r>
              <a:rPr lang="zh-CN" altLang="en-US" dirty="0" smtClean="0"/>
              <a:t>使之产生经济效益和社会效益。这与我国科技体制改革有关</a:t>
            </a:r>
            <a:r>
              <a:rPr lang="en-US" altLang="zh-CN" dirty="0" smtClean="0"/>
              <a:t>,</a:t>
            </a:r>
            <a:r>
              <a:rPr lang="zh-CN" altLang="en-US" dirty="0" smtClean="0"/>
              <a:t>而科技体制改革仍旧在深化过程中。</a:t>
            </a:r>
            <a:endParaRPr lang="en-US" altLang="zh-CN" dirty="0" smtClean="0"/>
          </a:p>
          <a:p>
            <a:r>
              <a:rPr lang="zh-CN" altLang="en-US" dirty="0" smtClean="0"/>
              <a:t>而人们通常所说的住宅产业化</a:t>
            </a:r>
            <a:r>
              <a:rPr lang="en-US" altLang="zh-CN" dirty="0" smtClean="0"/>
              <a:t>,</a:t>
            </a:r>
            <a:r>
              <a:rPr lang="zh-CN" altLang="en-US" dirty="0" smtClean="0"/>
              <a:t>更多的是指住宅建造方式的产业化。</a:t>
            </a:r>
            <a:endParaRPr lang="en-US" altLang="zh-CN" dirty="0" smtClean="0"/>
          </a:p>
          <a:p>
            <a:endParaRPr lang="zh-CN" altLang="en-US" dirty="0"/>
          </a:p>
        </p:txBody>
      </p:sp>
    </p:spTree>
    <p:extLst>
      <p:ext uri="{BB962C8B-B14F-4D97-AF65-F5344CB8AC3E}">
        <p14:creationId xmlns:p14="http://schemas.microsoft.com/office/powerpoint/2010/main" val="2370032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grpSp>
        <p:nvGrpSpPr>
          <p:cNvPr id="6" name="组合 5"/>
          <p:cNvGrpSpPr/>
          <p:nvPr/>
        </p:nvGrpSpPr>
        <p:grpSpPr>
          <a:xfrm rot="5400000">
            <a:off x="699132" y="2965739"/>
            <a:ext cx="1704975" cy="914400"/>
            <a:chOff x="2819400" y="4006850"/>
            <a:chExt cx="1704975" cy="914400"/>
          </a:xfrm>
        </p:grpSpPr>
        <p:sp>
          <p:nvSpPr>
            <p:cNvPr id="7" name="矩形 6"/>
            <p:cNvSpPr/>
            <p:nvPr/>
          </p:nvSpPr>
          <p:spPr>
            <a:xfrm>
              <a:off x="2819400" y="4006850"/>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五边形 7"/>
            <p:cNvSpPr/>
            <p:nvPr/>
          </p:nvSpPr>
          <p:spPr>
            <a:xfrm>
              <a:off x="2819400" y="4006850"/>
              <a:ext cx="1462088"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矩形 8"/>
            <p:cNvSpPr/>
            <p:nvPr/>
          </p:nvSpPr>
          <p:spPr>
            <a:xfrm>
              <a:off x="2819400" y="4251325"/>
              <a:ext cx="1704975" cy="179388"/>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五边形 9"/>
            <p:cNvSpPr/>
            <p:nvPr/>
          </p:nvSpPr>
          <p:spPr>
            <a:xfrm>
              <a:off x="2819400" y="4251325"/>
              <a:ext cx="1639888" cy="179388"/>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矩形 10"/>
            <p:cNvSpPr/>
            <p:nvPr/>
          </p:nvSpPr>
          <p:spPr>
            <a:xfrm>
              <a:off x="2819400" y="4497388"/>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五边形 11"/>
            <p:cNvSpPr/>
            <p:nvPr/>
          </p:nvSpPr>
          <p:spPr>
            <a:xfrm>
              <a:off x="2819400" y="4497388"/>
              <a:ext cx="1268413"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2819400" y="4741863"/>
              <a:ext cx="1704975" cy="179387"/>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五边形 13"/>
            <p:cNvSpPr/>
            <p:nvPr/>
          </p:nvSpPr>
          <p:spPr>
            <a:xfrm>
              <a:off x="2819400" y="4741863"/>
              <a:ext cx="1344613" cy="179387"/>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15" name="组合 14"/>
          <p:cNvGrpSpPr/>
          <p:nvPr/>
        </p:nvGrpSpPr>
        <p:grpSpPr>
          <a:xfrm>
            <a:off x="775242" y="1708590"/>
            <a:ext cx="1569894" cy="1569895"/>
            <a:chOff x="3201988" y="2559050"/>
            <a:chExt cx="1179512" cy="1179513"/>
          </a:xfrm>
        </p:grpSpPr>
        <p:sp>
          <p:nvSpPr>
            <p:cNvPr id="16" name="椭圆 15"/>
            <p:cNvSpPr/>
            <p:nvPr/>
          </p:nvSpPr>
          <p:spPr bwMode="auto">
            <a:xfrm rot="20332796" flipH="1">
              <a:off x="3201988" y="2559050"/>
              <a:ext cx="1179512" cy="1179513"/>
            </a:xfrm>
            <a:prstGeom prst="ellipse">
              <a:avLst/>
            </a:prstGeom>
            <a:solidFill>
              <a:srgbClr val="61A419"/>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椭圆 16"/>
            <p:cNvSpPr/>
            <p:nvPr/>
          </p:nvSpPr>
          <p:spPr bwMode="auto">
            <a:xfrm rot="19420211" flipH="1">
              <a:off x="3386138" y="2601913"/>
              <a:ext cx="774700" cy="774700"/>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8" name="TextBox 17"/>
          <p:cNvSpPr txBox="1"/>
          <p:nvPr/>
        </p:nvSpPr>
        <p:spPr>
          <a:xfrm>
            <a:off x="979069" y="2170370"/>
            <a:ext cx="1162239"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zh-CN" altLang="en-US" dirty="0" smtClean="0"/>
              <a:t>建筑产业现代化</a:t>
            </a:r>
            <a:endParaRPr lang="en-US" altLang="zh-CN" dirty="0" smtClean="0"/>
          </a:p>
        </p:txBody>
      </p:sp>
      <p:sp>
        <p:nvSpPr>
          <p:cNvPr id="19" name="TextBox 18"/>
          <p:cNvSpPr txBox="1"/>
          <p:nvPr/>
        </p:nvSpPr>
        <p:spPr>
          <a:xfrm>
            <a:off x="2575245" y="1565241"/>
            <a:ext cx="5165107" cy="3139321"/>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endParaRPr lang="en-US" altLang="zh-CN" dirty="0" smtClean="0"/>
          </a:p>
          <a:p>
            <a:r>
              <a:rPr lang="zh-CN" altLang="en-US" dirty="0" smtClean="0"/>
              <a:t>建筑产业化是指运用现代化管理模式</a:t>
            </a:r>
            <a:r>
              <a:rPr lang="en-US" altLang="zh-CN" dirty="0" smtClean="0"/>
              <a:t>,</a:t>
            </a:r>
            <a:r>
              <a:rPr lang="zh-CN" altLang="en-US" dirty="0" smtClean="0"/>
              <a:t>通过标准化的建筑设计以及模数化、工厂化的部品生产</a:t>
            </a:r>
            <a:r>
              <a:rPr lang="en-US" altLang="zh-CN" dirty="0" smtClean="0"/>
              <a:t>,</a:t>
            </a:r>
            <a:r>
              <a:rPr lang="zh-CN" altLang="en-US" dirty="0" smtClean="0"/>
              <a:t>实现建筑构部件的通用化和现场施工的装配化、机械化。发展建筑产业化是建筑生产方式从粗放型生产向集约型生产的根本转变</a:t>
            </a:r>
            <a:r>
              <a:rPr lang="en-US" altLang="zh-CN" dirty="0" smtClean="0"/>
              <a:t>,</a:t>
            </a:r>
            <a:r>
              <a:rPr lang="zh-CN" altLang="en-US" dirty="0" smtClean="0"/>
              <a:t>是建筑产业现代化的必然途径和发展方向。</a:t>
            </a:r>
            <a:endParaRPr lang="en-US" altLang="zh-CN" dirty="0" smtClean="0"/>
          </a:p>
          <a:p>
            <a:r>
              <a:rPr lang="zh-CN" altLang="en-US" dirty="0" smtClean="0"/>
              <a:t>建 筑产业现代化是一个动态的过程</a:t>
            </a:r>
            <a:r>
              <a:rPr lang="en-US" altLang="zh-CN" dirty="0" smtClean="0"/>
              <a:t>,</a:t>
            </a:r>
            <a:r>
              <a:rPr lang="zh-CN" altLang="en-US" dirty="0" smtClean="0"/>
              <a:t>是随着时代进步与科技发展而不断发展的</a:t>
            </a:r>
            <a:r>
              <a:rPr lang="en-US" altLang="zh-CN" dirty="0" smtClean="0"/>
              <a:t>,</a:t>
            </a:r>
            <a:r>
              <a:rPr lang="zh-CN" altLang="en-US" dirty="0" smtClean="0"/>
              <a:t>不断融入新的内涵与特征。</a:t>
            </a:r>
            <a:endParaRPr lang="en-US" altLang="zh-CN" dirty="0" smtClean="0"/>
          </a:p>
          <a:p>
            <a:endParaRPr lang="zh-CN" altLang="en-US" dirty="0"/>
          </a:p>
        </p:txBody>
      </p:sp>
    </p:spTree>
    <p:extLst>
      <p:ext uri="{BB962C8B-B14F-4D97-AF65-F5344CB8AC3E}">
        <p14:creationId xmlns:p14="http://schemas.microsoft.com/office/powerpoint/2010/main" val="2027524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19" name="TextBox 18"/>
          <p:cNvSpPr txBox="1"/>
          <p:nvPr/>
        </p:nvSpPr>
        <p:spPr>
          <a:xfrm>
            <a:off x="357189" y="620688"/>
            <a:ext cx="248662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1.4.2  </a:t>
            </a:r>
            <a:r>
              <a:rPr lang="zh-CN" altLang="en-US" dirty="0" smtClean="0"/>
              <a:t>新型建筑工业化</a:t>
            </a:r>
            <a:endParaRPr lang="zh-CN" altLang="en-US" dirty="0"/>
          </a:p>
        </p:txBody>
      </p:sp>
      <p:grpSp>
        <p:nvGrpSpPr>
          <p:cNvPr id="20" name="组合 19"/>
          <p:cNvGrpSpPr/>
          <p:nvPr/>
        </p:nvGrpSpPr>
        <p:grpSpPr>
          <a:xfrm rot="16200000">
            <a:off x="4682256" y="1907211"/>
            <a:ext cx="3143932" cy="3643338"/>
            <a:chOff x="2118854" y="1643050"/>
            <a:chExt cx="6453674" cy="3643338"/>
          </a:xfrm>
        </p:grpSpPr>
        <p:sp>
          <p:nvSpPr>
            <p:cNvPr id="26" name="圆角矩形 25"/>
            <p:cNvSpPr/>
            <p:nvPr/>
          </p:nvSpPr>
          <p:spPr>
            <a:xfrm>
              <a:off x="2347825" y="1643050"/>
              <a:ext cx="1804953" cy="481454"/>
            </a:xfrm>
            <a:prstGeom prst="roundRect">
              <a:avLst>
                <a:gd name="adj" fmla="val 50000"/>
              </a:avLst>
            </a:prstGeom>
            <a:solidFill>
              <a:srgbClr val="E4E65E"/>
            </a:solidFill>
            <a:ln>
              <a:noFill/>
            </a:ln>
            <a:effectLst>
              <a:outerShdw blurRad="50800" dist="50800" dir="5400000" algn="ctr" rotWithShape="0">
                <a:srgbClr val="E4E65E"/>
              </a:outerShdw>
              <a:reflection blurRad="6350" stA="52000" endA="300" endPos="35000" dir="5400000" sy="-100000" algn="bl" rotWithShape="0"/>
            </a:effectLst>
            <a:scene3d>
              <a:camera prst="orthographicFront">
                <a:rot lat="0" lon="0" rev="0"/>
              </a:camera>
              <a:lightRig rig="glow" dir="t">
                <a:rot lat="0" lon="0" rev="14100000"/>
              </a:lightRig>
            </a:scene3d>
            <a:sp3d contourW="12700" prstMaterial="softEdge">
              <a:bevelT w="127000"/>
              <a:contourClr>
                <a:srgbClr val="E4E65E"/>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 name="圆角矩形 3"/>
            <p:cNvSpPr/>
            <p:nvPr/>
          </p:nvSpPr>
          <p:spPr>
            <a:xfrm>
              <a:off x="2686196" y="2387357"/>
              <a:ext cx="1811421" cy="2878225"/>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E4E65E"/>
            </a:solidFill>
            <a:ln>
              <a:noFill/>
            </a:ln>
            <a:effectLst>
              <a:reflection blurRad="6350" stA="52000" endA="300" endPos="35000" dir="5400000" sy="-100000" algn="bl" rotWithShape="0"/>
            </a:effectLst>
            <a:scene3d>
              <a:camera prst="orthographicFront">
                <a:rot lat="0" lon="0" rev="0"/>
              </a:camera>
              <a:lightRig rig="glow" dir="t">
                <a:rot lat="0" lon="0" rev="14100000"/>
              </a:lightRig>
            </a:scene3d>
            <a:sp3d extrusionH="76200" prstMaterial="softEdge">
              <a:bevelT w="127000"/>
              <a:extrusionClr>
                <a:srgbClr val="FF0018"/>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8" name="圆角矩形 3"/>
            <p:cNvSpPr/>
            <p:nvPr/>
          </p:nvSpPr>
          <p:spPr>
            <a:xfrm>
              <a:off x="2118854" y="2357431"/>
              <a:ext cx="2353294" cy="2878227"/>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E4E65E"/>
            </a:solidFill>
            <a:ln>
              <a:noFill/>
            </a:ln>
            <a:effectLst>
              <a:outerShdw blurRad="50800" dist="50800" dir="5400000" algn="ctr" rotWithShape="0">
                <a:srgbClr val="E4E65E"/>
              </a:outerShdw>
            </a:effectLst>
            <a:scene3d>
              <a:camera prst="orthographicFront">
                <a:rot lat="0" lon="0" rev="0"/>
              </a:camera>
              <a:lightRig rig="contrasting" dir="t">
                <a:rot lat="0" lon="0" rev="1500000"/>
              </a:lightRig>
            </a:scene3d>
            <a:sp3d contourW="12700" prstMaterial="metal">
              <a:bevelT w="88900" h="88900"/>
              <a:contourClr>
                <a:srgbClr val="E4E65E"/>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9" name="圆角矩形 3"/>
            <p:cNvSpPr/>
            <p:nvPr/>
          </p:nvSpPr>
          <p:spPr>
            <a:xfrm>
              <a:off x="2388259" y="2559717"/>
              <a:ext cx="1919018" cy="2540448"/>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chemeClr val="bg1"/>
            </a:solidFill>
            <a:ln w="12700">
              <a:solidFill>
                <a:schemeClr val="bg1">
                  <a:lumMod val="95000"/>
                  <a:alpha val="70980"/>
                </a:schemeClr>
              </a:solidFill>
            </a:ln>
            <a:scene3d>
              <a:camera prst="orthographicFront"/>
              <a:lightRig rig="threePt" dir="t"/>
            </a:scene3d>
            <a:sp3d prstMaterial="softEdge">
              <a:contourClr>
                <a:schemeClr val="tx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1" name="圆角矩形 30"/>
            <p:cNvSpPr/>
            <p:nvPr/>
          </p:nvSpPr>
          <p:spPr>
            <a:xfrm>
              <a:off x="4695872" y="1663856"/>
              <a:ext cx="1804954" cy="481454"/>
            </a:xfrm>
            <a:prstGeom prst="roundRect">
              <a:avLst>
                <a:gd name="adj" fmla="val 50000"/>
              </a:avLst>
            </a:prstGeom>
            <a:solidFill>
              <a:srgbClr val="61A419"/>
            </a:solidFill>
            <a:ln>
              <a:noFill/>
            </a:ln>
            <a:effectLst>
              <a:outerShdw blurRad="50800" dist="50800" dir="5400000" algn="ctr" rotWithShape="0">
                <a:srgbClr val="739427"/>
              </a:outerShdw>
              <a:reflection blurRad="6350" stA="52000" endA="300" endPos="35000" dir="5400000" sy="-100000" algn="bl" rotWithShape="0"/>
            </a:effectLst>
            <a:scene3d>
              <a:camera prst="orthographicFront">
                <a:rot lat="0" lon="0" rev="0"/>
              </a:camera>
              <a:lightRig rig="glow" dir="t">
                <a:rot lat="0" lon="0" rev="14100000"/>
              </a:lightRig>
            </a:scene3d>
            <a:sp3d contourW="12700" prstMaterial="softEdge">
              <a:bevelT w="127000"/>
              <a:contourClr>
                <a:srgbClr val="739427"/>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圆角矩形 3"/>
            <p:cNvSpPr/>
            <p:nvPr/>
          </p:nvSpPr>
          <p:spPr>
            <a:xfrm>
              <a:off x="4686460" y="2408163"/>
              <a:ext cx="1811421" cy="2878225"/>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739427"/>
            </a:solidFill>
            <a:ln>
              <a:noFill/>
            </a:ln>
            <a:effectLst>
              <a:outerShdw blurRad="50800" dist="50800" dir="5400000" algn="ctr" rotWithShape="0">
                <a:srgbClr val="FFC206"/>
              </a:outerShdw>
              <a:reflection blurRad="6350" stA="52000" endA="300" endPos="35000" dir="5400000" sy="-100000" algn="bl" rotWithShape="0"/>
            </a:effectLst>
            <a:scene3d>
              <a:camera prst="orthographicFront">
                <a:rot lat="0" lon="0" rev="0"/>
              </a:camera>
              <a:lightRig rig="glow" dir="t">
                <a:rot lat="0" lon="0" rev="14100000"/>
              </a:lightRig>
            </a:scene3d>
            <a:sp3d prstMaterial="softEdge">
              <a:bevelT w="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圆角矩形 3"/>
            <p:cNvSpPr/>
            <p:nvPr/>
          </p:nvSpPr>
          <p:spPr>
            <a:xfrm>
              <a:off x="4720488" y="2404732"/>
              <a:ext cx="1746307" cy="2878225"/>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61A419"/>
            </a:solidFill>
            <a:ln>
              <a:noFill/>
            </a:ln>
            <a:effectLst>
              <a:outerShdw blurRad="50800" dist="50800" dir="5400000" algn="ctr" rotWithShape="0">
                <a:srgbClr val="739427"/>
              </a:outerShdw>
            </a:effectLst>
            <a:scene3d>
              <a:camera prst="orthographicFront">
                <a:rot lat="0" lon="0" rev="0"/>
              </a:camera>
              <a:lightRig rig="contrasting" dir="t">
                <a:rot lat="0" lon="0" rev="1500000"/>
              </a:lightRig>
            </a:scene3d>
            <a:sp3d contourW="12700" prstMaterial="metal">
              <a:bevelT w="88900" h="88900"/>
              <a:contourClr>
                <a:srgbClr val="739427"/>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圆角矩形 3"/>
            <p:cNvSpPr/>
            <p:nvPr/>
          </p:nvSpPr>
          <p:spPr>
            <a:xfrm>
              <a:off x="4869382" y="2580524"/>
              <a:ext cx="1438158" cy="2519642"/>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chemeClr val="bg1"/>
            </a:solidFill>
            <a:ln w="12700">
              <a:solidFill>
                <a:schemeClr val="bg1">
                  <a:lumMod val="95000"/>
                  <a:alpha val="70980"/>
                </a:schemeClr>
              </a:solidFill>
            </a:ln>
            <a:scene3d>
              <a:camera prst="orthographicFront"/>
              <a:lightRig rig="threePt" dir="t"/>
            </a:scene3d>
            <a:sp3d prstMaterial="softEdge">
              <a:contourClr>
                <a:schemeClr val="tx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圆角矩形 35"/>
            <p:cNvSpPr/>
            <p:nvPr/>
          </p:nvSpPr>
          <p:spPr>
            <a:xfrm>
              <a:off x="6767574" y="1663856"/>
              <a:ext cx="1804954" cy="481454"/>
            </a:xfrm>
            <a:prstGeom prst="roundRect">
              <a:avLst>
                <a:gd name="adj" fmla="val 50000"/>
              </a:avLst>
            </a:prstGeom>
            <a:solidFill>
              <a:srgbClr val="E4E65E"/>
            </a:solidFill>
            <a:ln>
              <a:noFill/>
            </a:ln>
            <a:effectLst>
              <a:outerShdw blurRad="50800" dist="50800" dir="5400000" algn="ctr" rotWithShape="0">
                <a:srgbClr val="E4E65E"/>
              </a:outerShdw>
              <a:reflection blurRad="6350" stA="52000" endA="300" endPos="35000" dir="5400000" sy="-100000" algn="bl" rotWithShape="0"/>
            </a:effectLst>
            <a:scene3d>
              <a:camera prst="orthographicFront">
                <a:rot lat="0" lon="0" rev="0"/>
              </a:camera>
              <a:lightRig rig="glow" dir="t">
                <a:rot lat="0" lon="0" rev="14100000"/>
              </a:lightRig>
            </a:scene3d>
            <a:sp3d contourW="12700" prstMaterial="softEdge">
              <a:bevelT w="127000"/>
              <a:contourClr>
                <a:srgbClr val="E4E65E"/>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7" name="圆角矩形 3"/>
            <p:cNvSpPr/>
            <p:nvPr/>
          </p:nvSpPr>
          <p:spPr>
            <a:xfrm>
              <a:off x="6758162" y="2408163"/>
              <a:ext cx="1811421" cy="2878225"/>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E4E65E"/>
            </a:solidFill>
            <a:ln>
              <a:noFill/>
            </a:ln>
            <a:effectLst>
              <a:outerShdw blurRad="50800" dist="50800" dir="5400000" algn="ctr" rotWithShape="0">
                <a:srgbClr val="74C910"/>
              </a:outerShdw>
              <a:reflection blurRad="6350" stA="52000" endA="300" endPos="35000" dir="5400000" sy="-100000" algn="bl" rotWithShape="0"/>
            </a:effectLst>
            <a:scene3d>
              <a:camera prst="orthographicFront">
                <a:rot lat="0" lon="0" rev="0"/>
              </a:camera>
              <a:lightRig rig="glow" dir="t">
                <a:rot lat="0" lon="0" rev="14100000"/>
              </a:lightRig>
            </a:scene3d>
            <a:sp3d contourW="12700" prstMaterial="softEdge">
              <a:bevelT w="127000"/>
              <a:contourClr>
                <a:srgbClr val="E4E65E"/>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8" name="圆角矩形 3"/>
            <p:cNvSpPr/>
            <p:nvPr/>
          </p:nvSpPr>
          <p:spPr>
            <a:xfrm>
              <a:off x="6792190" y="2404732"/>
              <a:ext cx="1746307" cy="2878225"/>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E4E65E"/>
            </a:solidFill>
            <a:ln>
              <a:noFill/>
            </a:ln>
            <a:effectLst>
              <a:outerShdw blurRad="50800" dist="50800" dir="5400000" algn="ctr" rotWithShape="0">
                <a:srgbClr val="E4E65E"/>
              </a:outerShdw>
            </a:effectLst>
            <a:scene3d>
              <a:camera prst="orthographicFront">
                <a:rot lat="0" lon="0" rev="0"/>
              </a:camera>
              <a:lightRig rig="contrasting" dir="t">
                <a:rot lat="0" lon="0" rev="1500000"/>
              </a:lightRig>
            </a:scene3d>
            <a:sp3d contourW="12700" prstMaterial="metal">
              <a:bevelT w="88900" h="88900"/>
              <a:contourClr>
                <a:srgbClr val="E4E65E"/>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9" name="圆角矩形 3"/>
            <p:cNvSpPr/>
            <p:nvPr/>
          </p:nvSpPr>
          <p:spPr>
            <a:xfrm>
              <a:off x="6941084" y="2580524"/>
              <a:ext cx="1438158" cy="2519642"/>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chemeClr val="bg1"/>
            </a:solidFill>
            <a:ln w="12700">
              <a:solidFill>
                <a:schemeClr val="bg1">
                  <a:lumMod val="95000"/>
                  <a:alpha val="70980"/>
                </a:schemeClr>
              </a:solidFill>
            </a:ln>
            <a:scene3d>
              <a:camera prst="orthographicFront"/>
              <a:lightRig rig="threePt" dir="t"/>
            </a:scene3d>
            <a:sp3d prstMaterial="softEdge">
              <a:contourClr>
                <a:schemeClr val="tx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2" name="TextBox 1"/>
          <p:cNvSpPr txBox="1"/>
          <p:nvPr/>
        </p:nvSpPr>
        <p:spPr>
          <a:xfrm>
            <a:off x="1115616" y="1987966"/>
            <a:ext cx="2808312" cy="3416320"/>
          </a:xfrm>
          <a:prstGeom prst="rect">
            <a:avLst/>
          </a:prstGeom>
          <a:ln/>
        </p:spPr>
        <p:style>
          <a:lnRef idx="3">
            <a:schemeClr val="lt1"/>
          </a:lnRef>
          <a:fillRef idx="1">
            <a:schemeClr val="accent3"/>
          </a:fillRef>
          <a:effectRef idx="1">
            <a:schemeClr val="accent3"/>
          </a:effectRef>
          <a:fontRef idx="minor">
            <a:schemeClr val="lt1"/>
          </a:fontRef>
        </p:style>
        <p:txBody>
          <a:bodyPr wrap="square" rtlCol="0">
            <a:spAutoFit/>
          </a:bodyPr>
          <a:lstStyle/>
          <a:p>
            <a:r>
              <a:rPr lang="zh-CN" altLang="en-US" dirty="0" smtClean="0"/>
              <a:t>新型建筑工业化是以信息化带动的工业化。新型建筑工业化的“新型”主要是新在信息化</a:t>
            </a:r>
            <a:r>
              <a:rPr lang="en-US" altLang="zh-CN" dirty="0" smtClean="0"/>
              <a:t>,</a:t>
            </a:r>
            <a:r>
              <a:rPr lang="zh-CN" altLang="en-US" dirty="0" smtClean="0"/>
              <a:t>体现在信息化与建筑工业化的深度融合。进入新的发展阶段</a:t>
            </a:r>
            <a:r>
              <a:rPr lang="en-US" altLang="zh-CN" dirty="0" smtClean="0"/>
              <a:t>,</a:t>
            </a:r>
            <a:r>
              <a:rPr lang="zh-CN" altLang="en-US" dirty="0" smtClean="0"/>
              <a:t>以信息化带动的工业化在技术上是一种革命性的跨越式发展</a:t>
            </a:r>
            <a:r>
              <a:rPr lang="en-US" altLang="zh-CN" dirty="0" smtClean="0"/>
              <a:t>,</a:t>
            </a:r>
            <a:r>
              <a:rPr lang="zh-CN" altLang="en-US" dirty="0" smtClean="0"/>
              <a:t>从建设行业的未来发展看</a:t>
            </a:r>
            <a:r>
              <a:rPr lang="en-US" altLang="zh-CN" dirty="0" smtClean="0"/>
              <a:t>,</a:t>
            </a:r>
            <a:r>
              <a:rPr lang="zh-CN" altLang="en-US" dirty="0" smtClean="0"/>
              <a:t>信息技术将成为建筑工业化的重要工具和手段。</a:t>
            </a:r>
            <a:endParaRPr lang="zh-CN" altLang="en-US" dirty="0"/>
          </a:p>
        </p:txBody>
      </p:sp>
      <p:sp>
        <p:nvSpPr>
          <p:cNvPr id="3" name="TextBox 2"/>
          <p:cNvSpPr txBox="1"/>
          <p:nvPr/>
        </p:nvSpPr>
        <p:spPr>
          <a:xfrm>
            <a:off x="5380534" y="3287447"/>
            <a:ext cx="2512486" cy="646331"/>
          </a:xfrm>
          <a:prstGeom prst="rect">
            <a:avLst/>
          </a:prstGeom>
          <a:noFill/>
        </p:spPr>
        <p:txBody>
          <a:bodyPr wrap="square" rtlCol="0">
            <a:spAutoFit/>
          </a:bodyPr>
          <a:lstStyle/>
          <a:p>
            <a:r>
              <a:rPr lang="zh-CN" altLang="en-US" dirty="0" smtClean="0"/>
              <a:t>新型建筑工业化是整个行业先进的生产方式。</a:t>
            </a:r>
            <a:endParaRPr lang="zh-CN" altLang="en-US" dirty="0"/>
          </a:p>
        </p:txBody>
      </p:sp>
      <p:sp>
        <p:nvSpPr>
          <p:cNvPr id="4" name="TextBox 3"/>
          <p:cNvSpPr txBox="1"/>
          <p:nvPr/>
        </p:nvSpPr>
        <p:spPr>
          <a:xfrm>
            <a:off x="5392613" y="2305348"/>
            <a:ext cx="2488328" cy="646331"/>
          </a:xfrm>
          <a:prstGeom prst="rect">
            <a:avLst/>
          </a:prstGeom>
          <a:noFill/>
        </p:spPr>
        <p:txBody>
          <a:bodyPr wrap="square" rtlCol="0">
            <a:spAutoFit/>
          </a:bodyPr>
          <a:lstStyle/>
          <a:p>
            <a:r>
              <a:rPr lang="zh-CN" altLang="en-US" dirty="0" smtClean="0"/>
              <a:t>新型建筑工业化是以信息化带动的工业化。</a:t>
            </a:r>
            <a:endParaRPr lang="zh-CN" altLang="en-US" dirty="0"/>
          </a:p>
        </p:txBody>
      </p:sp>
      <p:sp>
        <p:nvSpPr>
          <p:cNvPr id="5" name="TextBox 4"/>
          <p:cNvSpPr txBox="1"/>
          <p:nvPr/>
        </p:nvSpPr>
        <p:spPr>
          <a:xfrm>
            <a:off x="5398653" y="4265972"/>
            <a:ext cx="2476249" cy="923330"/>
          </a:xfrm>
          <a:prstGeom prst="rect">
            <a:avLst/>
          </a:prstGeom>
          <a:noFill/>
        </p:spPr>
        <p:txBody>
          <a:bodyPr wrap="square" rtlCol="0">
            <a:spAutoFit/>
          </a:bodyPr>
          <a:lstStyle/>
          <a:p>
            <a:r>
              <a:rPr lang="zh-CN" altLang="en-US" dirty="0" smtClean="0"/>
              <a:t>新型建筑工业化是与城镇化良性互动、同步发展的工业化</a:t>
            </a:r>
            <a:r>
              <a:rPr lang="zh-CN" altLang="en-US" dirty="0"/>
              <a:t>。</a:t>
            </a:r>
          </a:p>
        </p:txBody>
      </p:sp>
    </p:spTree>
    <p:extLst>
      <p:ext uri="{BB962C8B-B14F-4D97-AF65-F5344CB8AC3E}">
        <p14:creationId xmlns:p14="http://schemas.microsoft.com/office/powerpoint/2010/main" val="53228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888" y="1809750"/>
            <a:ext cx="6370637"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1752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TextBox 5"/>
          <p:cNvSpPr txBox="1"/>
          <p:nvPr/>
        </p:nvSpPr>
        <p:spPr>
          <a:xfrm>
            <a:off x="357189" y="620688"/>
            <a:ext cx="2054571"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1.4.3   </a:t>
            </a:r>
            <a:r>
              <a:rPr lang="zh-CN" altLang="en-US" dirty="0" smtClean="0"/>
              <a:t>装配式建筑</a:t>
            </a:r>
            <a:endParaRPr lang="zh-CN" altLang="en-US" dirty="0"/>
          </a:p>
        </p:txBody>
      </p:sp>
      <p:sp>
        <p:nvSpPr>
          <p:cNvPr id="20" name="TextBox 19"/>
          <p:cNvSpPr txBox="1"/>
          <p:nvPr/>
        </p:nvSpPr>
        <p:spPr>
          <a:xfrm>
            <a:off x="1392141" y="1890677"/>
            <a:ext cx="6513891" cy="341632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endParaRPr lang="en-US" altLang="zh-CN" spc="300" dirty="0" smtClean="0"/>
          </a:p>
          <a:p>
            <a:r>
              <a:rPr lang="zh-CN" altLang="en-US" spc="300" dirty="0" smtClean="0"/>
              <a:t>装配式建筑是指把传统建造方式中的大量现场作业工作转移到工厂进行</a:t>
            </a:r>
            <a:r>
              <a:rPr lang="en-US" altLang="zh-CN" spc="300" dirty="0" smtClean="0"/>
              <a:t>,</a:t>
            </a:r>
            <a:r>
              <a:rPr lang="zh-CN" altLang="en-US" spc="300" dirty="0" smtClean="0"/>
              <a:t>在工厂加工制作好建筑用部品部件</a:t>
            </a:r>
            <a:r>
              <a:rPr lang="en-US" altLang="zh-CN" spc="300" dirty="0" smtClean="0"/>
              <a:t>,</a:t>
            </a:r>
            <a:r>
              <a:rPr lang="zh-CN" altLang="en-US" spc="300" dirty="0" smtClean="0"/>
              <a:t>如楼板、墙板、楼梯、阳台等</a:t>
            </a:r>
            <a:r>
              <a:rPr lang="en-US" altLang="zh-CN" spc="300" dirty="0" smtClean="0"/>
              <a:t>,</a:t>
            </a:r>
            <a:r>
              <a:rPr lang="zh-CN" altLang="en-US" spc="300" dirty="0" smtClean="0"/>
              <a:t>运输到建筑施工现场</a:t>
            </a:r>
            <a:r>
              <a:rPr lang="en-US" altLang="zh-CN" spc="300" dirty="0" smtClean="0"/>
              <a:t>,</a:t>
            </a:r>
            <a:r>
              <a:rPr lang="zh-CN" altLang="en-US" spc="300" dirty="0" smtClean="0"/>
              <a:t>通过可靠的连接方式在现场装配安装而成的建筑。装配式建筑主要包括装配式混凝土结构、装配式钢结构及现代木结构等建筑。装配式建筑采用标准化设计、工厂化生产、装配化施工、信息化管理、智能化应用</a:t>
            </a:r>
            <a:r>
              <a:rPr lang="en-US" altLang="zh-CN" spc="300" dirty="0" smtClean="0"/>
              <a:t>,</a:t>
            </a:r>
            <a:r>
              <a:rPr lang="zh-CN" altLang="en-US" spc="300" dirty="0" smtClean="0"/>
              <a:t>是现代工业化生产方式</a:t>
            </a:r>
            <a:r>
              <a:rPr lang="en-US" altLang="zh-CN" spc="300" dirty="0" smtClean="0"/>
              <a:t>.</a:t>
            </a:r>
            <a:r>
              <a:rPr lang="zh-CN" altLang="en-US" spc="300" dirty="0" smtClean="0"/>
              <a:t>大力发展装配式建筑</a:t>
            </a:r>
            <a:r>
              <a:rPr lang="en-US" altLang="zh-CN" spc="300" dirty="0" smtClean="0"/>
              <a:t>,</a:t>
            </a:r>
            <a:r>
              <a:rPr lang="zh-CN" altLang="en-US" spc="300" dirty="0" smtClean="0"/>
              <a:t>是落实中央城市工作会议精神的战略举措</a:t>
            </a:r>
            <a:r>
              <a:rPr lang="en-US" altLang="zh-CN" spc="300" dirty="0" smtClean="0"/>
              <a:t>,</a:t>
            </a:r>
            <a:r>
              <a:rPr lang="zh-CN" altLang="en-US" spc="300" dirty="0" smtClean="0"/>
              <a:t>是推进建筑业转型发展的重要方式。</a:t>
            </a:r>
            <a:endParaRPr lang="en-US" altLang="zh-CN" spc="300" dirty="0" smtClean="0"/>
          </a:p>
          <a:p>
            <a:endParaRPr lang="zh-CN" altLang="en-US" spc="300" dirty="0"/>
          </a:p>
        </p:txBody>
      </p:sp>
    </p:spTree>
    <p:extLst>
      <p:ext uri="{BB962C8B-B14F-4D97-AF65-F5344CB8AC3E}">
        <p14:creationId xmlns:p14="http://schemas.microsoft.com/office/powerpoint/2010/main" val="475455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3075"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3076"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3077"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3078" name="TextBox 12"/>
          <p:cNvSpPr txBox="1">
            <a:spLocks noChangeArrowheads="1"/>
          </p:cNvSpPr>
          <p:nvPr/>
        </p:nvSpPr>
        <p:spPr bwMode="auto">
          <a:xfrm>
            <a:off x="500063" y="500063"/>
            <a:ext cx="140764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800" dirty="0" smtClean="0">
                <a:latin typeface="微软雅黑" pitchFamily="34" charset="-122"/>
                <a:ea typeface="微软雅黑" pitchFamily="34" charset="-122"/>
              </a:rPr>
              <a:t>第</a:t>
            </a:r>
            <a:r>
              <a:rPr lang="en-US" altLang="zh-CN" sz="2800" dirty="0" smtClean="0">
                <a:latin typeface="微软雅黑" pitchFamily="34" charset="-122"/>
                <a:ea typeface="微软雅黑" pitchFamily="34" charset="-122"/>
              </a:rPr>
              <a:t>1</a:t>
            </a:r>
            <a:r>
              <a:rPr lang="zh-CN" altLang="en-US" sz="2800" dirty="0" smtClean="0">
                <a:latin typeface="微软雅黑" pitchFamily="34" charset="-122"/>
                <a:ea typeface="微软雅黑" pitchFamily="34" charset="-122"/>
              </a:rPr>
              <a:t>章</a:t>
            </a:r>
            <a:endParaRPr lang="en-US" altLang="zh-CN" sz="2800" dirty="0" smtClean="0">
              <a:latin typeface="微软雅黑" pitchFamily="34" charset="-122"/>
              <a:ea typeface="微软雅黑" pitchFamily="34" charset="-122"/>
            </a:endParaRPr>
          </a:p>
          <a:p>
            <a:pPr eaLnBrk="1" hangingPunct="1"/>
            <a:r>
              <a:rPr lang="zh-CN" altLang="en-US" sz="2800" dirty="0" smtClean="0">
                <a:latin typeface="微软雅黑" pitchFamily="34" charset="-122"/>
                <a:ea typeface="微软雅黑" pitchFamily="34" charset="-122"/>
              </a:rPr>
              <a:t>    绪论</a:t>
            </a:r>
            <a:endParaRPr lang="zh-CN" altLang="en-US" sz="2800" dirty="0">
              <a:latin typeface="微软雅黑" pitchFamily="34" charset="-122"/>
              <a:ea typeface="微软雅黑" pitchFamily="34" charset="-122"/>
            </a:endParaRPr>
          </a:p>
        </p:txBody>
      </p:sp>
      <p:sp>
        <p:nvSpPr>
          <p:cNvPr id="10" name="直角三角形 9"/>
          <p:cNvSpPr/>
          <p:nvPr/>
        </p:nvSpPr>
        <p:spPr>
          <a:xfrm rot="16200000" flipH="1">
            <a:off x="2035520" y="2257338"/>
            <a:ext cx="200025" cy="192088"/>
          </a:xfrm>
          <a:prstGeom prst="rtTriangl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latin typeface="造字工房悦圆演示版常规体" pitchFamily="50" charset="-122"/>
              <a:ea typeface="造字工房悦圆演示版常规体" pitchFamily="50" charset="-122"/>
            </a:endParaRPr>
          </a:p>
        </p:txBody>
      </p:sp>
      <p:sp>
        <p:nvSpPr>
          <p:cNvPr id="11" name="五边形 10"/>
          <p:cNvSpPr/>
          <p:nvPr/>
        </p:nvSpPr>
        <p:spPr>
          <a:xfrm>
            <a:off x="2035968" y="1821569"/>
            <a:ext cx="5992416" cy="431800"/>
          </a:xfrm>
          <a:prstGeom prst="homePlat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华康俪金黑W8" pitchFamily="49" charset="-122"/>
              <a:ea typeface="华康俪金黑W8" pitchFamily="49" charset="-122"/>
            </a:endParaRPr>
          </a:p>
        </p:txBody>
      </p:sp>
      <p:sp>
        <p:nvSpPr>
          <p:cNvPr id="12" name="直角三角形 11"/>
          <p:cNvSpPr/>
          <p:nvPr/>
        </p:nvSpPr>
        <p:spPr>
          <a:xfrm rot="16200000" flipH="1">
            <a:off x="2060804" y="3039468"/>
            <a:ext cx="200025" cy="192088"/>
          </a:xfrm>
          <a:prstGeom prst="rtTriangl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latin typeface="造字工房悦圆演示版常规体" pitchFamily="50" charset="-122"/>
              <a:ea typeface="造字工房悦圆演示版常规体" pitchFamily="50" charset="-122"/>
            </a:endParaRPr>
          </a:p>
        </p:txBody>
      </p:sp>
      <p:sp>
        <p:nvSpPr>
          <p:cNvPr id="13" name="五边形 12"/>
          <p:cNvSpPr/>
          <p:nvPr/>
        </p:nvSpPr>
        <p:spPr>
          <a:xfrm>
            <a:off x="2035969" y="2603699"/>
            <a:ext cx="5992415" cy="431800"/>
          </a:xfrm>
          <a:prstGeom prst="homePlat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华康俪金黑W8" pitchFamily="49" charset="-122"/>
              <a:ea typeface="华康俪金黑W8" pitchFamily="49" charset="-122"/>
            </a:endParaRPr>
          </a:p>
        </p:txBody>
      </p:sp>
      <p:sp>
        <p:nvSpPr>
          <p:cNvPr id="14" name="直角三角形 13"/>
          <p:cNvSpPr/>
          <p:nvPr/>
        </p:nvSpPr>
        <p:spPr>
          <a:xfrm rot="16200000" flipH="1">
            <a:off x="2035523" y="3781449"/>
            <a:ext cx="200025" cy="192088"/>
          </a:xfrm>
          <a:prstGeom prst="rtTriangl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latin typeface="造字工房悦圆演示版常规体" pitchFamily="50" charset="-122"/>
              <a:ea typeface="造字工房悦圆演示版常规体" pitchFamily="50" charset="-122"/>
            </a:endParaRPr>
          </a:p>
        </p:txBody>
      </p:sp>
      <p:sp>
        <p:nvSpPr>
          <p:cNvPr id="15" name="五边形 14"/>
          <p:cNvSpPr/>
          <p:nvPr/>
        </p:nvSpPr>
        <p:spPr>
          <a:xfrm>
            <a:off x="2035969" y="3345680"/>
            <a:ext cx="5992415" cy="431800"/>
          </a:xfrm>
          <a:prstGeom prst="homePlat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华康俪金黑W8" pitchFamily="49" charset="-122"/>
              <a:ea typeface="华康俪金黑W8" pitchFamily="49" charset="-122"/>
            </a:endParaRPr>
          </a:p>
        </p:txBody>
      </p:sp>
      <p:sp>
        <p:nvSpPr>
          <p:cNvPr id="16" name="直角三角形 15"/>
          <p:cNvSpPr/>
          <p:nvPr/>
        </p:nvSpPr>
        <p:spPr>
          <a:xfrm rot="16200000" flipH="1">
            <a:off x="2019687" y="4560866"/>
            <a:ext cx="200025" cy="192088"/>
          </a:xfrm>
          <a:prstGeom prst="rtTriangl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latin typeface="造字工房悦圆演示版常规体" pitchFamily="50" charset="-122"/>
              <a:ea typeface="造字工房悦圆演示版常规体" pitchFamily="50" charset="-122"/>
            </a:endParaRPr>
          </a:p>
        </p:txBody>
      </p:sp>
      <p:sp>
        <p:nvSpPr>
          <p:cNvPr id="17" name="五边形 16"/>
          <p:cNvSpPr/>
          <p:nvPr/>
        </p:nvSpPr>
        <p:spPr>
          <a:xfrm>
            <a:off x="2030089" y="4139645"/>
            <a:ext cx="5998295" cy="431800"/>
          </a:xfrm>
          <a:prstGeom prst="homePlat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华康俪金黑W8" pitchFamily="49" charset="-122"/>
              <a:ea typeface="华康俪金黑W8" pitchFamily="49" charset="-122"/>
            </a:endParaRPr>
          </a:p>
        </p:txBody>
      </p:sp>
      <p:sp>
        <p:nvSpPr>
          <p:cNvPr id="3087" name="矩形 20"/>
          <p:cNvSpPr>
            <a:spLocks noChangeArrowheads="1"/>
          </p:cNvSpPr>
          <p:nvPr/>
        </p:nvSpPr>
        <p:spPr bwMode="auto">
          <a:xfrm>
            <a:off x="2407740" y="2634933"/>
            <a:ext cx="4572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smtClean="0">
                <a:latin typeface="微软雅黑" pitchFamily="34" charset="-122"/>
                <a:ea typeface="微软雅黑" pitchFamily="34" charset="-122"/>
              </a:rPr>
              <a:t>1.2  </a:t>
            </a:r>
            <a:r>
              <a:rPr lang="zh-CN" altLang="en-US" dirty="0" smtClean="0">
                <a:latin typeface="微软雅黑" pitchFamily="34" charset="-122"/>
                <a:ea typeface="微软雅黑" pitchFamily="34" charset="-122"/>
              </a:rPr>
              <a:t>建筑产业现代化的时代背景与人才需求</a:t>
            </a:r>
            <a:endParaRPr lang="zh-CN" altLang="en-US" dirty="0">
              <a:latin typeface="微软雅黑" pitchFamily="34" charset="-122"/>
              <a:ea typeface="微软雅黑" pitchFamily="34" charset="-122"/>
            </a:endParaRPr>
          </a:p>
        </p:txBody>
      </p:sp>
      <p:sp>
        <p:nvSpPr>
          <p:cNvPr id="3088" name="矩形 21"/>
          <p:cNvSpPr>
            <a:spLocks noChangeArrowheads="1"/>
          </p:cNvSpPr>
          <p:nvPr/>
        </p:nvSpPr>
        <p:spPr bwMode="auto">
          <a:xfrm>
            <a:off x="2407740" y="3376914"/>
            <a:ext cx="34179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smtClean="0">
                <a:latin typeface="微软雅黑" pitchFamily="34" charset="-122"/>
                <a:ea typeface="微软雅黑" pitchFamily="34" charset="-122"/>
              </a:rPr>
              <a:t>1.3  </a:t>
            </a:r>
            <a:r>
              <a:rPr lang="zh-CN" altLang="en-US" dirty="0" smtClean="0">
                <a:latin typeface="微软雅黑" pitchFamily="34" charset="-122"/>
                <a:ea typeface="微软雅黑" pitchFamily="34" charset="-122"/>
              </a:rPr>
              <a:t>建筑产业现代化的实施途径</a:t>
            </a:r>
            <a:endParaRPr lang="zh-CN" altLang="en-US" dirty="0">
              <a:latin typeface="微软雅黑" pitchFamily="34" charset="-122"/>
              <a:ea typeface="微软雅黑" pitchFamily="34" charset="-122"/>
            </a:endParaRPr>
          </a:p>
        </p:txBody>
      </p:sp>
      <p:sp>
        <p:nvSpPr>
          <p:cNvPr id="3089" name="矩形 22"/>
          <p:cNvSpPr>
            <a:spLocks noChangeArrowheads="1"/>
          </p:cNvSpPr>
          <p:nvPr/>
        </p:nvSpPr>
        <p:spPr bwMode="auto">
          <a:xfrm>
            <a:off x="2407740" y="1849955"/>
            <a:ext cx="41104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smtClean="0">
                <a:latin typeface="微软雅黑" pitchFamily="34" charset="-122"/>
                <a:ea typeface="微软雅黑" pitchFamily="34" charset="-122"/>
              </a:rPr>
              <a:t>1.1  </a:t>
            </a:r>
            <a:r>
              <a:rPr lang="zh-CN" altLang="en-US" dirty="0" smtClean="0">
                <a:latin typeface="微软雅黑" pitchFamily="34" charset="-122"/>
                <a:ea typeface="微软雅黑" pitchFamily="34" charset="-122"/>
              </a:rPr>
              <a:t>建筑产业现代化的概念与基本特征</a:t>
            </a:r>
            <a:endParaRPr lang="zh-CN" altLang="en-US" dirty="0">
              <a:latin typeface="微软雅黑" pitchFamily="34" charset="-122"/>
              <a:ea typeface="微软雅黑" pitchFamily="34" charset="-122"/>
            </a:endParaRPr>
          </a:p>
        </p:txBody>
      </p:sp>
      <p:sp>
        <p:nvSpPr>
          <p:cNvPr id="3090" name="矩形 21"/>
          <p:cNvSpPr>
            <a:spLocks noChangeArrowheads="1"/>
          </p:cNvSpPr>
          <p:nvPr/>
        </p:nvSpPr>
        <p:spPr bwMode="auto">
          <a:xfrm>
            <a:off x="2407740" y="4170375"/>
            <a:ext cx="5495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smtClean="0">
                <a:latin typeface="微软雅黑" pitchFamily="34" charset="-122"/>
                <a:ea typeface="微软雅黑" pitchFamily="34" charset="-122"/>
              </a:rPr>
              <a:t>1.4  </a:t>
            </a:r>
            <a:r>
              <a:rPr lang="zh-CN" altLang="en-US" dirty="0" smtClean="0">
                <a:latin typeface="微软雅黑" pitchFamily="34" charset="-122"/>
                <a:ea typeface="微软雅黑" pitchFamily="34" charset="-122"/>
              </a:rPr>
              <a:t>建筑</a:t>
            </a:r>
            <a:r>
              <a:rPr lang="zh-CN" altLang="en-US" dirty="0">
                <a:latin typeface="微软雅黑" pitchFamily="34" charset="-122"/>
                <a:ea typeface="微软雅黑" pitchFamily="34" charset="-122"/>
              </a:rPr>
              <a:t>产业</a:t>
            </a:r>
            <a:r>
              <a:rPr lang="zh-CN" altLang="en-US" dirty="0" smtClean="0">
                <a:latin typeface="微软雅黑" pitchFamily="34" charset="-122"/>
                <a:ea typeface="微软雅黑" pitchFamily="34" charset="-122"/>
              </a:rPr>
              <a:t>现代化、新型建筑工业化与装配式建筑</a:t>
            </a:r>
            <a:endParaRPr lang="zh-CN" altLang="en-US" dirty="0">
              <a:latin typeface="微软雅黑" pitchFamily="34" charset="-122"/>
              <a:ea typeface="微软雅黑" pitchFamily="34" charset="-122"/>
            </a:endParaRPr>
          </a:p>
        </p:txBody>
      </p:sp>
      <p:grpSp>
        <p:nvGrpSpPr>
          <p:cNvPr id="2" name="组合 1"/>
          <p:cNvGrpSpPr/>
          <p:nvPr/>
        </p:nvGrpSpPr>
        <p:grpSpPr>
          <a:xfrm>
            <a:off x="4116701" y="5494971"/>
            <a:ext cx="4837460" cy="1114213"/>
            <a:chOff x="714375" y="4869731"/>
            <a:chExt cx="7788275" cy="1793875"/>
          </a:xfrm>
        </p:grpSpPr>
        <p:sp>
          <p:nvSpPr>
            <p:cNvPr id="19" name="椭圆 73"/>
            <p:cNvSpPr>
              <a:spLocks noChangeArrowheads="1"/>
            </p:cNvSpPr>
            <p:nvPr/>
          </p:nvSpPr>
          <p:spPr bwMode="auto">
            <a:xfrm>
              <a:off x="1652588" y="4941168"/>
              <a:ext cx="1722437" cy="1722438"/>
            </a:xfrm>
            <a:prstGeom prst="ellipse">
              <a:avLst/>
            </a:prstGeom>
            <a:blipFill dpi="0" rotWithShape="1">
              <a:blip r:embed="rId3"/>
              <a:srcRect/>
              <a:stretch>
                <a:fillRect/>
              </a:stretch>
            </a:blipFill>
            <a:ln w="50800">
              <a:solidFill>
                <a:srgbClr val="61A419"/>
              </a:solidFill>
              <a:bevel/>
              <a:headEnd/>
              <a:tailEnd/>
            </a:ln>
          </p:spPr>
          <p:txBody>
            <a:bodyPr anchor="ctr"/>
            <a:lstStyle/>
            <a:p>
              <a:pPr algn="ctr">
                <a:buFont typeface="Arial" pitchFamily="34" charset="0"/>
                <a:buNone/>
              </a:pPr>
              <a:endParaRPr lang="zh-CN" altLang="zh-CN">
                <a:solidFill>
                  <a:srgbClr val="FFFFFF"/>
                </a:solidFill>
                <a:latin typeface="宋体" pitchFamily="2" charset="-122"/>
                <a:sym typeface="宋体" pitchFamily="2" charset="-122"/>
              </a:endParaRPr>
            </a:p>
          </p:txBody>
        </p:sp>
        <p:sp>
          <p:nvSpPr>
            <p:cNvPr id="20" name="椭圆 75"/>
            <p:cNvSpPr>
              <a:spLocks noChangeArrowheads="1"/>
            </p:cNvSpPr>
            <p:nvPr/>
          </p:nvSpPr>
          <p:spPr bwMode="auto">
            <a:xfrm>
              <a:off x="4414838" y="4941168"/>
              <a:ext cx="1722437" cy="1722438"/>
            </a:xfrm>
            <a:prstGeom prst="ellipse">
              <a:avLst/>
            </a:prstGeom>
            <a:blipFill dpi="0" rotWithShape="1">
              <a:blip r:embed="rId4"/>
              <a:srcRect/>
              <a:stretch>
                <a:fillRect/>
              </a:stretch>
            </a:blipFill>
            <a:ln w="50800">
              <a:solidFill>
                <a:srgbClr val="61A419"/>
              </a:solidFill>
              <a:bevel/>
              <a:headEnd/>
              <a:tailEnd/>
            </a:ln>
          </p:spPr>
          <p:txBody>
            <a:bodyPr anchor="ctr"/>
            <a:lstStyle/>
            <a:p>
              <a:pPr algn="ctr">
                <a:buFont typeface="Arial" pitchFamily="34" charset="0"/>
                <a:buNone/>
              </a:pPr>
              <a:endParaRPr lang="zh-CN" altLang="zh-CN">
                <a:solidFill>
                  <a:srgbClr val="FFFFFF"/>
                </a:solidFill>
                <a:latin typeface="宋体" pitchFamily="2" charset="-122"/>
                <a:sym typeface="宋体" pitchFamily="2" charset="-122"/>
              </a:endParaRPr>
            </a:p>
          </p:txBody>
        </p:sp>
        <p:sp>
          <p:nvSpPr>
            <p:cNvPr id="21" name="椭圆 77"/>
            <p:cNvSpPr>
              <a:spLocks noChangeArrowheads="1"/>
            </p:cNvSpPr>
            <p:nvPr/>
          </p:nvSpPr>
          <p:spPr bwMode="auto">
            <a:xfrm>
              <a:off x="1247775" y="5642843"/>
              <a:ext cx="317500" cy="317500"/>
            </a:xfrm>
            <a:prstGeom prst="ellipse">
              <a:avLst/>
            </a:prstGeom>
            <a:solidFill>
              <a:srgbClr val="E4E65E"/>
            </a:solidFill>
            <a:ln w="19050">
              <a:solidFill>
                <a:srgbClr val="61A419"/>
              </a:solidFill>
              <a:bevel/>
              <a:headEnd/>
              <a:tailEnd/>
            </a:ln>
          </p:spPr>
          <p:txBody>
            <a:bodyPr anchor="ctr"/>
            <a:lstStyle/>
            <a:p>
              <a:pPr algn="ctr">
                <a:buFont typeface="Arial" pitchFamily="34" charset="0"/>
                <a:buNone/>
              </a:pPr>
              <a:endParaRPr lang="zh-CN" altLang="zh-CN">
                <a:solidFill>
                  <a:srgbClr val="FFFFFF"/>
                </a:solidFill>
                <a:latin typeface="宋体" pitchFamily="2" charset="-122"/>
                <a:sym typeface="宋体" pitchFamily="2" charset="-122"/>
              </a:endParaRPr>
            </a:p>
          </p:txBody>
        </p:sp>
        <p:sp>
          <p:nvSpPr>
            <p:cNvPr id="22" name="椭圆 78"/>
            <p:cNvSpPr>
              <a:spLocks noChangeArrowheads="1"/>
            </p:cNvSpPr>
            <p:nvPr/>
          </p:nvSpPr>
          <p:spPr bwMode="auto">
            <a:xfrm>
              <a:off x="949325" y="5695231"/>
              <a:ext cx="211138" cy="211137"/>
            </a:xfrm>
            <a:prstGeom prst="ellipse">
              <a:avLst/>
            </a:prstGeom>
            <a:solidFill>
              <a:srgbClr val="E4E65E"/>
            </a:solidFill>
            <a:ln w="19050">
              <a:solidFill>
                <a:srgbClr val="61A419"/>
              </a:solidFill>
              <a:bevel/>
              <a:headEnd/>
              <a:tailEnd/>
            </a:ln>
          </p:spPr>
          <p:txBody>
            <a:bodyPr anchor="ctr"/>
            <a:lstStyle/>
            <a:p>
              <a:pPr algn="ctr">
                <a:buFont typeface="Arial" pitchFamily="34" charset="0"/>
                <a:buNone/>
              </a:pPr>
              <a:endParaRPr lang="zh-CN" altLang="zh-CN">
                <a:solidFill>
                  <a:srgbClr val="FFFFFF"/>
                </a:solidFill>
                <a:latin typeface="宋体" pitchFamily="2" charset="-122"/>
                <a:sym typeface="宋体" pitchFamily="2" charset="-122"/>
              </a:endParaRPr>
            </a:p>
          </p:txBody>
        </p:sp>
        <p:sp>
          <p:nvSpPr>
            <p:cNvPr id="23" name="椭圆 79"/>
            <p:cNvSpPr>
              <a:spLocks noChangeAspect="1" noChangeArrowheads="1"/>
            </p:cNvSpPr>
            <p:nvPr/>
          </p:nvSpPr>
          <p:spPr bwMode="auto">
            <a:xfrm>
              <a:off x="714375" y="5726981"/>
              <a:ext cx="146050" cy="147637"/>
            </a:xfrm>
            <a:prstGeom prst="ellipse">
              <a:avLst/>
            </a:prstGeom>
            <a:solidFill>
              <a:srgbClr val="E4E65E"/>
            </a:solidFill>
            <a:ln w="19050">
              <a:solidFill>
                <a:srgbClr val="61A419"/>
              </a:solidFill>
              <a:bevel/>
              <a:headEnd/>
              <a:tailEnd/>
            </a:ln>
          </p:spPr>
          <p:txBody>
            <a:bodyPr anchor="ctr"/>
            <a:lstStyle/>
            <a:p>
              <a:pPr algn="ctr">
                <a:buFont typeface="Arial" pitchFamily="34" charset="0"/>
                <a:buNone/>
              </a:pPr>
              <a:endParaRPr lang="zh-CN" altLang="zh-CN">
                <a:solidFill>
                  <a:srgbClr val="FFFFFF"/>
                </a:solidFill>
                <a:latin typeface="宋体" pitchFamily="2" charset="-122"/>
                <a:sym typeface="宋体" pitchFamily="2" charset="-122"/>
              </a:endParaRPr>
            </a:p>
          </p:txBody>
        </p:sp>
        <p:sp>
          <p:nvSpPr>
            <p:cNvPr id="24" name="椭圆 80"/>
            <p:cNvSpPr>
              <a:spLocks noChangeArrowheads="1"/>
            </p:cNvSpPr>
            <p:nvPr/>
          </p:nvSpPr>
          <p:spPr bwMode="auto">
            <a:xfrm flipH="1">
              <a:off x="7651750" y="5695231"/>
              <a:ext cx="317500" cy="317500"/>
            </a:xfrm>
            <a:prstGeom prst="ellipse">
              <a:avLst/>
            </a:prstGeom>
            <a:solidFill>
              <a:srgbClr val="E4E65E"/>
            </a:solidFill>
            <a:ln w="19050">
              <a:solidFill>
                <a:srgbClr val="61A419"/>
              </a:solidFill>
              <a:bevel/>
              <a:headEnd/>
              <a:tailEnd/>
            </a:ln>
          </p:spPr>
          <p:txBody>
            <a:bodyPr anchor="ctr"/>
            <a:lstStyle/>
            <a:p>
              <a:pPr algn="ctr">
                <a:buFont typeface="Arial" pitchFamily="34" charset="0"/>
                <a:buNone/>
              </a:pPr>
              <a:endParaRPr lang="zh-CN" altLang="zh-CN">
                <a:solidFill>
                  <a:srgbClr val="FFFFFF"/>
                </a:solidFill>
                <a:latin typeface="宋体" pitchFamily="2" charset="-122"/>
                <a:sym typeface="宋体" pitchFamily="2" charset="-122"/>
              </a:endParaRPr>
            </a:p>
          </p:txBody>
        </p:sp>
        <p:sp>
          <p:nvSpPr>
            <p:cNvPr id="25" name="椭圆 81"/>
            <p:cNvSpPr>
              <a:spLocks noChangeArrowheads="1"/>
            </p:cNvSpPr>
            <p:nvPr/>
          </p:nvSpPr>
          <p:spPr bwMode="auto">
            <a:xfrm flipH="1">
              <a:off x="8054975" y="5747618"/>
              <a:ext cx="212725" cy="211138"/>
            </a:xfrm>
            <a:prstGeom prst="ellipse">
              <a:avLst/>
            </a:prstGeom>
            <a:solidFill>
              <a:srgbClr val="E4E65E"/>
            </a:solidFill>
            <a:ln w="19050">
              <a:solidFill>
                <a:srgbClr val="61A419"/>
              </a:solidFill>
              <a:bevel/>
              <a:headEnd/>
              <a:tailEnd/>
            </a:ln>
          </p:spPr>
          <p:txBody>
            <a:bodyPr anchor="ctr"/>
            <a:lstStyle/>
            <a:p>
              <a:pPr algn="ctr">
                <a:buFont typeface="Arial" pitchFamily="34" charset="0"/>
                <a:buNone/>
              </a:pPr>
              <a:endParaRPr lang="zh-CN" altLang="zh-CN">
                <a:solidFill>
                  <a:srgbClr val="FFFFFF"/>
                </a:solidFill>
                <a:latin typeface="宋体" pitchFamily="2" charset="-122"/>
                <a:sym typeface="宋体" pitchFamily="2" charset="-122"/>
              </a:endParaRPr>
            </a:p>
          </p:txBody>
        </p:sp>
        <p:pic>
          <p:nvPicPr>
            <p:cNvPr id="26" name="图片 26" descr="678.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28938" y="4869731"/>
              <a:ext cx="1785937"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椭圆 82"/>
            <p:cNvSpPr>
              <a:spLocks noChangeAspect="1" noChangeArrowheads="1"/>
            </p:cNvSpPr>
            <p:nvPr/>
          </p:nvSpPr>
          <p:spPr bwMode="auto">
            <a:xfrm flipH="1">
              <a:off x="8355013" y="5780956"/>
              <a:ext cx="147637" cy="146050"/>
            </a:xfrm>
            <a:prstGeom prst="ellipse">
              <a:avLst/>
            </a:prstGeom>
            <a:solidFill>
              <a:srgbClr val="E4E65E"/>
            </a:solidFill>
            <a:ln w="19050">
              <a:solidFill>
                <a:srgbClr val="61A419"/>
              </a:solidFill>
              <a:bevel/>
              <a:headEnd/>
              <a:tailEnd/>
            </a:ln>
          </p:spPr>
          <p:txBody>
            <a:bodyPr anchor="ctr"/>
            <a:lstStyle/>
            <a:p>
              <a:pPr algn="ctr">
                <a:buFont typeface="Arial" pitchFamily="34" charset="0"/>
                <a:buNone/>
              </a:pPr>
              <a:endParaRPr lang="zh-CN" altLang="zh-CN">
                <a:solidFill>
                  <a:srgbClr val="FFFFFF"/>
                </a:solidFill>
                <a:latin typeface="宋体" pitchFamily="2" charset="-122"/>
                <a:sym typeface="宋体" pitchFamily="2" charset="-122"/>
              </a:endParaRPr>
            </a:p>
          </p:txBody>
        </p:sp>
        <p:pic>
          <p:nvPicPr>
            <p:cNvPr id="28" name="图片 27" descr="678.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86438" y="4869731"/>
              <a:ext cx="1785937"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2843808" y="4445001"/>
            <a:ext cx="1704975" cy="914400"/>
            <a:chOff x="2819400" y="4006850"/>
            <a:chExt cx="1704975" cy="914400"/>
          </a:xfrm>
        </p:grpSpPr>
        <p:sp>
          <p:nvSpPr>
            <p:cNvPr id="29" name="矩形 28"/>
            <p:cNvSpPr/>
            <p:nvPr/>
          </p:nvSpPr>
          <p:spPr>
            <a:xfrm>
              <a:off x="2819400" y="4006850"/>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0" name="五边形 29"/>
            <p:cNvSpPr/>
            <p:nvPr/>
          </p:nvSpPr>
          <p:spPr>
            <a:xfrm>
              <a:off x="2819400" y="4006850"/>
              <a:ext cx="1462088"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1" name="矩形 30"/>
            <p:cNvSpPr/>
            <p:nvPr/>
          </p:nvSpPr>
          <p:spPr>
            <a:xfrm>
              <a:off x="2819400" y="4251325"/>
              <a:ext cx="1704975" cy="179388"/>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五边形 31"/>
            <p:cNvSpPr/>
            <p:nvPr/>
          </p:nvSpPr>
          <p:spPr>
            <a:xfrm>
              <a:off x="2819400" y="4251325"/>
              <a:ext cx="1639888" cy="179388"/>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矩形 32"/>
            <p:cNvSpPr/>
            <p:nvPr/>
          </p:nvSpPr>
          <p:spPr>
            <a:xfrm>
              <a:off x="2819400" y="4497388"/>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五边形 33"/>
            <p:cNvSpPr/>
            <p:nvPr/>
          </p:nvSpPr>
          <p:spPr>
            <a:xfrm>
              <a:off x="2819400" y="4497388"/>
              <a:ext cx="1268413"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矩形 34"/>
            <p:cNvSpPr/>
            <p:nvPr/>
          </p:nvSpPr>
          <p:spPr>
            <a:xfrm>
              <a:off x="2819400" y="4741863"/>
              <a:ext cx="1704975" cy="179387"/>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五边形 35"/>
            <p:cNvSpPr/>
            <p:nvPr/>
          </p:nvSpPr>
          <p:spPr>
            <a:xfrm>
              <a:off x="2819400" y="4741863"/>
              <a:ext cx="1344613" cy="179387"/>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6" name="组合 5"/>
          <p:cNvGrpSpPr/>
          <p:nvPr/>
        </p:nvGrpSpPr>
        <p:grpSpPr>
          <a:xfrm>
            <a:off x="6967818" y="4478338"/>
            <a:ext cx="1704975" cy="914400"/>
            <a:chOff x="6938963" y="4006850"/>
            <a:chExt cx="1704975" cy="914400"/>
          </a:xfrm>
        </p:grpSpPr>
        <p:sp>
          <p:nvSpPr>
            <p:cNvPr id="37" name="矩形 36"/>
            <p:cNvSpPr/>
            <p:nvPr/>
          </p:nvSpPr>
          <p:spPr>
            <a:xfrm>
              <a:off x="6938963" y="4006850"/>
              <a:ext cx="1704975" cy="177800"/>
            </a:xfrm>
            <a:prstGeom prst="rect">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8" name="五边形 37"/>
            <p:cNvSpPr/>
            <p:nvPr/>
          </p:nvSpPr>
          <p:spPr>
            <a:xfrm>
              <a:off x="6938963" y="4006850"/>
              <a:ext cx="1541462" cy="177800"/>
            </a:xfrm>
            <a:prstGeom prst="homePlat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9" name="矩形 38"/>
            <p:cNvSpPr/>
            <p:nvPr/>
          </p:nvSpPr>
          <p:spPr>
            <a:xfrm>
              <a:off x="6938963" y="4251325"/>
              <a:ext cx="1704975" cy="179388"/>
            </a:xfrm>
            <a:prstGeom prst="rect">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五边形 39"/>
            <p:cNvSpPr/>
            <p:nvPr/>
          </p:nvSpPr>
          <p:spPr>
            <a:xfrm>
              <a:off x="6938963" y="4251325"/>
              <a:ext cx="1462087" cy="179388"/>
            </a:xfrm>
            <a:prstGeom prst="homePlat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1" name="矩形 40"/>
            <p:cNvSpPr/>
            <p:nvPr/>
          </p:nvSpPr>
          <p:spPr>
            <a:xfrm>
              <a:off x="6938963" y="4497388"/>
              <a:ext cx="1704975" cy="177800"/>
            </a:xfrm>
            <a:prstGeom prst="rect">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2" name="五边形 41"/>
            <p:cNvSpPr/>
            <p:nvPr/>
          </p:nvSpPr>
          <p:spPr>
            <a:xfrm>
              <a:off x="6938963" y="4497388"/>
              <a:ext cx="1619250" cy="177800"/>
            </a:xfrm>
            <a:prstGeom prst="homePlat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3" name="矩形 42"/>
            <p:cNvSpPr/>
            <p:nvPr/>
          </p:nvSpPr>
          <p:spPr>
            <a:xfrm>
              <a:off x="6938963" y="4741863"/>
              <a:ext cx="1704975" cy="179387"/>
            </a:xfrm>
            <a:prstGeom prst="rect">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4" name="五边形 43"/>
            <p:cNvSpPr/>
            <p:nvPr/>
          </p:nvSpPr>
          <p:spPr>
            <a:xfrm>
              <a:off x="6938963" y="4741863"/>
              <a:ext cx="1343025" cy="179387"/>
            </a:xfrm>
            <a:prstGeom prst="homePlat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5139"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5140"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5141"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5142"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5143" name="矩形 6"/>
          <p:cNvSpPr>
            <a:spLocks noChangeArrowheads="1"/>
          </p:cNvSpPr>
          <p:nvPr/>
        </p:nvSpPr>
        <p:spPr bwMode="auto">
          <a:xfrm>
            <a:off x="357188" y="285750"/>
            <a:ext cx="6436377" cy="52322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r>
              <a:rPr lang="en-US" altLang="zh-CN" sz="2800" dirty="0" smtClean="0">
                <a:latin typeface="微软雅黑" pitchFamily="34" charset="-122"/>
                <a:ea typeface="微软雅黑" pitchFamily="34" charset="-122"/>
              </a:rPr>
              <a:t>1.1</a:t>
            </a:r>
            <a:r>
              <a:rPr lang="zh-CN" altLang="en-US" sz="2800" dirty="0" smtClean="0">
                <a:latin typeface="微软雅黑" pitchFamily="34" charset="-122"/>
                <a:ea typeface="微软雅黑" pitchFamily="34" charset="-122"/>
              </a:rPr>
              <a:t>　建筑产业现代化的概念与基本特征</a:t>
            </a:r>
            <a:endParaRPr lang="zh-CN" altLang="en-US" sz="2800" dirty="0">
              <a:latin typeface="微软雅黑" pitchFamily="34" charset="-122"/>
              <a:ea typeface="微软雅黑" pitchFamily="34" charset="-122"/>
            </a:endParaRPr>
          </a:p>
        </p:txBody>
      </p:sp>
      <p:sp>
        <p:nvSpPr>
          <p:cNvPr id="2" name="TextBox 1"/>
          <p:cNvSpPr txBox="1"/>
          <p:nvPr/>
        </p:nvSpPr>
        <p:spPr>
          <a:xfrm>
            <a:off x="539552" y="1124744"/>
            <a:ext cx="345638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altLang="zh-CN" dirty="0" smtClean="0"/>
              <a:t>1.1.1  </a:t>
            </a:r>
            <a:r>
              <a:rPr lang="zh-CN" altLang="en-US" dirty="0" smtClean="0"/>
              <a:t>建筑产业现代化的概念</a:t>
            </a:r>
            <a:endParaRPr lang="zh-CN" altLang="en-US" dirty="0"/>
          </a:p>
        </p:txBody>
      </p:sp>
      <p:sp>
        <p:nvSpPr>
          <p:cNvPr id="3" name="TextBox 2"/>
          <p:cNvSpPr txBox="1"/>
          <p:nvPr/>
        </p:nvSpPr>
        <p:spPr>
          <a:xfrm>
            <a:off x="611560" y="2593935"/>
            <a:ext cx="2160240" cy="3139321"/>
          </a:xfrm>
          <a:prstGeom prst="rect">
            <a:avLst/>
          </a:prstGeom>
          <a:noFill/>
          <a:ln w="38100">
            <a:solidFill>
              <a:srgbClr val="61A419"/>
            </a:solidFill>
          </a:ln>
        </p:spPr>
        <p:txBody>
          <a:bodyPr wrap="square" rtlCol="0">
            <a:spAutoFit/>
          </a:bodyPr>
          <a:lstStyle/>
          <a:p>
            <a:r>
              <a:rPr lang="zh-CN" altLang="en-US" dirty="0">
                <a:latin typeface="+mn-ea"/>
                <a:ea typeface="+mn-ea"/>
              </a:rPr>
              <a:t>建筑业是指专门从事土木工程、房屋建设和设备安装以及工程勘察设计工作的生产</a:t>
            </a:r>
            <a:r>
              <a:rPr lang="zh-CN" altLang="en-US" dirty="0" smtClean="0">
                <a:latin typeface="+mn-ea"/>
                <a:ea typeface="+mn-ea"/>
              </a:rPr>
              <a:t>部门</a:t>
            </a:r>
            <a:r>
              <a:rPr lang="en-US" altLang="zh-CN" dirty="0">
                <a:latin typeface="+mn-ea"/>
                <a:ea typeface="+mn-ea"/>
              </a:rPr>
              <a:t>,</a:t>
            </a:r>
            <a:r>
              <a:rPr lang="zh-CN" altLang="en-US" dirty="0">
                <a:latin typeface="+mn-ea"/>
                <a:ea typeface="+mn-ea"/>
              </a:rPr>
              <a:t>建筑产品表现为各种工厂、矿井、铁路、桥梁、港口、道路、管线、房屋以及</a:t>
            </a:r>
            <a:r>
              <a:rPr lang="zh-CN" altLang="en-US" dirty="0" smtClean="0">
                <a:latin typeface="+mn-ea"/>
                <a:ea typeface="+mn-ea"/>
              </a:rPr>
              <a:t>公共设施</a:t>
            </a:r>
            <a:r>
              <a:rPr lang="zh-CN" altLang="en-US" dirty="0">
                <a:latin typeface="+mn-ea"/>
                <a:ea typeface="+mn-ea"/>
              </a:rPr>
              <a:t>等建筑物和</a:t>
            </a:r>
            <a:r>
              <a:rPr lang="zh-CN" altLang="en-US" dirty="0" smtClean="0">
                <a:latin typeface="+mn-ea"/>
                <a:ea typeface="+mn-ea"/>
              </a:rPr>
              <a:t>构筑物。</a:t>
            </a:r>
            <a:endParaRPr lang="zh-CN" altLang="en-US" dirty="0">
              <a:latin typeface="+mn-ea"/>
              <a:ea typeface="+mn-ea"/>
            </a:endParaRPr>
          </a:p>
        </p:txBody>
      </p:sp>
      <p:grpSp>
        <p:nvGrpSpPr>
          <p:cNvPr id="8" name="组合 7"/>
          <p:cNvGrpSpPr/>
          <p:nvPr/>
        </p:nvGrpSpPr>
        <p:grpSpPr>
          <a:xfrm>
            <a:off x="2819400" y="3054728"/>
            <a:ext cx="1865509" cy="1434181"/>
            <a:chOff x="2819400" y="3054728"/>
            <a:chExt cx="1865509" cy="1434181"/>
          </a:xfrm>
        </p:grpSpPr>
        <p:sp>
          <p:nvSpPr>
            <p:cNvPr id="28" name="Freeform 6"/>
            <p:cNvSpPr>
              <a:spLocks/>
            </p:cNvSpPr>
            <p:nvPr/>
          </p:nvSpPr>
          <p:spPr bwMode="auto">
            <a:xfrm>
              <a:off x="3082416" y="3654149"/>
              <a:ext cx="635270" cy="834760"/>
            </a:xfrm>
            <a:custGeom>
              <a:avLst/>
              <a:gdLst>
                <a:gd name="T0" fmla="*/ 0 w 599"/>
                <a:gd name="T1" fmla="*/ 2147483647 h 787"/>
                <a:gd name="T2" fmla="*/ 2147483647 w 599"/>
                <a:gd name="T3" fmla="*/ 2147483647 h 787"/>
                <a:gd name="T4" fmla="*/ 2147483647 w 599"/>
                <a:gd name="T5" fmla="*/ 2147483647 h 787"/>
                <a:gd name="T6" fmla="*/ 0 w 599"/>
                <a:gd name="T7" fmla="*/ 0 h 787"/>
                <a:gd name="T8" fmla="*/ 0 w 599"/>
                <a:gd name="T9" fmla="*/ 2147483647 h 787"/>
                <a:gd name="T10" fmla="*/ 0 60000 65536"/>
                <a:gd name="T11" fmla="*/ 0 60000 65536"/>
                <a:gd name="T12" fmla="*/ 0 60000 65536"/>
                <a:gd name="T13" fmla="*/ 0 60000 65536"/>
                <a:gd name="T14" fmla="*/ 0 60000 65536"/>
                <a:gd name="T15" fmla="*/ 0 w 599"/>
                <a:gd name="T16" fmla="*/ 0 h 787"/>
                <a:gd name="T17" fmla="*/ 599 w 599"/>
                <a:gd name="T18" fmla="*/ 787 h 787"/>
              </a:gdLst>
              <a:ahLst/>
              <a:cxnLst>
                <a:cxn ang="T10">
                  <a:pos x="T0" y="T1"/>
                </a:cxn>
                <a:cxn ang="T11">
                  <a:pos x="T2" y="T3"/>
                </a:cxn>
                <a:cxn ang="T12">
                  <a:pos x="T4" y="T5"/>
                </a:cxn>
                <a:cxn ang="T13">
                  <a:pos x="T6" y="T7"/>
                </a:cxn>
                <a:cxn ang="T14">
                  <a:pos x="T8" y="T9"/>
                </a:cxn>
              </a:cxnLst>
              <a:rect l="T15" t="T16" r="T17" b="T18"/>
              <a:pathLst>
                <a:path w="599" h="787">
                  <a:moveTo>
                    <a:pt x="0" y="565"/>
                  </a:moveTo>
                  <a:lnTo>
                    <a:pt x="599" y="787"/>
                  </a:lnTo>
                  <a:lnTo>
                    <a:pt x="129" y="407"/>
                  </a:lnTo>
                  <a:lnTo>
                    <a:pt x="0" y="0"/>
                  </a:lnTo>
                  <a:lnTo>
                    <a:pt x="0" y="565"/>
                  </a:lnTo>
                  <a:close/>
                </a:path>
              </a:pathLst>
            </a:custGeom>
            <a:solidFill>
              <a:srgbClr val="E4E6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Freeform 7"/>
            <p:cNvSpPr>
              <a:spLocks/>
            </p:cNvSpPr>
            <p:nvPr/>
          </p:nvSpPr>
          <p:spPr bwMode="auto">
            <a:xfrm>
              <a:off x="3082925" y="3054728"/>
              <a:ext cx="1601788" cy="1198562"/>
            </a:xfrm>
            <a:custGeom>
              <a:avLst/>
              <a:gdLst>
                <a:gd name="T0" fmla="*/ 0 w 1511"/>
                <a:gd name="T1" fmla="*/ 2147483647 h 1130"/>
                <a:gd name="T2" fmla="*/ 2147483647 w 1511"/>
                <a:gd name="T3" fmla="*/ 2147483647 h 1130"/>
                <a:gd name="T4" fmla="*/ 2147483647 w 1511"/>
                <a:gd name="T5" fmla="*/ 0 h 1130"/>
                <a:gd name="T6" fmla="*/ 0 w 1511"/>
                <a:gd name="T7" fmla="*/ 2147483647 h 1130"/>
                <a:gd name="T8" fmla="*/ 0 w 1511"/>
                <a:gd name="T9" fmla="*/ 2147483647 h 1130"/>
                <a:gd name="T10" fmla="*/ 0 60000 65536"/>
                <a:gd name="T11" fmla="*/ 0 60000 65536"/>
                <a:gd name="T12" fmla="*/ 0 60000 65536"/>
                <a:gd name="T13" fmla="*/ 0 60000 65536"/>
                <a:gd name="T14" fmla="*/ 0 60000 65536"/>
                <a:gd name="T15" fmla="*/ 0 w 1511"/>
                <a:gd name="T16" fmla="*/ 0 h 1130"/>
                <a:gd name="T17" fmla="*/ 1511 w 1511"/>
                <a:gd name="T18" fmla="*/ 1130 h 1130"/>
              </a:gdLst>
              <a:ahLst/>
              <a:cxnLst>
                <a:cxn ang="T10">
                  <a:pos x="T0" y="T1"/>
                </a:cxn>
                <a:cxn ang="T11">
                  <a:pos x="T2" y="T3"/>
                </a:cxn>
                <a:cxn ang="T12">
                  <a:pos x="T4" y="T5"/>
                </a:cxn>
                <a:cxn ang="T13">
                  <a:pos x="T6" y="T7"/>
                </a:cxn>
                <a:cxn ang="T14">
                  <a:pos x="T8" y="T9"/>
                </a:cxn>
              </a:cxnLst>
              <a:rect l="T15" t="T16" r="T17" b="T18"/>
              <a:pathLst>
                <a:path w="1511" h="1130">
                  <a:moveTo>
                    <a:pt x="0" y="1130"/>
                  </a:moveTo>
                  <a:lnTo>
                    <a:pt x="1180" y="759"/>
                  </a:lnTo>
                  <a:lnTo>
                    <a:pt x="1511" y="0"/>
                  </a:lnTo>
                  <a:lnTo>
                    <a:pt x="0" y="565"/>
                  </a:lnTo>
                  <a:lnTo>
                    <a:pt x="0" y="1130"/>
                  </a:lnTo>
                  <a:close/>
                </a:path>
              </a:pathLst>
            </a:custGeom>
            <a:solidFill>
              <a:srgbClr val="61A4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6" name="Freeform 8"/>
            <p:cNvSpPr>
              <a:spLocks/>
            </p:cNvSpPr>
            <p:nvPr/>
          </p:nvSpPr>
          <p:spPr bwMode="auto">
            <a:xfrm>
              <a:off x="2819400" y="3054861"/>
              <a:ext cx="1865509" cy="805061"/>
            </a:xfrm>
            <a:custGeom>
              <a:avLst/>
              <a:gdLst>
                <a:gd name="T0" fmla="*/ 0 w 1759"/>
                <a:gd name="T1" fmla="*/ 2147483647 h 759"/>
                <a:gd name="T2" fmla="*/ 2147483647 w 1759"/>
                <a:gd name="T3" fmla="*/ 2147483647 h 759"/>
                <a:gd name="T4" fmla="*/ 2147483647 w 1759"/>
                <a:gd name="T5" fmla="*/ 0 h 759"/>
                <a:gd name="T6" fmla="*/ 0 w 1759"/>
                <a:gd name="T7" fmla="*/ 0 h 759"/>
                <a:gd name="T8" fmla="*/ 0 w 1759"/>
                <a:gd name="T9" fmla="*/ 2147483647 h 759"/>
                <a:gd name="T10" fmla="*/ 0 60000 65536"/>
                <a:gd name="T11" fmla="*/ 0 60000 65536"/>
                <a:gd name="T12" fmla="*/ 0 60000 65536"/>
                <a:gd name="T13" fmla="*/ 0 60000 65536"/>
                <a:gd name="T14" fmla="*/ 0 60000 65536"/>
                <a:gd name="T15" fmla="*/ 0 w 1759"/>
                <a:gd name="T16" fmla="*/ 0 h 759"/>
                <a:gd name="T17" fmla="*/ 1759 w 1759"/>
                <a:gd name="T18" fmla="*/ 759 h 759"/>
              </a:gdLst>
              <a:ahLst/>
              <a:cxnLst>
                <a:cxn ang="T10">
                  <a:pos x="T0" y="T1"/>
                </a:cxn>
                <a:cxn ang="T11">
                  <a:pos x="T2" y="T3"/>
                </a:cxn>
                <a:cxn ang="T12">
                  <a:pos x="T4" y="T5"/>
                </a:cxn>
                <a:cxn ang="T13">
                  <a:pos x="T6" y="T7"/>
                </a:cxn>
                <a:cxn ang="T14">
                  <a:pos x="T8" y="T9"/>
                </a:cxn>
              </a:cxnLst>
              <a:rect l="T15" t="T16" r="T17" b="T18"/>
              <a:pathLst>
                <a:path w="1759" h="759">
                  <a:moveTo>
                    <a:pt x="0" y="759"/>
                  </a:moveTo>
                  <a:lnTo>
                    <a:pt x="1428" y="759"/>
                  </a:lnTo>
                  <a:lnTo>
                    <a:pt x="1759" y="0"/>
                  </a:lnTo>
                  <a:lnTo>
                    <a:pt x="0" y="0"/>
                  </a:lnTo>
                  <a:lnTo>
                    <a:pt x="0" y="759"/>
                  </a:lnTo>
                  <a:close/>
                </a:path>
              </a:pathLst>
            </a:custGeom>
            <a:solidFill>
              <a:srgbClr val="E4E6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grpSp>
      <p:sp>
        <p:nvSpPr>
          <p:cNvPr id="5" name="TextBox 4"/>
          <p:cNvSpPr txBox="1"/>
          <p:nvPr/>
        </p:nvSpPr>
        <p:spPr>
          <a:xfrm>
            <a:off x="3158381" y="3297718"/>
            <a:ext cx="1005632" cy="369332"/>
          </a:xfrm>
          <a:prstGeom prst="rect">
            <a:avLst/>
          </a:prstGeom>
          <a:noFill/>
        </p:spPr>
        <p:txBody>
          <a:bodyPr wrap="square" rtlCol="0">
            <a:spAutoFit/>
          </a:bodyPr>
          <a:lstStyle/>
          <a:p>
            <a:r>
              <a:rPr lang="zh-CN" altLang="en-US" b="1" dirty="0" smtClean="0"/>
              <a:t>建筑业</a:t>
            </a:r>
            <a:endParaRPr lang="zh-CN" altLang="en-US" b="1" dirty="0"/>
          </a:p>
        </p:txBody>
      </p:sp>
      <p:grpSp>
        <p:nvGrpSpPr>
          <p:cNvPr id="7" name="组合 6"/>
          <p:cNvGrpSpPr/>
          <p:nvPr/>
        </p:nvGrpSpPr>
        <p:grpSpPr>
          <a:xfrm>
            <a:off x="6948264" y="3044157"/>
            <a:ext cx="1865509" cy="1434181"/>
            <a:chOff x="7020272" y="2279734"/>
            <a:chExt cx="1865509" cy="1434181"/>
          </a:xfrm>
        </p:grpSpPr>
        <p:sp>
          <p:nvSpPr>
            <p:cNvPr id="47" name="Freeform 6"/>
            <p:cNvSpPr>
              <a:spLocks/>
            </p:cNvSpPr>
            <p:nvPr/>
          </p:nvSpPr>
          <p:spPr bwMode="auto">
            <a:xfrm>
              <a:off x="7283288" y="2879155"/>
              <a:ext cx="635270" cy="834760"/>
            </a:xfrm>
            <a:custGeom>
              <a:avLst/>
              <a:gdLst>
                <a:gd name="T0" fmla="*/ 0 w 599"/>
                <a:gd name="T1" fmla="*/ 2147483647 h 787"/>
                <a:gd name="T2" fmla="*/ 2147483647 w 599"/>
                <a:gd name="T3" fmla="*/ 2147483647 h 787"/>
                <a:gd name="T4" fmla="*/ 2147483647 w 599"/>
                <a:gd name="T5" fmla="*/ 2147483647 h 787"/>
                <a:gd name="T6" fmla="*/ 0 w 599"/>
                <a:gd name="T7" fmla="*/ 0 h 787"/>
                <a:gd name="T8" fmla="*/ 0 w 599"/>
                <a:gd name="T9" fmla="*/ 2147483647 h 787"/>
                <a:gd name="T10" fmla="*/ 0 60000 65536"/>
                <a:gd name="T11" fmla="*/ 0 60000 65536"/>
                <a:gd name="T12" fmla="*/ 0 60000 65536"/>
                <a:gd name="T13" fmla="*/ 0 60000 65536"/>
                <a:gd name="T14" fmla="*/ 0 60000 65536"/>
                <a:gd name="T15" fmla="*/ 0 w 599"/>
                <a:gd name="T16" fmla="*/ 0 h 787"/>
                <a:gd name="T17" fmla="*/ 599 w 599"/>
                <a:gd name="T18" fmla="*/ 787 h 787"/>
              </a:gdLst>
              <a:ahLst/>
              <a:cxnLst>
                <a:cxn ang="T10">
                  <a:pos x="T0" y="T1"/>
                </a:cxn>
                <a:cxn ang="T11">
                  <a:pos x="T2" y="T3"/>
                </a:cxn>
                <a:cxn ang="T12">
                  <a:pos x="T4" y="T5"/>
                </a:cxn>
                <a:cxn ang="T13">
                  <a:pos x="T6" y="T7"/>
                </a:cxn>
                <a:cxn ang="T14">
                  <a:pos x="T8" y="T9"/>
                </a:cxn>
              </a:cxnLst>
              <a:rect l="T15" t="T16" r="T17" b="T18"/>
              <a:pathLst>
                <a:path w="599" h="787">
                  <a:moveTo>
                    <a:pt x="0" y="565"/>
                  </a:moveTo>
                  <a:lnTo>
                    <a:pt x="599" y="787"/>
                  </a:lnTo>
                  <a:lnTo>
                    <a:pt x="129" y="407"/>
                  </a:lnTo>
                  <a:lnTo>
                    <a:pt x="0" y="0"/>
                  </a:lnTo>
                  <a:lnTo>
                    <a:pt x="0" y="565"/>
                  </a:lnTo>
                  <a:close/>
                </a:path>
              </a:pathLst>
            </a:custGeom>
            <a:solidFill>
              <a:srgbClr val="E4E6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8" name="Freeform 7"/>
            <p:cNvSpPr>
              <a:spLocks/>
            </p:cNvSpPr>
            <p:nvPr/>
          </p:nvSpPr>
          <p:spPr bwMode="auto">
            <a:xfrm>
              <a:off x="7283797" y="2279734"/>
              <a:ext cx="1601788" cy="1198562"/>
            </a:xfrm>
            <a:custGeom>
              <a:avLst/>
              <a:gdLst>
                <a:gd name="T0" fmla="*/ 0 w 1511"/>
                <a:gd name="T1" fmla="*/ 2147483647 h 1130"/>
                <a:gd name="T2" fmla="*/ 2147483647 w 1511"/>
                <a:gd name="T3" fmla="*/ 2147483647 h 1130"/>
                <a:gd name="T4" fmla="*/ 2147483647 w 1511"/>
                <a:gd name="T5" fmla="*/ 0 h 1130"/>
                <a:gd name="T6" fmla="*/ 0 w 1511"/>
                <a:gd name="T7" fmla="*/ 2147483647 h 1130"/>
                <a:gd name="T8" fmla="*/ 0 w 1511"/>
                <a:gd name="T9" fmla="*/ 2147483647 h 1130"/>
                <a:gd name="T10" fmla="*/ 0 60000 65536"/>
                <a:gd name="T11" fmla="*/ 0 60000 65536"/>
                <a:gd name="T12" fmla="*/ 0 60000 65536"/>
                <a:gd name="T13" fmla="*/ 0 60000 65536"/>
                <a:gd name="T14" fmla="*/ 0 60000 65536"/>
                <a:gd name="T15" fmla="*/ 0 w 1511"/>
                <a:gd name="T16" fmla="*/ 0 h 1130"/>
                <a:gd name="T17" fmla="*/ 1511 w 1511"/>
                <a:gd name="T18" fmla="*/ 1130 h 1130"/>
              </a:gdLst>
              <a:ahLst/>
              <a:cxnLst>
                <a:cxn ang="T10">
                  <a:pos x="T0" y="T1"/>
                </a:cxn>
                <a:cxn ang="T11">
                  <a:pos x="T2" y="T3"/>
                </a:cxn>
                <a:cxn ang="T12">
                  <a:pos x="T4" y="T5"/>
                </a:cxn>
                <a:cxn ang="T13">
                  <a:pos x="T6" y="T7"/>
                </a:cxn>
                <a:cxn ang="T14">
                  <a:pos x="T8" y="T9"/>
                </a:cxn>
              </a:cxnLst>
              <a:rect l="T15" t="T16" r="T17" b="T18"/>
              <a:pathLst>
                <a:path w="1511" h="1130">
                  <a:moveTo>
                    <a:pt x="0" y="1130"/>
                  </a:moveTo>
                  <a:lnTo>
                    <a:pt x="1180" y="759"/>
                  </a:lnTo>
                  <a:lnTo>
                    <a:pt x="1511" y="0"/>
                  </a:lnTo>
                  <a:lnTo>
                    <a:pt x="0" y="565"/>
                  </a:lnTo>
                  <a:lnTo>
                    <a:pt x="0" y="1130"/>
                  </a:lnTo>
                  <a:close/>
                </a:path>
              </a:pathLst>
            </a:custGeom>
            <a:solidFill>
              <a:srgbClr val="61A4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9" name="Freeform 8"/>
            <p:cNvSpPr>
              <a:spLocks/>
            </p:cNvSpPr>
            <p:nvPr/>
          </p:nvSpPr>
          <p:spPr bwMode="auto">
            <a:xfrm>
              <a:off x="7020272" y="2279867"/>
              <a:ext cx="1865509" cy="805061"/>
            </a:xfrm>
            <a:custGeom>
              <a:avLst/>
              <a:gdLst>
                <a:gd name="T0" fmla="*/ 0 w 1759"/>
                <a:gd name="T1" fmla="*/ 2147483647 h 759"/>
                <a:gd name="T2" fmla="*/ 2147483647 w 1759"/>
                <a:gd name="T3" fmla="*/ 2147483647 h 759"/>
                <a:gd name="T4" fmla="*/ 2147483647 w 1759"/>
                <a:gd name="T5" fmla="*/ 0 h 759"/>
                <a:gd name="T6" fmla="*/ 0 w 1759"/>
                <a:gd name="T7" fmla="*/ 0 h 759"/>
                <a:gd name="T8" fmla="*/ 0 w 1759"/>
                <a:gd name="T9" fmla="*/ 2147483647 h 759"/>
                <a:gd name="T10" fmla="*/ 0 60000 65536"/>
                <a:gd name="T11" fmla="*/ 0 60000 65536"/>
                <a:gd name="T12" fmla="*/ 0 60000 65536"/>
                <a:gd name="T13" fmla="*/ 0 60000 65536"/>
                <a:gd name="T14" fmla="*/ 0 60000 65536"/>
                <a:gd name="T15" fmla="*/ 0 w 1759"/>
                <a:gd name="T16" fmla="*/ 0 h 759"/>
                <a:gd name="T17" fmla="*/ 1759 w 1759"/>
                <a:gd name="T18" fmla="*/ 759 h 759"/>
              </a:gdLst>
              <a:ahLst/>
              <a:cxnLst>
                <a:cxn ang="T10">
                  <a:pos x="T0" y="T1"/>
                </a:cxn>
                <a:cxn ang="T11">
                  <a:pos x="T2" y="T3"/>
                </a:cxn>
                <a:cxn ang="T12">
                  <a:pos x="T4" y="T5"/>
                </a:cxn>
                <a:cxn ang="T13">
                  <a:pos x="T6" y="T7"/>
                </a:cxn>
                <a:cxn ang="T14">
                  <a:pos x="T8" y="T9"/>
                </a:cxn>
              </a:cxnLst>
              <a:rect l="T15" t="T16" r="T17" b="T18"/>
              <a:pathLst>
                <a:path w="1759" h="759">
                  <a:moveTo>
                    <a:pt x="0" y="759"/>
                  </a:moveTo>
                  <a:lnTo>
                    <a:pt x="1428" y="759"/>
                  </a:lnTo>
                  <a:lnTo>
                    <a:pt x="1759" y="0"/>
                  </a:lnTo>
                  <a:lnTo>
                    <a:pt x="0" y="0"/>
                  </a:lnTo>
                  <a:lnTo>
                    <a:pt x="0" y="759"/>
                  </a:lnTo>
                  <a:close/>
                </a:path>
              </a:pathLst>
            </a:custGeom>
            <a:solidFill>
              <a:srgbClr val="E4E6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50" name="TextBox 49"/>
          <p:cNvSpPr txBox="1"/>
          <p:nvPr/>
        </p:nvSpPr>
        <p:spPr>
          <a:xfrm>
            <a:off x="4707619" y="2039937"/>
            <a:ext cx="2160240" cy="3693319"/>
          </a:xfrm>
          <a:prstGeom prst="rect">
            <a:avLst/>
          </a:prstGeom>
          <a:noFill/>
          <a:ln w="38100">
            <a:solidFill>
              <a:srgbClr val="61A419"/>
            </a:solidFill>
          </a:ln>
        </p:spPr>
        <p:txBody>
          <a:bodyPr wrap="square" rtlCol="0">
            <a:spAutoFit/>
          </a:bodyPr>
          <a:lstStyle/>
          <a:p>
            <a:r>
              <a:rPr lang="zh-CN" altLang="en-US" dirty="0" smtClean="0">
                <a:latin typeface="+mn-ea"/>
                <a:ea typeface="+mn-ea"/>
              </a:rPr>
              <a:t>建筑产业现代化是指以绿色发展为理念</a:t>
            </a:r>
            <a:r>
              <a:rPr lang="en-US" altLang="zh-CN" dirty="0" smtClean="0">
                <a:latin typeface="+mn-ea"/>
                <a:ea typeface="+mn-ea"/>
              </a:rPr>
              <a:t>,</a:t>
            </a:r>
            <a:r>
              <a:rPr lang="zh-CN" altLang="en-US" dirty="0" smtClean="0">
                <a:latin typeface="+mn-ea"/>
                <a:ea typeface="+mn-ea"/>
              </a:rPr>
              <a:t>以现代科学技术进步为支撑</a:t>
            </a:r>
            <a:r>
              <a:rPr lang="en-US" altLang="zh-CN" dirty="0" smtClean="0">
                <a:latin typeface="+mn-ea"/>
                <a:ea typeface="+mn-ea"/>
              </a:rPr>
              <a:t>,</a:t>
            </a:r>
            <a:r>
              <a:rPr lang="zh-CN" altLang="en-US" dirty="0" smtClean="0">
                <a:latin typeface="+mn-ea"/>
                <a:ea typeface="+mn-ea"/>
              </a:rPr>
              <a:t>以工业化生产方式为手段</a:t>
            </a:r>
            <a:r>
              <a:rPr lang="en-US" altLang="zh-CN" dirty="0" smtClean="0">
                <a:latin typeface="+mn-ea"/>
                <a:ea typeface="+mn-ea"/>
              </a:rPr>
              <a:t>,</a:t>
            </a:r>
            <a:r>
              <a:rPr lang="zh-CN" altLang="en-US" dirty="0" smtClean="0">
                <a:latin typeface="+mn-ea"/>
                <a:ea typeface="+mn-ea"/>
              </a:rPr>
              <a:t>以工程项目管理创新为核心</a:t>
            </a:r>
            <a:r>
              <a:rPr lang="en-US" altLang="zh-CN" dirty="0" smtClean="0">
                <a:latin typeface="+mn-ea"/>
                <a:ea typeface="+mn-ea"/>
              </a:rPr>
              <a:t>,</a:t>
            </a:r>
            <a:r>
              <a:rPr lang="zh-CN" altLang="en-US" dirty="0" smtClean="0">
                <a:latin typeface="+mn-ea"/>
                <a:ea typeface="+mn-ea"/>
              </a:rPr>
              <a:t>以世界先进水平为目标</a:t>
            </a:r>
            <a:r>
              <a:rPr lang="en-US" altLang="zh-CN" dirty="0" smtClean="0">
                <a:latin typeface="+mn-ea"/>
                <a:ea typeface="+mn-ea"/>
              </a:rPr>
              <a:t>,</a:t>
            </a:r>
            <a:r>
              <a:rPr lang="zh-CN" altLang="en-US" dirty="0" smtClean="0">
                <a:latin typeface="+mn-ea"/>
                <a:ea typeface="+mn-ea"/>
              </a:rPr>
              <a:t>广泛运用信息技术、节能环保技术</a:t>
            </a:r>
            <a:r>
              <a:rPr lang="en-US" altLang="zh-CN" dirty="0" smtClean="0">
                <a:latin typeface="+mn-ea"/>
                <a:ea typeface="+mn-ea"/>
              </a:rPr>
              <a:t>,</a:t>
            </a:r>
            <a:r>
              <a:rPr lang="zh-CN" altLang="en-US" dirty="0" smtClean="0">
                <a:latin typeface="+mn-ea"/>
                <a:ea typeface="+mn-ea"/>
              </a:rPr>
              <a:t>将建筑产品生产全过程联结为完整的一体化产业链系统</a:t>
            </a:r>
            <a:r>
              <a:rPr lang="en-US" altLang="zh-CN" dirty="0" smtClean="0">
                <a:latin typeface="+mn-ea"/>
                <a:ea typeface="+mn-ea"/>
              </a:rPr>
              <a:t>(</a:t>
            </a:r>
            <a:r>
              <a:rPr lang="zh-CN" altLang="en-US" dirty="0" smtClean="0">
                <a:latin typeface="+mn-ea"/>
                <a:ea typeface="+mn-ea"/>
              </a:rPr>
              <a:t>图</a:t>
            </a:r>
            <a:r>
              <a:rPr lang="en-US" altLang="zh-CN" dirty="0" smtClean="0">
                <a:latin typeface="+mn-ea"/>
                <a:ea typeface="+mn-ea"/>
              </a:rPr>
              <a:t>1-1)</a:t>
            </a:r>
            <a:r>
              <a:rPr lang="zh-CN" altLang="en-US" dirty="0" smtClean="0">
                <a:latin typeface="+mn-ea"/>
                <a:ea typeface="+mn-ea"/>
              </a:rPr>
              <a:t>。</a:t>
            </a:r>
            <a:endParaRPr lang="zh-CN" altLang="en-US" dirty="0">
              <a:latin typeface="+mn-ea"/>
              <a:ea typeface="+mn-ea"/>
            </a:endParaRPr>
          </a:p>
        </p:txBody>
      </p:sp>
      <p:sp>
        <p:nvSpPr>
          <p:cNvPr id="51" name="TextBox 50"/>
          <p:cNvSpPr txBox="1"/>
          <p:nvPr/>
        </p:nvSpPr>
        <p:spPr>
          <a:xfrm>
            <a:off x="7207053" y="3123654"/>
            <a:ext cx="1273547" cy="646331"/>
          </a:xfrm>
          <a:prstGeom prst="rect">
            <a:avLst/>
          </a:prstGeom>
          <a:noFill/>
        </p:spPr>
        <p:txBody>
          <a:bodyPr wrap="square" rtlCol="0">
            <a:spAutoFit/>
          </a:bodyPr>
          <a:lstStyle/>
          <a:p>
            <a:r>
              <a:rPr lang="zh-CN" altLang="en-US" b="1" dirty="0" smtClean="0"/>
              <a:t>建筑产业现代化</a:t>
            </a:r>
            <a:endParaRPr lang="zh-CN" alt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pic>
        <p:nvPicPr>
          <p:cNvPr id="6170"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388" y="1423988"/>
            <a:ext cx="5991225" cy="40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2" name="矩形 1"/>
          <p:cNvSpPr/>
          <p:nvPr/>
        </p:nvSpPr>
        <p:spPr>
          <a:xfrm>
            <a:off x="1835696" y="476672"/>
            <a:ext cx="5310336" cy="369332"/>
          </a:xfrm>
          <a:prstGeom prst="rect">
            <a:avLst/>
          </a:prstGeom>
        </p:spPr>
        <p:txBody>
          <a:bodyPr wrap="square">
            <a:spAutoFit/>
          </a:bodyPr>
          <a:lstStyle/>
          <a:p>
            <a:r>
              <a:rPr lang="zh-CN" altLang="en-US" dirty="0" smtClean="0"/>
              <a:t>表１</a:t>
            </a:r>
            <a:r>
              <a:rPr lang="en-US" altLang="zh-CN" dirty="0" smtClean="0"/>
              <a:t>-</a:t>
            </a:r>
            <a:r>
              <a:rPr lang="zh-CN" altLang="en-US" dirty="0" smtClean="0"/>
              <a:t>１　我国建筑产业现代化发展历程相关政策</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108620965"/>
              </p:ext>
            </p:extLst>
          </p:nvPr>
        </p:nvGraphicFramePr>
        <p:xfrm>
          <a:off x="467544" y="980728"/>
          <a:ext cx="8064896" cy="4910358"/>
        </p:xfrm>
        <a:graphic>
          <a:graphicData uri="http://schemas.openxmlformats.org/drawingml/2006/table">
            <a:tbl>
              <a:tblPr firstRow="1" bandRow="1">
                <a:tableStyleId>{5C22544A-7EE6-4342-B048-85BDC9FD1C3A}</a:tableStyleId>
              </a:tblPr>
              <a:tblGrid>
                <a:gridCol w="1512168"/>
                <a:gridCol w="6552728"/>
              </a:tblGrid>
              <a:tr h="375823">
                <a:tc>
                  <a:txBody>
                    <a:bodyPr/>
                    <a:lstStyle/>
                    <a:p>
                      <a:pPr algn="ctr"/>
                      <a:r>
                        <a:rPr lang="zh-CN" altLang="en-US" dirty="0" smtClean="0"/>
                        <a:t>时间</a:t>
                      </a:r>
                      <a:endParaRPr lang="zh-CN" altLang="en-US" dirty="0"/>
                    </a:p>
                  </a:txBody>
                  <a:tcPr/>
                </a:tc>
                <a:tc>
                  <a:txBody>
                    <a:bodyPr/>
                    <a:lstStyle/>
                    <a:p>
                      <a:pPr algn="ctr"/>
                      <a:r>
                        <a:rPr lang="zh-CN" altLang="en-US" dirty="0" smtClean="0"/>
                        <a:t>文件名</a:t>
                      </a:r>
                      <a:endParaRPr lang="zh-CN" altLang="en-US" dirty="0"/>
                    </a:p>
                  </a:txBody>
                  <a:tcPr/>
                </a:tc>
              </a:tr>
              <a:tr h="416265">
                <a:tc>
                  <a:txBody>
                    <a:bodyPr/>
                    <a:lstStyle/>
                    <a:p>
                      <a:r>
                        <a:rPr lang="en-US" altLang="zh-CN" sz="1400" dirty="0" smtClean="0">
                          <a:latin typeface="黑体" pitchFamily="49" charset="-122"/>
                          <a:ea typeface="黑体" pitchFamily="49" charset="-122"/>
                        </a:rPr>
                        <a:t>1999</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8</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关于推进住宅产业现代化提高住宅质量若干意见的通知</a:t>
                      </a:r>
                      <a:r>
                        <a:rPr lang="en-US" altLang="zh-CN" sz="1400" dirty="0" smtClean="0">
                          <a:latin typeface="黑体" pitchFamily="49" charset="-122"/>
                          <a:ea typeface="黑体" pitchFamily="49" charset="-122"/>
                        </a:rPr>
                        <a:t>(72</a:t>
                      </a:r>
                      <a:r>
                        <a:rPr lang="zh-CN" altLang="en-US" sz="1400" dirty="0" smtClean="0">
                          <a:latin typeface="黑体" pitchFamily="49" charset="-122"/>
                          <a:ea typeface="黑体" pitchFamily="49" charset="-122"/>
                        </a:rPr>
                        <a:t>号文</a:t>
                      </a:r>
                      <a:r>
                        <a:rPr lang="en-US" altLang="zh-CN" sz="1400" dirty="0" smtClean="0">
                          <a:latin typeface="黑体" pitchFamily="49" charset="-122"/>
                          <a:ea typeface="黑体" pitchFamily="49" charset="-122"/>
                        </a:rPr>
                        <a:t>)</a:t>
                      </a:r>
                      <a:endParaRPr lang="zh-CN" altLang="en-US" sz="1400" dirty="0">
                        <a:latin typeface="黑体" pitchFamily="49" charset="-122"/>
                        <a:ea typeface="黑体" pitchFamily="49" charset="-122"/>
                      </a:endParaRPr>
                    </a:p>
                  </a:txBody>
                  <a:tcPr/>
                </a:tc>
              </a:tr>
              <a:tr h="360040">
                <a:tc>
                  <a:txBody>
                    <a:bodyPr/>
                    <a:lstStyle/>
                    <a:p>
                      <a:r>
                        <a:rPr lang="en-US" altLang="zh-CN" sz="1400" dirty="0" smtClean="0">
                          <a:latin typeface="黑体" pitchFamily="49" charset="-122"/>
                          <a:ea typeface="黑体" pitchFamily="49" charset="-122"/>
                        </a:rPr>
                        <a:t>2013</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1</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国务院办公厅关于转发发展改革委、住房和城乡建设部绿色建筑行动方案的通知</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2014</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3</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中共中央国务院关于印发</a:t>
                      </a:r>
                      <a:r>
                        <a:rPr lang="en-US" altLang="zh-CN" sz="1400" dirty="0" smtClean="0">
                          <a:latin typeface="黑体" pitchFamily="49" charset="-122"/>
                          <a:ea typeface="黑体" pitchFamily="49" charset="-122"/>
                        </a:rPr>
                        <a:t>«</a:t>
                      </a:r>
                      <a:r>
                        <a:rPr lang="zh-CN" altLang="en-US" sz="1400" dirty="0" smtClean="0">
                          <a:latin typeface="黑体" pitchFamily="49" charset="-122"/>
                          <a:ea typeface="黑体" pitchFamily="49" charset="-122"/>
                        </a:rPr>
                        <a:t>国家新型城镇化规划</a:t>
                      </a:r>
                      <a:r>
                        <a:rPr lang="en-US" altLang="zh-CN" sz="1400" dirty="0" smtClean="0">
                          <a:latin typeface="黑体" pitchFamily="49" charset="-122"/>
                          <a:ea typeface="黑体" pitchFamily="49" charset="-122"/>
                        </a:rPr>
                        <a:t>(2014—2020</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a:t>
                      </a:r>
                      <a:r>
                        <a:rPr lang="zh-CN" altLang="en-US" sz="1400" dirty="0" smtClean="0">
                          <a:latin typeface="黑体" pitchFamily="49" charset="-122"/>
                          <a:ea typeface="黑体" pitchFamily="49" charset="-122"/>
                        </a:rPr>
                        <a:t>的通知</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2014</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5</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en-US" altLang="zh-CN" sz="1400" dirty="0" smtClean="0">
                          <a:latin typeface="黑体" pitchFamily="49" charset="-122"/>
                          <a:ea typeface="黑体" pitchFamily="49" charset="-122"/>
                        </a:rPr>
                        <a:t>2014—2015</a:t>
                      </a:r>
                      <a:r>
                        <a:rPr lang="zh-CN" altLang="en-US" sz="1400" dirty="0" smtClean="0">
                          <a:latin typeface="黑体" pitchFamily="49" charset="-122"/>
                          <a:ea typeface="黑体" pitchFamily="49" charset="-122"/>
                        </a:rPr>
                        <a:t>年节能减排低碳发展行动方案</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2014</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7</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关于推进建筑业发展和改革的若干意见</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2014</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9</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工程质量治理两年行动方案</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2014</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12</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全国住房城乡建设工作会议</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2015</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2</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en-US" altLang="zh-CN" sz="1400" dirty="0" smtClean="0">
                          <a:latin typeface="黑体" pitchFamily="49" charset="-122"/>
                          <a:ea typeface="黑体" pitchFamily="49" charset="-122"/>
                        </a:rPr>
                        <a:t>9</a:t>
                      </a:r>
                      <a:r>
                        <a:rPr lang="zh-CN" altLang="en-US" sz="1400" dirty="0" smtClean="0">
                          <a:latin typeface="黑体" pitchFamily="49" charset="-122"/>
                          <a:ea typeface="黑体" pitchFamily="49" charset="-122"/>
                        </a:rPr>
                        <a:t>项建筑产业化国家建筑标准设计获住建部批准实施</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2015</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6</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关于推进建筑信息模型应用的指导意见</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2015</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8</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促进绿色建材生产和应用行动方案</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2015</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11</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建筑产业现代化发展纲要</a:t>
                      </a:r>
                      <a:endParaRPr lang="zh-CN" altLang="en-US" sz="1400" dirty="0">
                        <a:latin typeface="黑体" pitchFamily="49" charset="-122"/>
                        <a:ea typeface="黑体" pitchFamily="49" charset="-122"/>
                      </a:endParaRPr>
                    </a:p>
                  </a:txBody>
                  <a:tcPr/>
                </a:tc>
              </a:tr>
              <a:tr h="375823">
                <a:tc>
                  <a:txBody>
                    <a:bodyPr/>
                    <a:lstStyle/>
                    <a:p>
                      <a:r>
                        <a:rPr lang="en-US" altLang="zh-CN" sz="1400" dirty="0" smtClean="0">
                          <a:latin typeface="黑体" pitchFamily="49" charset="-122"/>
                          <a:ea typeface="黑体" pitchFamily="49" charset="-122"/>
                        </a:rPr>
                        <a:t>2016</a:t>
                      </a:r>
                      <a:r>
                        <a:rPr lang="zh-CN" altLang="en-US" sz="1400" dirty="0" smtClean="0">
                          <a:latin typeface="黑体" pitchFamily="49" charset="-122"/>
                          <a:ea typeface="黑体" pitchFamily="49" charset="-122"/>
                        </a:rPr>
                        <a:t>年</a:t>
                      </a:r>
                      <a:r>
                        <a:rPr lang="en-US" altLang="zh-CN" sz="1400" dirty="0" smtClean="0">
                          <a:latin typeface="黑体" pitchFamily="49" charset="-122"/>
                          <a:ea typeface="黑体" pitchFamily="49" charset="-122"/>
                        </a:rPr>
                        <a:t>2</a:t>
                      </a:r>
                      <a:r>
                        <a:rPr lang="zh-CN" altLang="en-US" sz="1400" dirty="0" smtClean="0">
                          <a:latin typeface="黑体" pitchFamily="49" charset="-122"/>
                          <a:ea typeface="黑体" pitchFamily="49" charset="-122"/>
                        </a:rPr>
                        <a:t>月</a:t>
                      </a:r>
                      <a:endParaRPr lang="zh-CN" altLang="en-US" sz="1400" dirty="0">
                        <a:latin typeface="黑体" pitchFamily="49" charset="-122"/>
                        <a:ea typeface="黑体" pitchFamily="49" charset="-122"/>
                      </a:endParaRPr>
                    </a:p>
                  </a:txBody>
                  <a:tcPr/>
                </a:tc>
                <a:tc>
                  <a:txBody>
                    <a:bodyPr/>
                    <a:lstStyle/>
                    <a:p>
                      <a:r>
                        <a:rPr lang="zh-CN" altLang="en-US" sz="1400" dirty="0" smtClean="0">
                          <a:latin typeface="黑体" pitchFamily="49" charset="-122"/>
                          <a:ea typeface="黑体" pitchFamily="49" charset="-122"/>
                        </a:rPr>
                        <a:t>中共中央、国务院关于进一步加强城市规划建设管理工作的若干意见</a:t>
                      </a:r>
                      <a:endParaRPr lang="zh-CN" altLang="en-US" sz="1400" dirty="0">
                        <a:latin typeface="黑体" pitchFamily="49" charset="-122"/>
                        <a:ea typeface="黑体" pitchFamily="49" charset="-122"/>
                      </a:endParaRPr>
                    </a:p>
                  </a:txBody>
                  <a:tcPr/>
                </a:tc>
              </a:tr>
            </a:tbl>
          </a:graphicData>
        </a:graphic>
      </p:graphicFrame>
    </p:spTree>
    <p:extLst>
      <p:ext uri="{BB962C8B-B14F-4D97-AF65-F5344CB8AC3E}">
        <p14:creationId xmlns:p14="http://schemas.microsoft.com/office/powerpoint/2010/main" val="248004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TextBox 5"/>
          <p:cNvSpPr txBox="1"/>
          <p:nvPr/>
        </p:nvSpPr>
        <p:spPr>
          <a:xfrm>
            <a:off x="496841" y="589045"/>
            <a:ext cx="3816424"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1.1.2  </a:t>
            </a:r>
            <a:r>
              <a:rPr lang="zh-CN" altLang="en-US" dirty="0" smtClean="0"/>
              <a:t>建筑产业现代化的发展动力</a:t>
            </a:r>
            <a:endParaRPr lang="zh-CN" altLang="en-US" dirty="0"/>
          </a:p>
        </p:txBody>
      </p:sp>
      <p:grpSp>
        <p:nvGrpSpPr>
          <p:cNvPr id="7" name="组合 40"/>
          <p:cNvGrpSpPr>
            <a:grpSpLocks/>
          </p:cNvGrpSpPr>
          <p:nvPr/>
        </p:nvGrpSpPr>
        <p:grpSpPr bwMode="auto">
          <a:xfrm>
            <a:off x="1115616" y="1656105"/>
            <a:ext cx="5198442" cy="3794125"/>
            <a:chOff x="428596" y="1309705"/>
            <a:chExt cx="6231783" cy="4548187"/>
          </a:xfrm>
        </p:grpSpPr>
        <p:sp>
          <p:nvSpPr>
            <p:cNvPr id="8" name="椭圆 7"/>
            <p:cNvSpPr/>
            <p:nvPr/>
          </p:nvSpPr>
          <p:spPr>
            <a:xfrm>
              <a:off x="577035" y="1309705"/>
              <a:ext cx="1684209" cy="1684162"/>
            </a:xfrm>
            <a:prstGeom prst="ellips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圆角矩形 12"/>
            <p:cNvSpPr/>
            <p:nvPr/>
          </p:nvSpPr>
          <p:spPr>
            <a:xfrm>
              <a:off x="428596" y="2510503"/>
              <a:ext cx="2005827" cy="3347389"/>
            </a:xfrm>
            <a:custGeom>
              <a:avLst/>
              <a:gdLst/>
              <a:ahLst/>
              <a:cxnLst/>
              <a:rect l="l" t="t" r="r" b="b"/>
              <a:pathLst>
                <a:path w="2520280" h="4203450">
                  <a:moveTo>
                    <a:pt x="877234" y="0"/>
                  </a:moveTo>
                  <a:lnTo>
                    <a:pt x="1643046" y="0"/>
                  </a:lnTo>
                  <a:cubicBezTo>
                    <a:pt x="2127529" y="0"/>
                    <a:pt x="2520280" y="392751"/>
                    <a:pt x="2520280" y="877234"/>
                  </a:cubicBezTo>
                  <a:lnTo>
                    <a:pt x="2520280" y="1899136"/>
                  </a:lnTo>
                  <a:lnTo>
                    <a:pt x="2520280" y="3155214"/>
                  </a:lnTo>
                  <a:lnTo>
                    <a:pt x="2520280" y="4059492"/>
                  </a:lnTo>
                  <a:cubicBezTo>
                    <a:pt x="2520280" y="4138998"/>
                    <a:pt x="2455828" y="4203450"/>
                    <a:pt x="2376322" y="4203450"/>
                  </a:cubicBezTo>
                  <a:lnTo>
                    <a:pt x="143958" y="4203450"/>
                  </a:lnTo>
                  <a:cubicBezTo>
                    <a:pt x="64452" y="4203450"/>
                    <a:pt x="0" y="4138998"/>
                    <a:pt x="0" y="4059492"/>
                  </a:cubicBezTo>
                  <a:lnTo>
                    <a:pt x="0" y="3155214"/>
                  </a:lnTo>
                  <a:lnTo>
                    <a:pt x="0" y="1899136"/>
                  </a:lnTo>
                  <a:lnTo>
                    <a:pt x="0" y="877234"/>
                  </a:lnTo>
                  <a:cubicBezTo>
                    <a:pt x="0" y="392751"/>
                    <a:pt x="392751" y="0"/>
                    <a:pt x="877234" y="0"/>
                  </a:cubicBezTo>
                  <a:close/>
                </a:path>
              </a:pathLst>
            </a:custGeom>
            <a:solidFill>
              <a:srgbClr val="61A419"/>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圆角矩形 12"/>
            <p:cNvSpPr/>
            <p:nvPr/>
          </p:nvSpPr>
          <p:spPr>
            <a:xfrm>
              <a:off x="428596" y="2386807"/>
              <a:ext cx="2005827" cy="3345487"/>
            </a:xfrm>
            <a:custGeom>
              <a:avLst/>
              <a:gdLst/>
              <a:ahLst/>
              <a:cxnLst/>
              <a:rect l="l" t="t" r="r" b="b"/>
              <a:pathLst>
                <a:path w="2520280" h="4203450">
                  <a:moveTo>
                    <a:pt x="877234" y="0"/>
                  </a:moveTo>
                  <a:lnTo>
                    <a:pt x="1643046" y="0"/>
                  </a:lnTo>
                  <a:cubicBezTo>
                    <a:pt x="2127529" y="0"/>
                    <a:pt x="2520280" y="392751"/>
                    <a:pt x="2520280" y="877234"/>
                  </a:cubicBezTo>
                  <a:lnTo>
                    <a:pt x="2520280" y="1899136"/>
                  </a:lnTo>
                  <a:lnTo>
                    <a:pt x="2520280" y="3155214"/>
                  </a:lnTo>
                  <a:lnTo>
                    <a:pt x="2520280" y="4059492"/>
                  </a:lnTo>
                  <a:cubicBezTo>
                    <a:pt x="2520280" y="4138998"/>
                    <a:pt x="2455828" y="4203450"/>
                    <a:pt x="2376322" y="4203450"/>
                  </a:cubicBezTo>
                  <a:lnTo>
                    <a:pt x="143958" y="4203450"/>
                  </a:lnTo>
                  <a:cubicBezTo>
                    <a:pt x="64452" y="4203450"/>
                    <a:pt x="0" y="4138998"/>
                    <a:pt x="0" y="4059492"/>
                  </a:cubicBezTo>
                  <a:lnTo>
                    <a:pt x="0" y="3155214"/>
                  </a:lnTo>
                  <a:lnTo>
                    <a:pt x="0" y="1899136"/>
                  </a:lnTo>
                  <a:lnTo>
                    <a:pt x="0" y="877234"/>
                  </a:lnTo>
                  <a:cubicBezTo>
                    <a:pt x="0" y="392751"/>
                    <a:pt x="392751" y="0"/>
                    <a:pt x="877234" y="0"/>
                  </a:cubicBezTo>
                  <a:close/>
                </a:path>
              </a:pathLst>
            </a:cu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椭圆 6"/>
            <p:cNvSpPr/>
            <p:nvPr/>
          </p:nvSpPr>
          <p:spPr>
            <a:xfrm rot="1267204">
              <a:off x="790178" y="1528551"/>
              <a:ext cx="1242699" cy="1240761"/>
            </a:xfrm>
            <a:prstGeom prst="ellipse">
              <a:avLst/>
            </a:prstGeom>
            <a:solidFill>
              <a:schemeClr val="bg1"/>
            </a:solidFill>
            <a:ln w="12700">
              <a:noFill/>
            </a:ln>
            <a:effectLst>
              <a:outerShdw sx="1000" sy="1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TextBox 11"/>
            <p:cNvSpPr txBox="1"/>
            <p:nvPr/>
          </p:nvSpPr>
          <p:spPr>
            <a:xfrm>
              <a:off x="975725" y="1775918"/>
              <a:ext cx="886827" cy="479558"/>
            </a:xfrm>
            <a:prstGeom prst="rect">
              <a:avLst/>
            </a:prstGeom>
            <a:noFill/>
          </p:spPr>
          <p:txBody>
            <a:bodyPr>
              <a:spAutoFit/>
            </a:bodyPr>
            <a:lstStyle/>
            <a:p>
              <a:pPr algn="ctr">
                <a:defRPr/>
              </a:pPr>
              <a:r>
                <a:rPr lang="en-US" altLang="zh-CN" sz="2000" b="1" dirty="0" smtClean="0">
                  <a:effectLst>
                    <a:outerShdw blurRad="50800" dist="38100" dir="5400000" algn="t" rotWithShape="0">
                      <a:prstClr val="black">
                        <a:alpha val="40000"/>
                      </a:prstClr>
                    </a:outerShdw>
                  </a:effectLst>
                  <a:latin typeface="微软雅黑" pitchFamily="34" charset="-122"/>
                  <a:ea typeface="微软雅黑" pitchFamily="34" charset="-122"/>
                </a:rPr>
                <a:t>1</a:t>
              </a:r>
              <a:endParaRPr lang="zh-CN" altLang="en-US" sz="2000" b="1" dirty="0">
                <a:effectLst>
                  <a:outerShdw blurRad="50800" dist="38100" dir="5400000" algn="t" rotWithShape="0">
                    <a:prstClr val="black">
                      <a:alpha val="40000"/>
                    </a:prstClr>
                  </a:outerShdw>
                </a:effectLst>
                <a:latin typeface="微软雅黑" pitchFamily="34" charset="-122"/>
                <a:ea typeface="微软雅黑" pitchFamily="34" charset="-122"/>
              </a:endParaRPr>
            </a:p>
          </p:txBody>
        </p:sp>
        <p:sp>
          <p:nvSpPr>
            <p:cNvPr id="13" name="矩形 12"/>
            <p:cNvSpPr>
              <a:spLocks noChangeArrowheads="1"/>
            </p:cNvSpPr>
            <p:nvPr/>
          </p:nvSpPr>
          <p:spPr bwMode="auto">
            <a:xfrm>
              <a:off x="631866" y="3029292"/>
              <a:ext cx="1599285" cy="2102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smtClean="0">
                  <a:latin typeface="微软雅黑" pitchFamily="34" charset="-122"/>
                  <a:ea typeface="微软雅黑" pitchFamily="34" charset="-122"/>
                </a:rPr>
                <a:t>促进和实现建筑产业现代化是建筑业发展演变规律的客观要求</a:t>
              </a:r>
              <a:endParaRPr lang="zh-CN" altLang="en-US" dirty="0">
                <a:latin typeface="微软雅黑" pitchFamily="34" charset="-122"/>
                <a:ea typeface="微软雅黑" pitchFamily="34" charset="-122"/>
              </a:endParaRPr>
            </a:p>
          </p:txBody>
        </p:sp>
        <p:sp>
          <p:nvSpPr>
            <p:cNvPr id="14" name="椭圆 13"/>
            <p:cNvSpPr/>
            <p:nvPr/>
          </p:nvSpPr>
          <p:spPr>
            <a:xfrm>
              <a:off x="4802991" y="1309705"/>
              <a:ext cx="1684210" cy="1684162"/>
            </a:xfrm>
            <a:prstGeom prst="ellipse">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圆角矩形 12"/>
            <p:cNvSpPr/>
            <p:nvPr/>
          </p:nvSpPr>
          <p:spPr>
            <a:xfrm>
              <a:off x="4654552" y="2510503"/>
              <a:ext cx="2005827" cy="3347389"/>
            </a:xfrm>
            <a:custGeom>
              <a:avLst/>
              <a:gdLst/>
              <a:ahLst/>
              <a:cxnLst/>
              <a:rect l="l" t="t" r="r" b="b"/>
              <a:pathLst>
                <a:path w="2520280" h="4203450">
                  <a:moveTo>
                    <a:pt x="877234" y="0"/>
                  </a:moveTo>
                  <a:lnTo>
                    <a:pt x="1643046" y="0"/>
                  </a:lnTo>
                  <a:cubicBezTo>
                    <a:pt x="2127529" y="0"/>
                    <a:pt x="2520280" y="392751"/>
                    <a:pt x="2520280" y="877234"/>
                  </a:cubicBezTo>
                  <a:lnTo>
                    <a:pt x="2520280" y="1899136"/>
                  </a:lnTo>
                  <a:lnTo>
                    <a:pt x="2520280" y="3155214"/>
                  </a:lnTo>
                  <a:lnTo>
                    <a:pt x="2520280" y="4059492"/>
                  </a:lnTo>
                  <a:cubicBezTo>
                    <a:pt x="2520280" y="4138998"/>
                    <a:pt x="2455828" y="4203450"/>
                    <a:pt x="2376322" y="4203450"/>
                  </a:cubicBezTo>
                  <a:lnTo>
                    <a:pt x="143958" y="4203450"/>
                  </a:lnTo>
                  <a:cubicBezTo>
                    <a:pt x="64452" y="4203450"/>
                    <a:pt x="0" y="4138998"/>
                    <a:pt x="0" y="4059492"/>
                  </a:cubicBezTo>
                  <a:lnTo>
                    <a:pt x="0" y="3155214"/>
                  </a:lnTo>
                  <a:lnTo>
                    <a:pt x="0" y="1899136"/>
                  </a:lnTo>
                  <a:lnTo>
                    <a:pt x="0" y="877234"/>
                  </a:lnTo>
                  <a:cubicBezTo>
                    <a:pt x="0" y="392751"/>
                    <a:pt x="392751" y="0"/>
                    <a:pt x="877234" y="0"/>
                  </a:cubicBezTo>
                  <a:close/>
                </a:path>
              </a:pathLst>
            </a:custGeom>
            <a:solidFill>
              <a:srgbClr val="E4E65E"/>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 name="圆角矩形 12"/>
            <p:cNvSpPr/>
            <p:nvPr/>
          </p:nvSpPr>
          <p:spPr>
            <a:xfrm>
              <a:off x="4654552" y="2386807"/>
              <a:ext cx="2005827" cy="3345487"/>
            </a:xfrm>
            <a:custGeom>
              <a:avLst/>
              <a:gdLst/>
              <a:ahLst/>
              <a:cxnLst/>
              <a:rect l="l" t="t" r="r" b="b"/>
              <a:pathLst>
                <a:path w="2520280" h="4203450">
                  <a:moveTo>
                    <a:pt x="877234" y="0"/>
                  </a:moveTo>
                  <a:lnTo>
                    <a:pt x="1643046" y="0"/>
                  </a:lnTo>
                  <a:cubicBezTo>
                    <a:pt x="2127529" y="0"/>
                    <a:pt x="2520280" y="392751"/>
                    <a:pt x="2520280" y="877234"/>
                  </a:cubicBezTo>
                  <a:lnTo>
                    <a:pt x="2520280" y="1899136"/>
                  </a:lnTo>
                  <a:lnTo>
                    <a:pt x="2520280" y="3155214"/>
                  </a:lnTo>
                  <a:lnTo>
                    <a:pt x="2520280" y="4059492"/>
                  </a:lnTo>
                  <a:cubicBezTo>
                    <a:pt x="2520280" y="4138998"/>
                    <a:pt x="2455828" y="4203450"/>
                    <a:pt x="2376322" y="4203450"/>
                  </a:cubicBezTo>
                  <a:lnTo>
                    <a:pt x="143958" y="4203450"/>
                  </a:lnTo>
                  <a:cubicBezTo>
                    <a:pt x="64452" y="4203450"/>
                    <a:pt x="0" y="4138998"/>
                    <a:pt x="0" y="4059492"/>
                  </a:cubicBezTo>
                  <a:lnTo>
                    <a:pt x="0" y="3155214"/>
                  </a:lnTo>
                  <a:lnTo>
                    <a:pt x="0" y="1899136"/>
                  </a:lnTo>
                  <a:lnTo>
                    <a:pt x="0" y="877234"/>
                  </a:lnTo>
                  <a:cubicBezTo>
                    <a:pt x="0" y="392751"/>
                    <a:pt x="392751" y="0"/>
                    <a:pt x="877234" y="0"/>
                  </a:cubicBezTo>
                  <a:close/>
                </a:path>
              </a:pathLst>
            </a:cu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椭圆 6"/>
            <p:cNvSpPr/>
            <p:nvPr/>
          </p:nvSpPr>
          <p:spPr>
            <a:xfrm rot="1267204">
              <a:off x="5012879" y="1528551"/>
              <a:ext cx="1242700" cy="1240761"/>
            </a:xfrm>
            <a:prstGeom prst="ellipse">
              <a:avLst/>
            </a:prstGeom>
            <a:solidFill>
              <a:schemeClr val="bg1"/>
            </a:solidFill>
            <a:ln w="12700">
              <a:noFill/>
            </a:ln>
            <a:effectLst>
              <a:outerShdw sx="1000" sy="1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TextBox 17"/>
            <p:cNvSpPr txBox="1"/>
            <p:nvPr/>
          </p:nvSpPr>
          <p:spPr>
            <a:xfrm>
              <a:off x="5214051" y="1775918"/>
              <a:ext cx="886827" cy="479558"/>
            </a:xfrm>
            <a:prstGeom prst="rect">
              <a:avLst/>
            </a:prstGeom>
            <a:noFill/>
          </p:spPr>
          <p:txBody>
            <a:bodyPr>
              <a:spAutoFit/>
            </a:bodyPr>
            <a:lstStyle/>
            <a:p>
              <a:pPr algn="ctr">
                <a:defRPr/>
              </a:pPr>
              <a:r>
                <a:rPr lang="en-US" altLang="zh-CN" sz="2000" b="1" dirty="0" smtClean="0">
                  <a:effectLst>
                    <a:outerShdw blurRad="50800" dist="38100" dir="5400000" algn="t" rotWithShape="0">
                      <a:prstClr val="black">
                        <a:alpha val="40000"/>
                      </a:prstClr>
                    </a:outerShdw>
                  </a:effectLst>
                  <a:latin typeface="微软雅黑" pitchFamily="34" charset="-122"/>
                  <a:ea typeface="微软雅黑" pitchFamily="34" charset="-122"/>
                </a:rPr>
                <a:t>2</a:t>
              </a:r>
              <a:endParaRPr lang="zh-CN" altLang="en-US" sz="2000" b="1" dirty="0">
                <a:effectLst>
                  <a:outerShdw blurRad="50800" dist="38100" dir="5400000" algn="t" rotWithShape="0">
                    <a:prstClr val="black">
                      <a:alpha val="40000"/>
                    </a:prstClr>
                  </a:outerShdw>
                </a:effectLst>
                <a:latin typeface="微软雅黑" pitchFamily="34" charset="-122"/>
                <a:ea typeface="微软雅黑" pitchFamily="34" charset="-122"/>
              </a:endParaRPr>
            </a:p>
          </p:txBody>
        </p:sp>
        <p:sp>
          <p:nvSpPr>
            <p:cNvPr id="19" name="矩形 12"/>
            <p:cNvSpPr>
              <a:spLocks noChangeArrowheads="1"/>
            </p:cNvSpPr>
            <p:nvPr/>
          </p:nvSpPr>
          <p:spPr bwMode="auto">
            <a:xfrm>
              <a:off x="4815360" y="2800652"/>
              <a:ext cx="1684210" cy="2767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smtClean="0">
                  <a:latin typeface="微软雅黑" pitchFamily="34" charset="-122"/>
                  <a:ea typeface="微软雅黑" pitchFamily="34" charset="-122"/>
                </a:rPr>
                <a:t>促进和实现建筑产业现代化是贯彻党的十八大精神</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加快转变建筑业发展方式的根本要求</a:t>
              </a:r>
              <a:endParaRPr lang="zh-CN" altLang="en-US" dirty="0">
                <a:latin typeface="微软雅黑" pitchFamily="34" charset="-122"/>
                <a:ea typeface="微软雅黑" pitchFamily="34" charset="-122"/>
              </a:endParaRPr>
            </a:p>
          </p:txBody>
        </p:sp>
      </p:grpSp>
      <p:grpSp>
        <p:nvGrpSpPr>
          <p:cNvPr id="33" name="组合 32"/>
          <p:cNvGrpSpPr/>
          <p:nvPr/>
        </p:nvGrpSpPr>
        <p:grpSpPr>
          <a:xfrm>
            <a:off x="6406762" y="4229101"/>
            <a:ext cx="1704975" cy="914400"/>
            <a:chOff x="2819400" y="4006850"/>
            <a:chExt cx="1704975" cy="914400"/>
          </a:xfrm>
        </p:grpSpPr>
        <p:sp>
          <p:nvSpPr>
            <p:cNvPr id="34" name="矩形 33"/>
            <p:cNvSpPr/>
            <p:nvPr/>
          </p:nvSpPr>
          <p:spPr>
            <a:xfrm>
              <a:off x="2819400" y="4006850"/>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五边形 34"/>
            <p:cNvSpPr/>
            <p:nvPr/>
          </p:nvSpPr>
          <p:spPr>
            <a:xfrm>
              <a:off x="2819400" y="4006850"/>
              <a:ext cx="1462088"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矩形 35"/>
            <p:cNvSpPr/>
            <p:nvPr/>
          </p:nvSpPr>
          <p:spPr>
            <a:xfrm>
              <a:off x="2819400" y="4251325"/>
              <a:ext cx="1704975" cy="179388"/>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7" name="五边形 36"/>
            <p:cNvSpPr/>
            <p:nvPr/>
          </p:nvSpPr>
          <p:spPr>
            <a:xfrm>
              <a:off x="2819400" y="4251325"/>
              <a:ext cx="1639888" cy="179388"/>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8" name="矩形 37"/>
            <p:cNvSpPr/>
            <p:nvPr/>
          </p:nvSpPr>
          <p:spPr>
            <a:xfrm>
              <a:off x="2819400" y="4497388"/>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9" name="五边形 38"/>
            <p:cNvSpPr/>
            <p:nvPr/>
          </p:nvSpPr>
          <p:spPr>
            <a:xfrm>
              <a:off x="2819400" y="4497388"/>
              <a:ext cx="1268413"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矩形 39"/>
            <p:cNvSpPr/>
            <p:nvPr/>
          </p:nvSpPr>
          <p:spPr>
            <a:xfrm>
              <a:off x="2819400" y="4741863"/>
              <a:ext cx="1704975" cy="179387"/>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1" name="五边形 40"/>
            <p:cNvSpPr/>
            <p:nvPr/>
          </p:nvSpPr>
          <p:spPr>
            <a:xfrm>
              <a:off x="2819400" y="4741863"/>
              <a:ext cx="1344613" cy="179387"/>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43" name="组合 42"/>
          <p:cNvGrpSpPr/>
          <p:nvPr/>
        </p:nvGrpSpPr>
        <p:grpSpPr>
          <a:xfrm>
            <a:off x="2788841" y="4195764"/>
            <a:ext cx="1704975" cy="914400"/>
            <a:chOff x="2819400" y="4006850"/>
            <a:chExt cx="1704975" cy="914400"/>
          </a:xfrm>
        </p:grpSpPr>
        <p:sp>
          <p:nvSpPr>
            <p:cNvPr id="44" name="矩形 43"/>
            <p:cNvSpPr/>
            <p:nvPr/>
          </p:nvSpPr>
          <p:spPr>
            <a:xfrm>
              <a:off x="2819400" y="4006850"/>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5" name="五边形 44"/>
            <p:cNvSpPr/>
            <p:nvPr/>
          </p:nvSpPr>
          <p:spPr>
            <a:xfrm>
              <a:off x="2819400" y="4006850"/>
              <a:ext cx="1462088"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 name="矩形 45"/>
            <p:cNvSpPr/>
            <p:nvPr/>
          </p:nvSpPr>
          <p:spPr>
            <a:xfrm>
              <a:off x="2819400" y="4251325"/>
              <a:ext cx="1704975" cy="179388"/>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7" name="五边形 46"/>
            <p:cNvSpPr/>
            <p:nvPr/>
          </p:nvSpPr>
          <p:spPr>
            <a:xfrm>
              <a:off x="2819400" y="4251325"/>
              <a:ext cx="1639888" cy="179388"/>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矩形 47"/>
            <p:cNvSpPr/>
            <p:nvPr/>
          </p:nvSpPr>
          <p:spPr>
            <a:xfrm>
              <a:off x="2819400" y="4497388"/>
              <a:ext cx="1704975" cy="177800"/>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9" name="五边形 48"/>
            <p:cNvSpPr/>
            <p:nvPr/>
          </p:nvSpPr>
          <p:spPr>
            <a:xfrm>
              <a:off x="2819400" y="4497388"/>
              <a:ext cx="1268413" cy="177800"/>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0" name="矩形 49"/>
            <p:cNvSpPr/>
            <p:nvPr/>
          </p:nvSpPr>
          <p:spPr>
            <a:xfrm>
              <a:off x="2819400" y="4741863"/>
              <a:ext cx="1704975" cy="179387"/>
            </a:xfrm>
            <a:prstGeom prst="rect">
              <a:avLst/>
            </a:prstGeom>
            <a:solidFill>
              <a:srgbClr val="E4E6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五边形 50"/>
            <p:cNvSpPr/>
            <p:nvPr/>
          </p:nvSpPr>
          <p:spPr>
            <a:xfrm>
              <a:off x="2819400" y="4741863"/>
              <a:ext cx="1344613" cy="179387"/>
            </a:xfrm>
            <a:prstGeom prst="homePlate">
              <a:avLst/>
            </a:prstGeom>
            <a:solidFill>
              <a:srgbClr val="61A41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2" name="TextBox 1"/>
          <p:cNvSpPr txBox="1"/>
          <p:nvPr/>
        </p:nvSpPr>
        <p:spPr>
          <a:xfrm>
            <a:off x="2858993" y="2825101"/>
            <a:ext cx="1499584" cy="181588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zh-CN" altLang="en-US" sz="1400" dirty="0" smtClean="0"/>
              <a:t>建筑业发展的趋势是由低级形态走向高级形态发展演变的过程</a:t>
            </a:r>
            <a:r>
              <a:rPr lang="en-US" altLang="zh-CN" sz="1400" dirty="0" smtClean="0"/>
              <a:t>,</a:t>
            </a:r>
            <a:r>
              <a:rPr lang="zh-CN" altLang="en-US" sz="1400" dirty="0" smtClean="0"/>
              <a:t>这就说明建筑产业现代化是建筑业演变规律的必然要求。</a:t>
            </a:r>
            <a:endParaRPr lang="zh-CN" altLang="en-US" sz="1400" dirty="0"/>
          </a:p>
        </p:txBody>
      </p:sp>
      <p:sp>
        <p:nvSpPr>
          <p:cNvPr id="3" name="TextBox 2"/>
          <p:cNvSpPr txBox="1"/>
          <p:nvPr/>
        </p:nvSpPr>
        <p:spPr>
          <a:xfrm>
            <a:off x="6478770" y="2932823"/>
            <a:ext cx="1495872" cy="1600438"/>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zh-CN" altLang="en-US" sz="1400" dirty="0" smtClean="0"/>
              <a:t>建筑业仍是一个劳动密集型的传统产业</a:t>
            </a:r>
            <a:r>
              <a:rPr lang="en-US" altLang="zh-CN" sz="1400" dirty="0" smtClean="0"/>
              <a:t>,</a:t>
            </a:r>
            <a:r>
              <a:rPr lang="zh-CN" altLang="en-US" sz="1400" dirty="0" smtClean="0"/>
              <a:t>其发展还没有真正转移到依靠集约化管理和技术进步的良性轨道上。</a:t>
            </a:r>
            <a:endParaRPr lang="zh-CN" altLang="en-US" sz="1400" dirty="0"/>
          </a:p>
        </p:txBody>
      </p:sp>
    </p:spTree>
    <p:extLst>
      <p:ext uri="{BB962C8B-B14F-4D97-AF65-F5344CB8AC3E}">
        <p14:creationId xmlns:p14="http://schemas.microsoft.com/office/powerpoint/2010/main" val="114237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TextBox 5"/>
          <p:cNvSpPr txBox="1"/>
          <p:nvPr/>
        </p:nvSpPr>
        <p:spPr>
          <a:xfrm>
            <a:off x="496841" y="589045"/>
            <a:ext cx="3816424"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1.1.3  </a:t>
            </a:r>
            <a:r>
              <a:rPr lang="zh-CN" altLang="en-US" dirty="0" smtClean="0"/>
              <a:t>建筑产业现代化的特征与内涵</a:t>
            </a:r>
            <a:endParaRPr lang="zh-CN" altLang="en-US" dirty="0"/>
          </a:p>
        </p:txBody>
      </p:sp>
      <p:sp>
        <p:nvSpPr>
          <p:cNvPr id="8" name="椭圆 9"/>
          <p:cNvSpPr/>
          <p:nvPr/>
        </p:nvSpPr>
        <p:spPr>
          <a:xfrm rot="10800000" flipH="1">
            <a:off x="683568" y="1340767"/>
            <a:ext cx="7560840" cy="4968552"/>
          </a:xfrm>
          <a:custGeom>
            <a:avLst/>
            <a:gdLst/>
            <a:ahLst/>
            <a:cxnLst/>
            <a:rect l="l" t="t" r="r" b="b"/>
            <a:pathLst>
              <a:path w="5166653" h="2369443">
                <a:moveTo>
                  <a:pt x="1350229" y="0"/>
                </a:moveTo>
                <a:lnTo>
                  <a:pt x="5166653" y="0"/>
                </a:lnTo>
                <a:lnTo>
                  <a:pt x="5166653" y="2369443"/>
                </a:lnTo>
                <a:lnTo>
                  <a:pt x="1350229" y="2369443"/>
                </a:lnTo>
                <a:lnTo>
                  <a:pt x="1350229" y="2153255"/>
                </a:lnTo>
                <a:cubicBezTo>
                  <a:pt x="1247686" y="2188856"/>
                  <a:pt x="1137525" y="2207687"/>
                  <a:pt x="1022966" y="2207687"/>
                </a:cubicBezTo>
                <a:cubicBezTo>
                  <a:pt x="457997" y="2207687"/>
                  <a:pt x="0" y="1749690"/>
                  <a:pt x="0" y="1184721"/>
                </a:cubicBezTo>
                <a:cubicBezTo>
                  <a:pt x="0" y="619752"/>
                  <a:pt x="457997" y="161755"/>
                  <a:pt x="1022966" y="161755"/>
                </a:cubicBezTo>
                <a:cubicBezTo>
                  <a:pt x="1137525" y="161755"/>
                  <a:pt x="1247686" y="180586"/>
                  <a:pt x="1350229" y="216187"/>
                </a:cubicBezTo>
                <a:close/>
              </a:path>
            </a:pathLst>
          </a:custGeom>
          <a:solidFill>
            <a:srgbClr val="E4E65E"/>
          </a:solidFill>
          <a:ln>
            <a:solidFill>
              <a:srgbClr val="E4E65E"/>
            </a:solidFill>
          </a:ln>
          <a:effectLst>
            <a:outerShdw blurRad="38100" dist="63500" dir="5400000" algn="t" rotWithShape="0">
              <a:srgbClr val="739427"/>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TextBox 3"/>
          <p:cNvSpPr txBox="1"/>
          <p:nvPr/>
        </p:nvSpPr>
        <p:spPr>
          <a:xfrm>
            <a:off x="1706126" y="2744922"/>
            <a:ext cx="461665" cy="2412269"/>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vert="eaVert" wrap="square" rtlCol="0">
            <a:spAutoFit/>
          </a:bodyPr>
          <a:lstStyle/>
          <a:p>
            <a:pPr algn="ctr"/>
            <a:r>
              <a:rPr lang="zh-CN" altLang="en-US" b="1" dirty="0" smtClean="0"/>
              <a:t>现代建筑业的特征</a:t>
            </a:r>
            <a:endParaRPr lang="zh-CN" altLang="en-US" b="1" dirty="0"/>
          </a:p>
        </p:txBody>
      </p:sp>
      <p:sp>
        <p:nvSpPr>
          <p:cNvPr id="7" name="TextBox 6"/>
          <p:cNvSpPr txBox="1"/>
          <p:nvPr/>
        </p:nvSpPr>
        <p:spPr>
          <a:xfrm>
            <a:off x="2938169" y="1839884"/>
            <a:ext cx="5112568" cy="397031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285750" indent="-285750">
              <a:buFont typeface="Wingdings" pitchFamily="2" charset="2"/>
              <a:buChar char="l"/>
            </a:pPr>
            <a:r>
              <a:rPr lang="zh-CN" altLang="en-US" dirty="0" smtClean="0"/>
              <a:t>充分应用和吸收当今世界先进科学技术</a:t>
            </a:r>
            <a:r>
              <a:rPr lang="en-US" altLang="zh-CN" dirty="0" smtClean="0"/>
              <a:t>,</a:t>
            </a:r>
            <a:r>
              <a:rPr lang="zh-CN" altLang="en-US" dirty="0" smtClean="0"/>
              <a:t>施工工艺、装备、材料技术含量高</a:t>
            </a:r>
            <a:r>
              <a:rPr lang="en-US" altLang="zh-CN" dirty="0" smtClean="0"/>
              <a:t>,</a:t>
            </a:r>
            <a:r>
              <a:rPr lang="zh-CN" altLang="en-US" dirty="0" smtClean="0"/>
              <a:t>建筑产品的科技含量、附加值、贡献率较高</a:t>
            </a:r>
            <a:r>
              <a:rPr lang="en-US" altLang="zh-CN" dirty="0" smtClean="0"/>
              <a:t>,</a:t>
            </a:r>
            <a:r>
              <a:rPr lang="zh-CN" altLang="en-US" dirty="0" smtClean="0"/>
              <a:t>并呈现出建筑业与服务业既分工又融合的特点</a:t>
            </a:r>
            <a:r>
              <a:rPr lang="en-US" altLang="zh-CN" dirty="0" smtClean="0"/>
              <a:t>;</a:t>
            </a:r>
          </a:p>
          <a:p>
            <a:pPr marL="285750" indent="-285750">
              <a:buFont typeface="Wingdings" pitchFamily="2" charset="2"/>
              <a:buChar char="l"/>
            </a:pPr>
            <a:r>
              <a:rPr lang="zh-CN" altLang="en-US" dirty="0" smtClean="0"/>
              <a:t>利用现代信息技术</a:t>
            </a:r>
            <a:r>
              <a:rPr lang="en-US" altLang="zh-CN" dirty="0" smtClean="0"/>
              <a:t>,</a:t>
            </a:r>
            <a:r>
              <a:rPr lang="zh-CN" altLang="en-US" dirty="0" smtClean="0"/>
              <a:t>集成建筑产品全寿命期业务流程</a:t>
            </a:r>
            <a:r>
              <a:rPr lang="en-US" altLang="zh-CN" dirty="0" smtClean="0"/>
              <a:t>,</a:t>
            </a:r>
            <a:r>
              <a:rPr lang="zh-CN" altLang="en-US" dirty="0" smtClean="0"/>
              <a:t>形成以价值链为基础的分工协作模式</a:t>
            </a:r>
            <a:r>
              <a:rPr lang="en-US" altLang="zh-CN" dirty="0" smtClean="0"/>
              <a:t>;</a:t>
            </a:r>
          </a:p>
          <a:p>
            <a:pPr marL="285750" indent="-285750">
              <a:buFont typeface="Wingdings" pitchFamily="2" charset="2"/>
              <a:buChar char="l"/>
            </a:pPr>
            <a:r>
              <a:rPr lang="zh-CN" altLang="en-US" dirty="0" smtClean="0"/>
              <a:t>符合现代社会可持续发展理念</a:t>
            </a:r>
            <a:r>
              <a:rPr lang="en-US" altLang="zh-CN" dirty="0" smtClean="0"/>
              <a:t>,</a:t>
            </a:r>
            <a:r>
              <a:rPr lang="zh-CN" altLang="en-US" dirty="0" smtClean="0"/>
              <a:t>具有节约资源、减少污染排放、利于保护环境的低碳绿色特点</a:t>
            </a:r>
            <a:r>
              <a:rPr lang="en-US" altLang="zh-CN" dirty="0" smtClean="0"/>
              <a:t>;</a:t>
            </a:r>
          </a:p>
          <a:p>
            <a:pPr marL="285750" indent="-285750">
              <a:buFont typeface="Wingdings" pitchFamily="2" charset="2"/>
              <a:buChar char="l"/>
            </a:pPr>
            <a:r>
              <a:rPr lang="zh-CN" altLang="en-US" dirty="0" smtClean="0"/>
              <a:t>建立起与现代建造技术相适应、符合社会化大生产要求的生产方式和企业组织形式</a:t>
            </a:r>
            <a:r>
              <a:rPr lang="en-US" altLang="zh-CN" dirty="0" smtClean="0"/>
              <a:t>;</a:t>
            </a:r>
          </a:p>
          <a:p>
            <a:pPr marL="285750" indent="-285750">
              <a:buFont typeface="Wingdings" pitchFamily="2" charset="2"/>
              <a:buChar char="l"/>
            </a:pPr>
            <a:r>
              <a:rPr lang="zh-CN" altLang="en-US" dirty="0" smtClean="0"/>
              <a:t>具有满足建筑业可持续发展要求的高素质产业工人队伍</a:t>
            </a:r>
            <a:r>
              <a:rPr lang="en-US" altLang="zh-CN" dirty="0" smtClean="0"/>
              <a:t>;</a:t>
            </a:r>
          </a:p>
          <a:p>
            <a:pPr marL="285750" indent="-285750">
              <a:buFont typeface="Wingdings" pitchFamily="2" charset="2"/>
              <a:buChar char="l"/>
            </a:pPr>
            <a:r>
              <a:rPr lang="zh-CN" altLang="en-US" dirty="0" smtClean="0"/>
              <a:t>产业关联度高</a:t>
            </a:r>
            <a:r>
              <a:rPr lang="en-US" altLang="zh-CN" dirty="0" smtClean="0"/>
              <a:t>,</a:t>
            </a:r>
            <a:r>
              <a:rPr lang="zh-CN" altLang="en-US" dirty="0" smtClean="0"/>
              <a:t>对国民经济带动作用大</a:t>
            </a:r>
            <a:r>
              <a:rPr lang="en-US" altLang="zh-CN" dirty="0" smtClean="0"/>
              <a:t>,</a:t>
            </a:r>
            <a:r>
              <a:rPr lang="zh-CN" altLang="en-US" dirty="0" smtClean="0"/>
              <a:t>能迅速成为相关产业发展的重要支撑。</a:t>
            </a:r>
            <a:endParaRPr lang="zh-CN" altLang="en-US" dirty="0"/>
          </a:p>
        </p:txBody>
      </p:sp>
    </p:spTree>
    <p:extLst>
      <p:ext uri="{BB962C8B-B14F-4D97-AF65-F5344CB8AC3E}">
        <p14:creationId xmlns:p14="http://schemas.microsoft.com/office/powerpoint/2010/main" val="1240794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椭圆 9"/>
          <p:cNvSpPr/>
          <p:nvPr/>
        </p:nvSpPr>
        <p:spPr>
          <a:xfrm rot="10800000" flipH="1">
            <a:off x="1331640" y="1362835"/>
            <a:ext cx="6192688" cy="3456385"/>
          </a:xfrm>
          <a:custGeom>
            <a:avLst/>
            <a:gdLst/>
            <a:ahLst/>
            <a:cxnLst/>
            <a:rect l="l" t="t" r="r" b="b"/>
            <a:pathLst>
              <a:path w="5166653" h="2369443">
                <a:moveTo>
                  <a:pt x="1350229" y="0"/>
                </a:moveTo>
                <a:lnTo>
                  <a:pt x="5166653" y="0"/>
                </a:lnTo>
                <a:lnTo>
                  <a:pt x="5166653" y="2369443"/>
                </a:lnTo>
                <a:lnTo>
                  <a:pt x="1350229" y="2369443"/>
                </a:lnTo>
                <a:lnTo>
                  <a:pt x="1350229" y="2153255"/>
                </a:lnTo>
                <a:cubicBezTo>
                  <a:pt x="1247686" y="2188856"/>
                  <a:pt x="1137525" y="2207687"/>
                  <a:pt x="1022966" y="2207687"/>
                </a:cubicBezTo>
                <a:cubicBezTo>
                  <a:pt x="457997" y="2207687"/>
                  <a:pt x="0" y="1749690"/>
                  <a:pt x="0" y="1184721"/>
                </a:cubicBezTo>
                <a:cubicBezTo>
                  <a:pt x="0" y="619752"/>
                  <a:pt x="457997" y="161755"/>
                  <a:pt x="1022966" y="161755"/>
                </a:cubicBezTo>
                <a:cubicBezTo>
                  <a:pt x="1137525" y="161755"/>
                  <a:pt x="1247686" y="180586"/>
                  <a:pt x="1350229" y="216187"/>
                </a:cubicBezTo>
                <a:close/>
              </a:path>
            </a:pathLst>
          </a:custGeom>
          <a:solidFill>
            <a:srgbClr val="E4E65E"/>
          </a:solidFill>
          <a:ln>
            <a:solidFill>
              <a:srgbClr val="E4E65E"/>
            </a:solidFill>
          </a:ln>
          <a:effectLst>
            <a:outerShdw blurRad="38100" dist="63500" dir="5400000" algn="t" rotWithShape="0">
              <a:srgbClr val="739427"/>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 name="TextBox 6"/>
          <p:cNvSpPr txBox="1"/>
          <p:nvPr/>
        </p:nvSpPr>
        <p:spPr>
          <a:xfrm>
            <a:off x="2339751" y="1740878"/>
            <a:ext cx="461665" cy="2700302"/>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vert="eaVert" wrap="square" rtlCol="0">
            <a:spAutoFit/>
          </a:bodyPr>
          <a:lstStyle/>
          <a:p>
            <a:pPr algn="ctr"/>
            <a:r>
              <a:rPr lang="zh-CN" altLang="en-US" b="1" dirty="0" smtClean="0"/>
              <a:t>建筑产业现代化的内涵        </a:t>
            </a:r>
            <a:endParaRPr lang="zh-CN" altLang="en-US" b="1" dirty="0"/>
          </a:p>
        </p:txBody>
      </p:sp>
      <p:sp>
        <p:nvSpPr>
          <p:cNvPr id="8" name="TextBox 7"/>
          <p:cNvSpPr txBox="1"/>
          <p:nvPr/>
        </p:nvSpPr>
        <p:spPr>
          <a:xfrm>
            <a:off x="3586241" y="2075366"/>
            <a:ext cx="3362023" cy="203132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285750" indent="-285750">
              <a:buFont typeface="Wingdings" pitchFamily="2" charset="2"/>
              <a:buChar char="l"/>
            </a:pPr>
            <a:r>
              <a:rPr lang="zh-CN" altLang="en-US" dirty="0" smtClean="0"/>
              <a:t>最终产品绿色化</a:t>
            </a:r>
            <a:endParaRPr lang="en-US" altLang="zh-CN" dirty="0" smtClean="0"/>
          </a:p>
          <a:p>
            <a:pPr marL="285750" indent="-285750">
              <a:buFont typeface="Wingdings" pitchFamily="2" charset="2"/>
              <a:buChar char="l"/>
            </a:pPr>
            <a:r>
              <a:rPr lang="zh-CN" altLang="en-US" dirty="0" smtClean="0"/>
              <a:t>建筑生产工业化</a:t>
            </a:r>
            <a:endParaRPr lang="en-US" altLang="zh-CN" dirty="0" smtClean="0"/>
          </a:p>
          <a:p>
            <a:pPr marL="285750" indent="-285750">
              <a:buFont typeface="Wingdings" pitchFamily="2" charset="2"/>
              <a:buChar char="l"/>
            </a:pPr>
            <a:r>
              <a:rPr lang="zh-CN" altLang="en-US" dirty="0" smtClean="0"/>
              <a:t>建造过程精益化</a:t>
            </a:r>
            <a:endParaRPr lang="en-US" altLang="zh-CN" dirty="0" smtClean="0"/>
          </a:p>
          <a:p>
            <a:pPr marL="285750" indent="-285750">
              <a:buFont typeface="Wingdings" pitchFamily="2" charset="2"/>
              <a:buChar char="l"/>
            </a:pPr>
            <a:r>
              <a:rPr lang="zh-CN" altLang="en-US" dirty="0" smtClean="0"/>
              <a:t>全产业链集成化</a:t>
            </a:r>
            <a:endParaRPr lang="en-US" altLang="zh-CN" dirty="0" smtClean="0"/>
          </a:p>
          <a:p>
            <a:pPr marL="285750" indent="-285750">
              <a:buFont typeface="Wingdings" pitchFamily="2" charset="2"/>
              <a:buChar char="l"/>
            </a:pPr>
            <a:r>
              <a:rPr lang="zh-CN" altLang="en-US" dirty="0" smtClean="0"/>
              <a:t>项目管理国际化</a:t>
            </a:r>
            <a:endParaRPr lang="en-US" altLang="zh-CN" dirty="0" smtClean="0"/>
          </a:p>
          <a:p>
            <a:pPr marL="285750" indent="-285750">
              <a:buFont typeface="Wingdings" pitchFamily="2" charset="2"/>
              <a:buChar char="l"/>
            </a:pPr>
            <a:r>
              <a:rPr lang="zh-CN" altLang="en-US" dirty="0" smtClean="0"/>
              <a:t>管理高管职业化</a:t>
            </a:r>
            <a:endParaRPr lang="en-US" altLang="zh-CN" dirty="0" smtClean="0"/>
          </a:p>
          <a:p>
            <a:pPr marL="285750" indent="-285750">
              <a:buFont typeface="Wingdings" pitchFamily="2" charset="2"/>
              <a:buChar char="l"/>
            </a:pPr>
            <a:r>
              <a:rPr lang="zh-CN" altLang="en-US" dirty="0" smtClean="0"/>
              <a:t>产业工人技能化</a:t>
            </a:r>
            <a:endParaRPr lang="zh-CN" altLang="en-US" dirty="0"/>
          </a:p>
        </p:txBody>
      </p:sp>
    </p:spTree>
    <p:extLst>
      <p:ext uri="{BB962C8B-B14F-4D97-AF65-F5344CB8AC3E}">
        <p14:creationId xmlns:p14="http://schemas.microsoft.com/office/powerpoint/2010/main" val="3909486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5" hidden="1"/>
          <p:cNvSpPr txBox="1">
            <a:spLocks noChangeArrowheads="1"/>
          </p:cNvSpPr>
          <p:nvPr/>
        </p:nvSpPr>
        <p:spPr bwMode="auto">
          <a:xfrm>
            <a:off x="1939925" y="19542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微软雅黑" pitchFamily="34" charset="-122"/>
                <a:ea typeface="微软雅黑" pitchFamily="34" charset="-122"/>
              </a:rPr>
              <a:t>点击添加文本</a:t>
            </a:r>
          </a:p>
        </p:txBody>
      </p:sp>
      <p:sp>
        <p:nvSpPr>
          <p:cNvPr id="6147" name="矩形 6" hidden="1"/>
          <p:cNvSpPr>
            <a:spLocks noChangeArrowheads="1"/>
          </p:cNvSpPr>
          <p:nvPr/>
        </p:nvSpPr>
        <p:spPr bwMode="auto">
          <a:xfrm>
            <a:off x="1939925" y="3025775"/>
            <a:ext cx="1471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8" name="矩形 7" hidden="1"/>
          <p:cNvSpPr>
            <a:spLocks noChangeArrowheads="1"/>
          </p:cNvSpPr>
          <p:nvPr/>
        </p:nvSpPr>
        <p:spPr bwMode="auto">
          <a:xfrm>
            <a:off x="2011363" y="4240213"/>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149" name="矩形 8" hidden="1"/>
          <p:cNvSpPr>
            <a:spLocks noChangeArrowheads="1"/>
          </p:cNvSpPr>
          <p:nvPr/>
        </p:nvSpPr>
        <p:spPr bwMode="auto">
          <a:xfrm>
            <a:off x="2011363" y="552608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itchFamily="34" charset="-122"/>
                <a:ea typeface="微软雅黑" pitchFamily="34" charset="-122"/>
              </a:rPr>
              <a:t>点击添加文本</a:t>
            </a:r>
          </a:p>
        </p:txBody>
      </p:sp>
      <p:sp>
        <p:nvSpPr>
          <p:cNvPr id="6" name="矩形 6"/>
          <p:cNvSpPr>
            <a:spLocks noChangeArrowheads="1"/>
          </p:cNvSpPr>
          <p:nvPr/>
        </p:nvSpPr>
        <p:spPr bwMode="auto">
          <a:xfrm>
            <a:off x="357188" y="285750"/>
            <a:ext cx="7154523" cy="52322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r>
              <a:rPr lang="en-US" altLang="zh-CN" sz="2800" dirty="0" smtClean="0">
                <a:latin typeface="微软雅黑" pitchFamily="34" charset="-122"/>
                <a:ea typeface="微软雅黑" pitchFamily="34" charset="-122"/>
              </a:rPr>
              <a:t>1.2</a:t>
            </a:r>
            <a:r>
              <a:rPr lang="zh-CN" altLang="en-US" sz="2800" dirty="0" smtClean="0">
                <a:latin typeface="微软雅黑" pitchFamily="34" charset="-122"/>
                <a:ea typeface="微软雅黑" pitchFamily="34" charset="-122"/>
              </a:rPr>
              <a:t>　建筑产业现代化的时代背景与人才需求</a:t>
            </a:r>
            <a:endParaRPr lang="zh-CN" altLang="en-US" sz="2800" dirty="0">
              <a:latin typeface="微软雅黑" pitchFamily="34" charset="-122"/>
              <a:ea typeface="微软雅黑" pitchFamily="34" charset="-122"/>
            </a:endParaRPr>
          </a:p>
        </p:txBody>
      </p:sp>
      <p:sp>
        <p:nvSpPr>
          <p:cNvPr id="7" name="TextBox 6"/>
          <p:cNvSpPr txBox="1"/>
          <p:nvPr/>
        </p:nvSpPr>
        <p:spPr>
          <a:xfrm>
            <a:off x="357188" y="1196752"/>
            <a:ext cx="3577261"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altLang="zh-CN" dirty="0" smtClean="0"/>
              <a:t>1.2.1  </a:t>
            </a:r>
            <a:r>
              <a:rPr lang="zh-CN" altLang="en-US" dirty="0" smtClean="0"/>
              <a:t>建筑产业现代化的时代背景</a:t>
            </a:r>
            <a:endParaRPr lang="zh-CN" altLang="en-US" dirty="0"/>
          </a:p>
        </p:txBody>
      </p:sp>
      <p:sp>
        <p:nvSpPr>
          <p:cNvPr id="10" name="圆角矩形 3"/>
          <p:cNvSpPr/>
          <p:nvPr/>
        </p:nvSpPr>
        <p:spPr>
          <a:xfrm rot="5400000">
            <a:off x="3383399" y="1238275"/>
            <a:ext cx="2965395" cy="5212445"/>
          </a:xfrm>
          <a:custGeom>
            <a:avLst/>
            <a:gdLst/>
            <a:ahLst/>
            <a:cxnLst/>
            <a:rect l="l" t="t" r="r" b="b"/>
            <a:pathLst>
              <a:path w="2160240" h="4030535">
                <a:moveTo>
                  <a:pt x="360047" y="0"/>
                </a:moveTo>
                <a:lnTo>
                  <a:pt x="1800193" y="0"/>
                </a:lnTo>
                <a:cubicBezTo>
                  <a:pt x="1999041" y="0"/>
                  <a:pt x="2160240" y="161199"/>
                  <a:pt x="2160240" y="360047"/>
                </a:cubicBezTo>
                <a:lnTo>
                  <a:pt x="2160240" y="1942303"/>
                </a:lnTo>
                <a:lnTo>
                  <a:pt x="2160240" y="3528385"/>
                </a:lnTo>
                <a:lnTo>
                  <a:pt x="2160240" y="4030535"/>
                </a:lnTo>
                <a:lnTo>
                  <a:pt x="0" y="4030535"/>
                </a:lnTo>
                <a:lnTo>
                  <a:pt x="0" y="3528385"/>
                </a:lnTo>
                <a:lnTo>
                  <a:pt x="0" y="1942303"/>
                </a:lnTo>
                <a:lnTo>
                  <a:pt x="0" y="360047"/>
                </a:lnTo>
                <a:cubicBezTo>
                  <a:pt x="0" y="161199"/>
                  <a:pt x="161199" y="0"/>
                  <a:pt x="360047" y="0"/>
                </a:cubicBezTo>
                <a:close/>
              </a:path>
            </a:pathLst>
          </a:custGeom>
          <a:solidFill>
            <a:srgbClr val="61A419"/>
          </a:solidFill>
          <a:ln>
            <a:noFill/>
          </a:ln>
          <a:effectLst>
            <a:outerShdw blurRad="50800" dist="50800" dir="5400000" algn="ctr" rotWithShape="0">
              <a:srgbClr val="739427"/>
            </a:outerShdw>
          </a:effectLst>
          <a:scene3d>
            <a:camera prst="orthographicFront">
              <a:rot lat="0" lon="0" rev="0"/>
            </a:camera>
            <a:lightRig rig="contrasting" dir="t">
              <a:rot lat="0" lon="0" rev="1500000"/>
            </a:lightRig>
          </a:scene3d>
          <a:sp3d contourW="12700" prstMaterial="metal">
            <a:bevelT w="88900" h="88900"/>
            <a:contourClr>
              <a:srgbClr val="739427"/>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等腰三角形 5"/>
          <p:cNvSpPr/>
          <p:nvPr/>
        </p:nvSpPr>
        <p:spPr>
          <a:xfrm rot="16200000">
            <a:off x="943043" y="3180740"/>
            <a:ext cx="1296987" cy="1336675"/>
          </a:xfrm>
          <a:custGeom>
            <a:avLst/>
            <a:gdLst/>
            <a:ahLst/>
            <a:cxnLst/>
            <a:rect l="l" t="t" r="r" b="b"/>
            <a:pathLst>
              <a:path w="1152128" h="1188410">
                <a:moveTo>
                  <a:pt x="576064" y="0"/>
                </a:moveTo>
                <a:lnTo>
                  <a:pt x="720080" y="288032"/>
                </a:lnTo>
                <a:lnTo>
                  <a:pt x="647834" y="288032"/>
                </a:lnTo>
                <a:lnTo>
                  <a:pt x="783406" y="604369"/>
                </a:lnTo>
                <a:cubicBezTo>
                  <a:pt x="999361" y="686373"/>
                  <a:pt x="1152128" y="895549"/>
                  <a:pt x="1152128" y="1140405"/>
                </a:cubicBezTo>
                <a:lnTo>
                  <a:pt x="1149704" y="1188410"/>
                </a:lnTo>
                <a:cubicBezTo>
                  <a:pt x="1125742" y="892701"/>
                  <a:pt x="878037" y="660352"/>
                  <a:pt x="576064" y="660352"/>
                </a:cubicBezTo>
                <a:cubicBezTo>
                  <a:pt x="274091" y="660352"/>
                  <a:pt x="26386" y="892701"/>
                  <a:pt x="2424" y="1188410"/>
                </a:cubicBezTo>
                <a:cubicBezTo>
                  <a:pt x="667" y="1172607"/>
                  <a:pt x="0" y="1156583"/>
                  <a:pt x="0" y="1140405"/>
                </a:cubicBezTo>
                <a:cubicBezTo>
                  <a:pt x="0" y="895549"/>
                  <a:pt x="152767" y="686373"/>
                  <a:pt x="368722" y="604369"/>
                </a:cubicBezTo>
                <a:lnTo>
                  <a:pt x="504295" y="288032"/>
                </a:lnTo>
                <a:lnTo>
                  <a:pt x="432048" y="288032"/>
                </a:lnTo>
                <a:close/>
              </a:path>
            </a:pathLst>
          </a:custGeom>
          <a:solidFill>
            <a:srgbClr val="E4E65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 name="矩形 1"/>
          <p:cNvSpPr/>
          <p:nvPr/>
        </p:nvSpPr>
        <p:spPr>
          <a:xfrm>
            <a:off x="2580096" y="2556417"/>
            <a:ext cx="4572000" cy="258532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zh-CN" altLang="en-US" dirty="0" smtClean="0"/>
              <a:t>我国的建筑产业化处于较低水平</a:t>
            </a:r>
            <a:r>
              <a:rPr lang="en-US" altLang="zh-CN" dirty="0" smtClean="0"/>
              <a:t>,</a:t>
            </a:r>
            <a:r>
              <a:rPr lang="zh-CN" altLang="en-US" dirty="0" smtClean="0"/>
              <a:t>发展正处于转折点</a:t>
            </a:r>
            <a:r>
              <a:rPr lang="en-US" altLang="zh-CN" dirty="0" smtClean="0"/>
              <a:t>,</a:t>
            </a:r>
            <a:r>
              <a:rPr lang="zh-CN" altLang="en-US" dirty="0" smtClean="0"/>
              <a:t>必须通过整个产业的转型升级</a:t>
            </a:r>
            <a:r>
              <a:rPr lang="en-US" altLang="zh-CN" dirty="0" smtClean="0"/>
              <a:t>,</a:t>
            </a:r>
            <a:r>
              <a:rPr lang="zh-CN" altLang="en-US" dirty="0" smtClean="0"/>
              <a:t>使建设领域节约能源资源、促进节能减排、转变发展方式、提升质量效益等发展战略目标得以实现。</a:t>
            </a:r>
            <a:endParaRPr lang="en-US" altLang="zh-CN" dirty="0" smtClean="0"/>
          </a:p>
          <a:p>
            <a:r>
              <a:rPr lang="zh-CN" altLang="en-US" dirty="0" smtClean="0"/>
              <a:t>为确保各类建筑最终产品特别是建筑的质量和功能</a:t>
            </a:r>
            <a:r>
              <a:rPr lang="en-US" altLang="zh-CN" dirty="0" smtClean="0"/>
              <a:t>,</a:t>
            </a:r>
            <a:r>
              <a:rPr lang="zh-CN" altLang="en-US" dirty="0" smtClean="0"/>
              <a:t>必须优化产业结构</a:t>
            </a:r>
            <a:r>
              <a:rPr lang="en-US" altLang="zh-CN" dirty="0" smtClean="0"/>
              <a:t>,</a:t>
            </a:r>
            <a:r>
              <a:rPr lang="zh-CN" altLang="en-US" dirty="0" smtClean="0"/>
              <a:t>加快建设速度</a:t>
            </a:r>
            <a:r>
              <a:rPr lang="en-US" altLang="zh-CN" dirty="0" smtClean="0"/>
              <a:t>,</a:t>
            </a:r>
            <a:r>
              <a:rPr lang="zh-CN" altLang="en-US" dirty="0" smtClean="0"/>
              <a:t>改善劳动条件</a:t>
            </a:r>
            <a:r>
              <a:rPr lang="en-US" altLang="zh-CN" dirty="0" smtClean="0"/>
              <a:t>,</a:t>
            </a:r>
            <a:r>
              <a:rPr lang="zh-CN" altLang="en-US" dirty="0" smtClean="0"/>
              <a:t>大幅度提高劳动生产率</a:t>
            </a:r>
            <a:r>
              <a:rPr lang="en-US" altLang="zh-CN" dirty="0" smtClean="0"/>
              <a:t>,</a:t>
            </a:r>
            <a:r>
              <a:rPr lang="zh-CN" altLang="en-US" dirty="0" smtClean="0"/>
              <a:t>使建筑业尽快走上质量效益型道路。</a:t>
            </a:r>
            <a:endParaRPr lang="zh-CN" altLang="en-US" dirty="0"/>
          </a:p>
        </p:txBody>
      </p:sp>
    </p:spTree>
    <p:extLst>
      <p:ext uri="{BB962C8B-B14F-4D97-AF65-F5344CB8AC3E}">
        <p14:creationId xmlns:p14="http://schemas.microsoft.com/office/powerpoint/2010/main" val="118602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4408</TotalTime>
  <Words>1688</Words>
  <Application>Microsoft Office PowerPoint</Application>
  <PresentationFormat>全屏显示(4:3)</PresentationFormat>
  <Paragraphs>178</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bj</dc:creator>
  <cp:lastModifiedBy>my</cp:lastModifiedBy>
  <cp:revision>333</cp:revision>
  <dcterms:created xsi:type="dcterms:W3CDTF">2013-10-30T09:04:50Z</dcterms:created>
  <dcterms:modified xsi:type="dcterms:W3CDTF">2017-01-11T07:16:41Z</dcterms:modified>
</cp:coreProperties>
</file>