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5" r:id="rId10"/>
    <p:sldId id="266" r:id="rId11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9D5A"/>
    <a:srgbClr val="3DB0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44" y="-90"/>
      </p:cViewPr>
      <p:guideLst>
        <p:guide orient="horz" pos="1961"/>
        <p:guide orient="horz" pos="1166"/>
        <p:guide pos="3787"/>
        <p:guide pos="19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82B158-B573-4A94-9811-25346925B2D3}" type="doc">
      <dgm:prSet loTypeId="urn:microsoft.com/office/officeart/2005/8/layout/h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zh-CN" altLang="en-US"/>
        </a:p>
      </dgm:t>
    </dgm:pt>
    <dgm:pt modelId="{9C58D5B5-727F-48EF-A940-34C48FAE7769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讨好型</a:t>
          </a:r>
          <a:endParaRPr lang="zh-CN" altLang="en-US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9661D7F8-068F-44B2-B863-15605AE85031}" type="parTrans" cxnId="{9B1DF21D-A0F6-4D63-8D1C-61AF8B8A408F}">
      <dgm:prSet/>
      <dgm:spPr/>
      <dgm:t>
        <a:bodyPr/>
        <a:lstStyle/>
        <a:p>
          <a:endParaRPr lang="zh-CN" altLang="en-US"/>
        </a:p>
      </dgm:t>
    </dgm:pt>
    <dgm:pt modelId="{E7BE981C-3BBE-47D4-9CC2-6BC926B9C3A3}" type="sibTrans" cxnId="{9B1DF21D-A0F6-4D63-8D1C-61AF8B8A408F}">
      <dgm:prSet/>
      <dgm:spPr/>
      <dgm:t>
        <a:bodyPr/>
        <a:lstStyle/>
        <a:p>
          <a:endParaRPr lang="zh-CN" altLang="en-US"/>
        </a:p>
      </dgm:t>
    </dgm:pt>
    <dgm:pt modelId="{8D24453B-AD77-4E99-A5C1-82738BBC1F08}">
      <dgm:prSet phldrT="[文本]"/>
      <dgm:spPr/>
      <dgm:t>
        <a:bodyPr/>
        <a:lstStyle/>
        <a:p>
          <a:pPr algn="just"/>
          <a:r>
            <a:rPr lang="zh-CN" altLang="en-US" dirty="0" smtClean="0">
              <a:latin typeface="华文行楷" pitchFamily="2" charset="-122"/>
              <a:ea typeface="华文行楷" pitchFamily="2" charset="-122"/>
            </a:rPr>
            <a:t>最大特点是不敢说“不”，凡事同意，总感觉要迎合别人，活得很累，不快活</a:t>
          </a:r>
          <a:endParaRPr lang="zh-CN" altLang="en-US" dirty="0"/>
        </a:p>
      </dgm:t>
    </dgm:pt>
    <dgm:pt modelId="{48332572-7900-42E3-9D71-79C6282C2AC6}" type="parTrans" cxnId="{1C77EFE1-F430-4801-9C67-08385F7B108F}">
      <dgm:prSet/>
      <dgm:spPr/>
      <dgm:t>
        <a:bodyPr/>
        <a:lstStyle/>
        <a:p>
          <a:endParaRPr lang="zh-CN" altLang="en-US"/>
        </a:p>
      </dgm:t>
    </dgm:pt>
    <dgm:pt modelId="{D1C4FA10-0D75-45CE-8DD1-1967510E6437}" type="sibTrans" cxnId="{1C77EFE1-F430-4801-9C67-08385F7B108F}">
      <dgm:prSet/>
      <dgm:spPr/>
      <dgm:t>
        <a:bodyPr/>
        <a:lstStyle/>
        <a:p>
          <a:endParaRPr lang="zh-CN" altLang="en-US"/>
        </a:p>
      </dgm:t>
    </dgm:pt>
    <dgm:pt modelId="{4735B4FD-B57C-4258-8DF4-14253B9F0388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责备型</a:t>
          </a:r>
          <a:endParaRPr lang="zh-CN" altLang="en-US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091EAF1A-CCD2-4337-A5B4-82B70126F9D2}" type="parTrans" cxnId="{5301DF42-8C89-4C7C-A446-7F81F8FBF023}">
      <dgm:prSet/>
      <dgm:spPr/>
      <dgm:t>
        <a:bodyPr/>
        <a:lstStyle/>
        <a:p>
          <a:endParaRPr lang="zh-CN" altLang="en-US"/>
        </a:p>
      </dgm:t>
    </dgm:pt>
    <dgm:pt modelId="{77A1C7A3-6F37-4D7B-9DF8-2C4DE12E25FC}" type="sibTrans" cxnId="{5301DF42-8C89-4C7C-A446-7F81F8FBF023}">
      <dgm:prSet/>
      <dgm:spPr/>
      <dgm:t>
        <a:bodyPr/>
        <a:lstStyle/>
        <a:p>
          <a:endParaRPr lang="zh-CN" altLang="en-US"/>
        </a:p>
      </dgm:t>
    </dgm:pt>
    <dgm:pt modelId="{0348AEFB-2903-47F4-A98A-B987AD529C72}">
      <dgm:prSet phldrT="[文本]"/>
      <dgm:spPr/>
      <dgm:t>
        <a:bodyPr/>
        <a:lstStyle/>
        <a:p>
          <a:pPr algn="just"/>
          <a:r>
            <a:rPr lang="zh-CN" altLang="en-US" dirty="0" smtClean="0">
              <a:latin typeface="华文行楷" pitchFamily="2" charset="-122"/>
              <a:ea typeface="华文行楷" pitchFamily="2" charset="-122"/>
            </a:rPr>
            <a:t>凡事不满意，总是指责他人的错误，总认为自己正确，但指责了别人，自己仍然不快乐。</a:t>
          </a:r>
          <a:endParaRPr lang="zh-CN" altLang="en-US" dirty="0"/>
        </a:p>
      </dgm:t>
    </dgm:pt>
    <dgm:pt modelId="{C76A63F8-BEC6-4260-9114-3571E8083F1D}" type="parTrans" cxnId="{C7CA42E5-DB74-4295-94B0-C7E7D3D0352F}">
      <dgm:prSet/>
      <dgm:spPr/>
      <dgm:t>
        <a:bodyPr/>
        <a:lstStyle/>
        <a:p>
          <a:endParaRPr lang="zh-CN" altLang="en-US"/>
        </a:p>
      </dgm:t>
    </dgm:pt>
    <dgm:pt modelId="{06C06B28-FD22-4B32-A303-96CF912CB77B}" type="sibTrans" cxnId="{C7CA42E5-DB74-4295-94B0-C7E7D3D0352F}">
      <dgm:prSet/>
      <dgm:spPr/>
      <dgm:t>
        <a:bodyPr/>
        <a:lstStyle/>
        <a:p>
          <a:endParaRPr lang="zh-CN" altLang="en-US"/>
        </a:p>
      </dgm:t>
    </dgm:pt>
    <dgm:pt modelId="{660B00F4-83AE-44AF-8E5D-E5106135C4AD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电脑型</a:t>
          </a:r>
          <a:endParaRPr lang="zh-CN" altLang="en-US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gm:t>
    </dgm:pt>
    <dgm:pt modelId="{66023F92-64B4-47C6-A229-8C9D7354CAE6}" type="parTrans" cxnId="{C525F45C-E211-46B6-BC55-AF7AB0FE5FF6}">
      <dgm:prSet/>
      <dgm:spPr/>
      <dgm:t>
        <a:bodyPr/>
        <a:lstStyle/>
        <a:p>
          <a:endParaRPr lang="zh-CN" altLang="en-US"/>
        </a:p>
      </dgm:t>
    </dgm:pt>
    <dgm:pt modelId="{D7BF7970-96E6-4612-80BC-6AF8211CFDAA}" type="sibTrans" cxnId="{C525F45C-E211-46B6-BC55-AF7AB0FE5FF6}">
      <dgm:prSet/>
      <dgm:spPr/>
      <dgm:t>
        <a:bodyPr/>
        <a:lstStyle/>
        <a:p>
          <a:endParaRPr lang="zh-CN" altLang="en-US"/>
        </a:p>
      </dgm:t>
    </dgm:pt>
    <dgm:pt modelId="{A0CBB1F7-C71E-4831-97A6-AEEC79069AEC}">
      <dgm:prSet phldrT="[文本]"/>
      <dgm:spPr/>
      <dgm:t>
        <a:bodyPr/>
        <a:lstStyle/>
        <a:p>
          <a:r>
            <a:rPr lang="zh-CN" altLang="en-US" dirty="0" smtClean="0">
              <a:latin typeface="华文行楷" pitchFamily="2" charset="-122"/>
              <a:ea typeface="华文行楷" pitchFamily="2" charset="-122"/>
            </a:rPr>
            <a:t>对人满口大道理，却像电脑一样冷冰冰的缺乏感情。</a:t>
          </a:r>
          <a:endParaRPr lang="zh-CN" altLang="en-US" dirty="0"/>
        </a:p>
      </dgm:t>
    </dgm:pt>
    <dgm:pt modelId="{6823189F-25BB-47A6-8821-86F3D49C9932}" type="parTrans" cxnId="{C9C81A54-68E9-4413-8900-39B35B9FCD18}">
      <dgm:prSet/>
      <dgm:spPr/>
      <dgm:t>
        <a:bodyPr/>
        <a:lstStyle/>
        <a:p>
          <a:endParaRPr lang="zh-CN" altLang="en-US"/>
        </a:p>
      </dgm:t>
    </dgm:pt>
    <dgm:pt modelId="{1A624AB3-6337-4059-A032-2F460D105A51}" type="sibTrans" cxnId="{C9C81A54-68E9-4413-8900-39B35B9FCD18}">
      <dgm:prSet/>
      <dgm:spPr/>
      <dgm:t>
        <a:bodyPr/>
        <a:lstStyle/>
        <a:p>
          <a:endParaRPr lang="zh-CN" altLang="en-US"/>
        </a:p>
      </dgm:t>
    </dgm:pt>
    <dgm:pt modelId="{489ACCE5-45E4-4F3F-AF3E-12B5647E5FC9}">
      <dgm:prSet/>
      <dgm:spPr/>
      <dgm:t>
        <a:bodyPr/>
        <a:lstStyle/>
        <a:p>
          <a:endParaRPr lang="zh-CN" altLang="en-US"/>
        </a:p>
      </dgm:t>
    </dgm:pt>
    <dgm:pt modelId="{8DEA1FB5-6AE4-4E89-834F-B11D5B559629}" type="parTrans" cxnId="{0A8E9FF3-2E9E-4F5A-A945-BD89E04F1094}">
      <dgm:prSet/>
      <dgm:spPr/>
      <dgm:t>
        <a:bodyPr/>
        <a:lstStyle/>
        <a:p>
          <a:endParaRPr lang="zh-CN" altLang="en-US"/>
        </a:p>
      </dgm:t>
    </dgm:pt>
    <dgm:pt modelId="{FE39C716-1B9B-476E-879B-9399DAEA6F67}" type="sibTrans" cxnId="{0A8E9FF3-2E9E-4F5A-A945-BD89E04F1094}">
      <dgm:prSet/>
      <dgm:spPr/>
      <dgm:t>
        <a:bodyPr/>
        <a:lstStyle/>
        <a:p>
          <a:endParaRPr lang="zh-CN" altLang="en-US"/>
        </a:p>
      </dgm:t>
    </dgm:pt>
    <dgm:pt modelId="{E5EEBBAE-F600-493B-9D9F-11325FCA8103}">
      <dgm:prSet/>
      <dgm:spPr/>
      <dgm:t>
        <a:bodyPr/>
        <a:lstStyle/>
        <a:p>
          <a:endParaRPr lang="zh-CN" altLang="en-US"/>
        </a:p>
      </dgm:t>
    </dgm:pt>
    <dgm:pt modelId="{FC9CB095-A45A-46BF-A8FD-BE389E51FD76}" type="parTrans" cxnId="{1B8283D2-AFBE-4727-971D-81202DF1FDEC}">
      <dgm:prSet/>
      <dgm:spPr/>
      <dgm:t>
        <a:bodyPr/>
        <a:lstStyle/>
        <a:p>
          <a:endParaRPr lang="zh-CN" altLang="en-US"/>
        </a:p>
      </dgm:t>
    </dgm:pt>
    <dgm:pt modelId="{02B0427E-44E3-4D6A-8B9D-B2F90098D582}" type="sibTrans" cxnId="{1B8283D2-AFBE-4727-971D-81202DF1FDEC}">
      <dgm:prSet/>
      <dgm:spPr/>
      <dgm:t>
        <a:bodyPr/>
        <a:lstStyle/>
        <a:p>
          <a:endParaRPr lang="zh-CN" altLang="en-US"/>
        </a:p>
      </dgm:t>
    </dgm:pt>
    <dgm:pt modelId="{8D74B216-A931-4AF5-B232-A4B3C7148649}" type="pres">
      <dgm:prSet presAssocID="{7082B158-B573-4A94-9811-25346925B2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8E364568-232A-4778-86DC-03F1CE4E7D24}" type="pres">
      <dgm:prSet presAssocID="{9C58D5B5-727F-48EF-A940-34C48FAE7769}" presName="composite" presStyleCnt="0"/>
      <dgm:spPr/>
    </dgm:pt>
    <dgm:pt modelId="{DA582766-BDFA-4472-BA0C-897BADF57977}" type="pres">
      <dgm:prSet presAssocID="{9C58D5B5-727F-48EF-A940-34C48FAE7769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B8C1F6B-0FA2-465E-9D13-070408BAB5B7}" type="pres">
      <dgm:prSet presAssocID="{9C58D5B5-727F-48EF-A940-34C48FAE7769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63E02A9-74AA-4FBA-92A4-C27E3374DD7E}" type="pres">
      <dgm:prSet presAssocID="{E7BE981C-3BBE-47D4-9CC2-6BC926B9C3A3}" presName="space" presStyleCnt="0"/>
      <dgm:spPr/>
    </dgm:pt>
    <dgm:pt modelId="{B56D6087-1CE9-4A1D-AC20-57E217E14548}" type="pres">
      <dgm:prSet presAssocID="{4735B4FD-B57C-4258-8DF4-14253B9F0388}" presName="composite" presStyleCnt="0"/>
      <dgm:spPr/>
    </dgm:pt>
    <dgm:pt modelId="{D530258B-E93D-412F-8F21-5DA3B727DB39}" type="pres">
      <dgm:prSet presAssocID="{4735B4FD-B57C-4258-8DF4-14253B9F0388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F588F41-D859-4A1F-8313-3CF7B18DE3DA}" type="pres">
      <dgm:prSet presAssocID="{4735B4FD-B57C-4258-8DF4-14253B9F0388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3AB51F5-B11D-485F-B2FB-C1E92BEC7ECA}" type="pres">
      <dgm:prSet presAssocID="{77A1C7A3-6F37-4D7B-9DF8-2C4DE12E25FC}" presName="space" presStyleCnt="0"/>
      <dgm:spPr/>
    </dgm:pt>
    <dgm:pt modelId="{870EA938-8AD8-4D42-9430-7DE2801A53F4}" type="pres">
      <dgm:prSet presAssocID="{660B00F4-83AE-44AF-8E5D-E5106135C4AD}" presName="composite" presStyleCnt="0"/>
      <dgm:spPr/>
    </dgm:pt>
    <dgm:pt modelId="{4C612934-8856-4691-BC85-71DC468C1F5F}" type="pres">
      <dgm:prSet presAssocID="{660B00F4-83AE-44AF-8E5D-E5106135C4AD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D76754B-6716-43C7-AC3A-4224FDAC09EE}" type="pres">
      <dgm:prSet presAssocID="{660B00F4-83AE-44AF-8E5D-E5106135C4AD}" presName="desTx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5F278A6-850E-4022-873A-64A9864DC655}" type="pres">
      <dgm:prSet presAssocID="{D7BF7970-96E6-4612-80BC-6AF8211CFDAA}" presName="space" presStyleCnt="0"/>
      <dgm:spPr/>
    </dgm:pt>
    <dgm:pt modelId="{125E792A-8340-44D8-B012-317A2D2270C9}" type="pres">
      <dgm:prSet presAssocID="{489ACCE5-45E4-4F3F-AF3E-12B5647E5FC9}" presName="composite" presStyleCnt="0"/>
      <dgm:spPr/>
    </dgm:pt>
    <dgm:pt modelId="{6FA24CCE-E3A5-49C0-A45C-ACCC0D2FE169}" type="pres">
      <dgm:prSet presAssocID="{489ACCE5-45E4-4F3F-AF3E-12B5647E5FC9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6EBACE2-E13E-44DC-A917-37D8B8FFF2A9}" type="pres">
      <dgm:prSet presAssocID="{489ACCE5-45E4-4F3F-AF3E-12B5647E5FC9}" presName="desTx" presStyleLbl="alignAccFollowNode1" presStyleIdx="3" presStyleCnt="5">
        <dgm:presLayoutVars>
          <dgm:bulletEnabled val="1"/>
        </dgm:presLayoutVars>
      </dgm:prSet>
      <dgm:spPr/>
    </dgm:pt>
    <dgm:pt modelId="{8A5F2104-8019-46A6-B04E-904D70BA6FC2}" type="pres">
      <dgm:prSet presAssocID="{FE39C716-1B9B-476E-879B-9399DAEA6F67}" presName="space" presStyleCnt="0"/>
      <dgm:spPr/>
    </dgm:pt>
    <dgm:pt modelId="{7C004287-7EE3-4CDB-95DA-79FCFBA42B5B}" type="pres">
      <dgm:prSet presAssocID="{E5EEBBAE-F600-493B-9D9F-11325FCA8103}" presName="composite" presStyleCnt="0"/>
      <dgm:spPr/>
    </dgm:pt>
    <dgm:pt modelId="{01B6F52F-66BC-48A0-B40F-8D7905DF774C}" type="pres">
      <dgm:prSet presAssocID="{E5EEBBAE-F600-493B-9D9F-11325FCA8103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9347C91-653A-4971-880E-05C0C4ADBF04}" type="pres">
      <dgm:prSet presAssocID="{E5EEBBAE-F600-493B-9D9F-11325FCA8103}" presName="desTx" presStyleLbl="alignAccFollowNode1" presStyleIdx="4" presStyleCnt="5" custAng="0">
        <dgm:presLayoutVars>
          <dgm:bulletEnabled val="1"/>
        </dgm:presLayoutVars>
      </dgm:prSet>
      <dgm:spPr/>
    </dgm:pt>
  </dgm:ptLst>
  <dgm:cxnLst>
    <dgm:cxn modelId="{79DB58E2-DC69-4516-B13B-477872CAC564}" type="presOf" srcId="{660B00F4-83AE-44AF-8E5D-E5106135C4AD}" destId="{4C612934-8856-4691-BC85-71DC468C1F5F}" srcOrd="0" destOrd="0" presId="urn:microsoft.com/office/officeart/2005/8/layout/hList1"/>
    <dgm:cxn modelId="{C7CA42E5-DB74-4295-94B0-C7E7D3D0352F}" srcId="{4735B4FD-B57C-4258-8DF4-14253B9F0388}" destId="{0348AEFB-2903-47F4-A98A-B987AD529C72}" srcOrd="0" destOrd="0" parTransId="{C76A63F8-BEC6-4260-9114-3571E8083F1D}" sibTransId="{06C06B28-FD22-4B32-A303-96CF912CB77B}"/>
    <dgm:cxn modelId="{BE7D5FB4-C070-411C-B3FF-49679EA72D41}" type="presOf" srcId="{0348AEFB-2903-47F4-A98A-B987AD529C72}" destId="{9F588F41-D859-4A1F-8313-3CF7B18DE3DA}" srcOrd="0" destOrd="0" presId="urn:microsoft.com/office/officeart/2005/8/layout/hList1"/>
    <dgm:cxn modelId="{1B1D77AD-F8B3-45B1-A20E-9BE9295F67D8}" type="presOf" srcId="{7082B158-B573-4A94-9811-25346925B2D3}" destId="{8D74B216-A931-4AF5-B232-A4B3C7148649}" srcOrd="0" destOrd="0" presId="urn:microsoft.com/office/officeart/2005/8/layout/hList1"/>
    <dgm:cxn modelId="{9B1DF21D-A0F6-4D63-8D1C-61AF8B8A408F}" srcId="{7082B158-B573-4A94-9811-25346925B2D3}" destId="{9C58D5B5-727F-48EF-A940-34C48FAE7769}" srcOrd="0" destOrd="0" parTransId="{9661D7F8-068F-44B2-B863-15605AE85031}" sibTransId="{E7BE981C-3BBE-47D4-9CC2-6BC926B9C3A3}"/>
    <dgm:cxn modelId="{937E10F3-0584-47CA-AAC6-3B056E7F96BA}" type="presOf" srcId="{E5EEBBAE-F600-493B-9D9F-11325FCA8103}" destId="{01B6F52F-66BC-48A0-B40F-8D7905DF774C}" srcOrd="0" destOrd="0" presId="urn:microsoft.com/office/officeart/2005/8/layout/hList1"/>
    <dgm:cxn modelId="{52AE61A9-A36E-41D8-A79C-B50F25EFE132}" type="presOf" srcId="{9C58D5B5-727F-48EF-A940-34C48FAE7769}" destId="{DA582766-BDFA-4472-BA0C-897BADF57977}" srcOrd="0" destOrd="0" presId="urn:microsoft.com/office/officeart/2005/8/layout/hList1"/>
    <dgm:cxn modelId="{04055570-CC0A-4AB0-9A09-C0C5E1570FF3}" type="presOf" srcId="{4735B4FD-B57C-4258-8DF4-14253B9F0388}" destId="{D530258B-E93D-412F-8F21-5DA3B727DB39}" srcOrd="0" destOrd="0" presId="urn:microsoft.com/office/officeart/2005/8/layout/hList1"/>
    <dgm:cxn modelId="{B72CBE8D-FC75-4FF0-A484-9BCFE1855F08}" type="presOf" srcId="{A0CBB1F7-C71E-4831-97A6-AEEC79069AEC}" destId="{3D76754B-6716-43C7-AC3A-4224FDAC09EE}" srcOrd="0" destOrd="0" presId="urn:microsoft.com/office/officeart/2005/8/layout/hList1"/>
    <dgm:cxn modelId="{5A3BB5E2-D7B6-438F-A4E8-CCFB3D4B9CFD}" type="presOf" srcId="{8D24453B-AD77-4E99-A5C1-82738BBC1F08}" destId="{5B8C1F6B-0FA2-465E-9D13-070408BAB5B7}" srcOrd="0" destOrd="0" presId="urn:microsoft.com/office/officeart/2005/8/layout/hList1"/>
    <dgm:cxn modelId="{C525F45C-E211-46B6-BC55-AF7AB0FE5FF6}" srcId="{7082B158-B573-4A94-9811-25346925B2D3}" destId="{660B00F4-83AE-44AF-8E5D-E5106135C4AD}" srcOrd="2" destOrd="0" parTransId="{66023F92-64B4-47C6-A229-8C9D7354CAE6}" sibTransId="{D7BF7970-96E6-4612-80BC-6AF8211CFDAA}"/>
    <dgm:cxn modelId="{0A8E9FF3-2E9E-4F5A-A945-BD89E04F1094}" srcId="{7082B158-B573-4A94-9811-25346925B2D3}" destId="{489ACCE5-45E4-4F3F-AF3E-12B5647E5FC9}" srcOrd="3" destOrd="0" parTransId="{8DEA1FB5-6AE4-4E89-834F-B11D5B559629}" sibTransId="{FE39C716-1B9B-476E-879B-9399DAEA6F67}"/>
    <dgm:cxn modelId="{5301DF42-8C89-4C7C-A446-7F81F8FBF023}" srcId="{7082B158-B573-4A94-9811-25346925B2D3}" destId="{4735B4FD-B57C-4258-8DF4-14253B9F0388}" srcOrd="1" destOrd="0" parTransId="{091EAF1A-CCD2-4337-A5B4-82B70126F9D2}" sibTransId="{77A1C7A3-6F37-4D7B-9DF8-2C4DE12E25FC}"/>
    <dgm:cxn modelId="{1B8283D2-AFBE-4727-971D-81202DF1FDEC}" srcId="{7082B158-B573-4A94-9811-25346925B2D3}" destId="{E5EEBBAE-F600-493B-9D9F-11325FCA8103}" srcOrd="4" destOrd="0" parTransId="{FC9CB095-A45A-46BF-A8FD-BE389E51FD76}" sibTransId="{02B0427E-44E3-4D6A-8B9D-B2F90098D582}"/>
    <dgm:cxn modelId="{E98D55DB-4E67-48E8-AA24-6D55B2D0B8CB}" type="presOf" srcId="{489ACCE5-45E4-4F3F-AF3E-12B5647E5FC9}" destId="{6FA24CCE-E3A5-49C0-A45C-ACCC0D2FE169}" srcOrd="0" destOrd="0" presId="urn:microsoft.com/office/officeart/2005/8/layout/hList1"/>
    <dgm:cxn modelId="{C9C81A54-68E9-4413-8900-39B35B9FCD18}" srcId="{660B00F4-83AE-44AF-8E5D-E5106135C4AD}" destId="{A0CBB1F7-C71E-4831-97A6-AEEC79069AEC}" srcOrd="0" destOrd="0" parTransId="{6823189F-25BB-47A6-8821-86F3D49C9932}" sibTransId="{1A624AB3-6337-4059-A032-2F460D105A51}"/>
    <dgm:cxn modelId="{1C77EFE1-F430-4801-9C67-08385F7B108F}" srcId="{9C58D5B5-727F-48EF-A940-34C48FAE7769}" destId="{8D24453B-AD77-4E99-A5C1-82738BBC1F08}" srcOrd="0" destOrd="0" parTransId="{48332572-7900-42E3-9D71-79C6282C2AC6}" sibTransId="{D1C4FA10-0D75-45CE-8DD1-1967510E6437}"/>
    <dgm:cxn modelId="{7B38CEC3-3DA3-46F2-BFCC-FE23D40B49CC}" type="presParOf" srcId="{8D74B216-A931-4AF5-B232-A4B3C7148649}" destId="{8E364568-232A-4778-86DC-03F1CE4E7D24}" srcOrd="0" destOrd="0" presId="urn:microsoft.com/office/officeart/2005/8/layout/hList1"/>
    <dgm:cxn modelId="{8CDB7904-CFBD-4160-8E62-50A7ECC1D9CF}" type="presParOf" srcId="{8E364568-232A-4778-86DC-03F1CE4E7D24}" destId="{DA582766-BDFA-4472-BA0C-897BADF57977}" srcOrd="0" destOrd="0" presId="urn:microsoft.com/office/officeart/2005/8/layout/hList1"/>
    <dgm:cxn modelId="{2A741B63-1254-4032-9BF0-18007805DEC9}" type="presParOf" srcId="{8E364568-232A-4778-86DC-03F1CE4E7D24}" destId="{5B8C1F6B-0FA2-465E-9D13-070408BAB5B7}" srcOrd="1" destOrd="0" presId="urn:microsoft.com/office/officeart/2005/8/layout/hList1"/>
    <dgm:cxn modelId="{BB8798B9-B2BD-49CA-BE9D-DDF4BC110358}" type="presParOf" srcId="{8D74B216-A931-4AF5-B232-A4B3C7148649}" destId="{063E02A9-74AA-4FBA-92A4-C27E3374DD7E}" srcOrd="1" destOrd="0" presId="urn:microsoft.com/office/officeart/2005/8/layout/hList1"/>
    <dgm:cxn modelId="{F389E175-BD06-4751-8E05-C338A734214B}" type="presParOf" srcId="{8D74B216-A931-4AF5-B232-A4B3C7148649}" destId="{B56D6087-1CE9-4A1D-AC20-57E217E14548}" srcOrd="2" destOrd="0" presId="urn:microsoft.com/office/officeart/2005/8/layout/hList1"/>
    <dgm:cxn modelId="{1FEDACF4-23DB-4BE7-A737-AEB1978CA78E}" type="presParOf" srcId="{B56D6087-1CE9-4A1D-AC20-57E217E14548}" destId="{D530258B-E93D-412F-8F21-5DA3B727DB39}" srcOrd="0" destOrd="0" presId="urn:microsoft.com/office/officeart/2005/8/layout/hList1"/>
    <dgm:cxn modelId="{A3258492-568F-416E-9C9F-01A5AEFC136B}" type="presParOf" srcId="{B56D6087-1CE9-4A1D-AC20-57E217E14548}" destId="{9F588F41-D859-4A1F-8313-3CF7B18DE3DA}" srcOrd="1" destOrd="0" presId="urn:microsoft.com/office/officeart/2005/8/layout/hList1"/>
    <dgm:cxn modelId="{9A0982E3-8F4D-4A34-BA3C-BCE5712C86FC}" type="presParOf" srcId="{8D74B216-A931-4AF5-B232-A4B3C7148649}" destId="{53AB51F5-B11D-485F-B2FB-C1E92BEC7ECA}" srcOrd="3" destOrd="0" presId="urn:microsoft.com/office/officeart/2005/8/layout/hList1"/>
    <dgm:cxn modelId="{FBEE9AEF-1C1C-45CC-87EA-9C7DE3386410}" type="presParOf" srcId="{8D74B216-A931-4AF5-B232-A4B3C7148649}" destId="{870EA938-8AD8-4D42-9430-7DE2801A53F4}" srcOrd="4" destOrd="0" presId="urn:microsoft.com/office/officeart/2005/8/layout/hList1"/>
    <dgm:cxn modelId="{40C80D50-6389-4735-968B-DA2323DBE28A}" type="presParOf" srcId="{870EA938-8AD8-4D42-9430-7DE2801A53F4}" destId="{4C612934-8856-4691-BC85-71DC468C1F5F}" srcOrd="0" destOrd="0" presId="urn:microsoft.com/office/officeart/2005/8/layout/hList1"/>
    <dgm:cxn modelId="{7F3243AB-B4F7-402F-8545-10F1C417A5E6}" type="presParOf" srcId="{870EA938-8AD8-4D42-9430-7DE2801A53F4}" destId="{3D76754B-6716-43C7-AC3A-4224FDAC09EE}" srcOrd="1" destOrd="0" presId="urn:microsoft.com/office/officeart/2005/8/layout/hList1"/>
    <dgm:cxn modelId="{80C8F0A0-FF3C-4073-9E64-387DC3667FD8}" type="presParOf" srcId="{8D74B216-A931-4AF5-B232-A4B3C7148649}" destId="{F5F278A6-850E-4022-873A-64A9864DC655}" srcOrd="5" destOrd="0" presId="urn:microsoft.com/office/officeart/2005/8/layout/hList1"/>
    <dgm:cxn modelId="{9DF56AA8-D758-4901-96C8-8C3BB9AB5B5D}" type="presParOf" srcId="{8D74B216-A931-4AF5-B232-A4B3C7148649}" destId="{125E792A-8340-44D8-B012-317A2D2270C9}" srcOrd="6" destOrd="0" presId="urn:microsoft.com/office/officeart/2005/8/layout/hList1"/>
    <dgm:cxn modelId="{864311E3-582B-49A8-A45E-6DD057CD8785}" type="presParOf" srcId="{125E792A-8340-44D8-B012-317A2D2270C9}" destId="{6FA24CCE-E3A5-49C0-A45C-ACCC0D2FE169}" srcOrd="0" destOrd="0" presId="urn:microsoft.com/office/officeart/2005/8/layout/hList1"/>
    <dgm:cxn modelId="{312B7CF8-66F2-4A50-B1E8-63F3B58D446A}" type="presParOf" srcId="{125E792A-8340-44D8-B012-317A2D2270C9}" destId="{E6EBACE2-E13E-44DC-A917-37D8B8FFF2A9}" srcOrd="1" destOrd="0" presId="urn:microsoft.com/office/officeart/2005/8/layout/hList1"/>
    <dgm:cxn modelId="{021171DA-DD11-4D0A-AB0C-74F51EE0E434}" type="presParOf" srcId="{8D74B216-A931-4AF5-B232-A4B3C7148649}" destId="{8A5F2104-8019-46A6-B04E-904D70BA6FC2}" srcOrd="7" destOrd="0" presId="urn:microsoft.com/office/officeart/2005/8/layout/hList1"/>
    <dgm:cxn modelId="{E96E0E10-0054-4C08-BA87-BCB2AC1BD0ED}" type="presParOf" srcId="{8D74B216-A931-4AF5-B232-A4B3C7148649}" destId="{7C004287-7EE3-4CDB-95DA-79FCFBA42B5B}" srcOrd="8" destOrd="0" presId="urn:microsoft.com/office/officeart/2005/8/layout/hList1"/>
    <dgm:cxn modelId="{2F6C80FD-E4F7-457D-8E2D-76DE4A408DEC}" type="presParOf" srcId="{7C004287-7EE3-4CDB-95DA-79FCFBA42B5B}" destId="{01B6F52F-66BC-48A0-B40F-8D7905DF774C}" srcOrd="0" destOrd="0" presId="urn:microsoft.com/office/officeart/2005/8/layout/hList1"/>
    <dgm:cxn modelId="{FE557D38-B85C-4255-A3B1-B76192B39C3E}" type="presParOf" srcId="{7C004287-7EE3-4CDB-95DA-79FCFBA42B5B}" destId="{99347C91-653A-4971-880E-05C0C4ADBF0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582766-BDFA-4472-BA0C-897BADF57977}">
      <dsp:nvSpPr>
        <dsp:cNvPr id="0" name=""/>
        <dsp:cNvSpPr/>
      </dsp:nvSpPr>
      <dsp:spPr>
        <a:xfrm>
          <a:off x="2734" y="116235"/>
          <a:ext cx="1048053" cy="4032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讨好型</a:t>
          </a:r>
          <a:endParaRPr lang="zh-CN" altLang="en-US" sz="1400" kern="12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2734" y="116235"/>
        <a:ext cx="1048053" cy="403200"/>
      </dsp:txXfrm>
    </dsp:sp>
    <dsp:sp modelId="{5B8C1F6B-0FA2-465E-9D13-070408BAB5B7}">
      <dsp:nvSpPr>
        <dsp:cNvPr id="0" name=""/>
        <dsp:cNvSpPr/>
      </dsp:nvSpPr>
      <dsp:spPr>
        <a:xfrm>
          <a:off x="2734" y="519435"/>
          <a:ext cx="1048053" cy="238866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400" kern="1200" dirty="0" smtClean="0">
              <a:latin typeface="华文行楷" pitchFamily="2" charset="-122"/>
              <a:ea typeface="华文行楷" pitchFamily="2" charset="-122"/>
            </a:rPr>
            <a:t>最大特点是不敢说“不”，凡事同意，总感觉要迎合别人，活得很累，不快活</a:t>
          </a:r>
          <a:endParaRPr lang="zh-CN" altLang="en-US" sz="1400" kern="1200" dirty="0"/>
        </a:p>
      </dsp:txBody>
      <dsp:txXfrm>
        <a:off x="2734" y="519435"/>
        <a:ext cx="1048053" cy="2388664"/>
      </dsp:txXfrm>
    </dsp:sp>
    <dsp:sp modelId="{D530258B-E93D-412F-8F21-5DA3B727DB39}">
      <dsp:nvSpPr>
        <dsp:cNvPr id="0" name=""/>
        <dsp:cNvSpPr/>
      </dsp:nvSpPr>
      <dsp:spPr>
        <a:xfrm>
          <a:off x="1197515" y="116235"/>
          <a:ext cx="1048053" cy="403200"/>
        </a:xfrm>
        <a:prstGeom prst="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责备型</a:t>
          </a:r>
          <a:endParaRPr lang="zh-CN" altLang="en-US" sz="1400" kern="12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1197515" y="116235"/>
        <a:ext cx="1048053" cy="403200"/>
      </dsp:txXfrm>
    </dsp:sp>
    <dsp:sp modelId="{9F588F41-D859-4A1F-8313-3CF7B18DE3DA}">
      <dsp:nvSpPr>
        <dsp:cNvPr id="0" name=""/>
        <dsp:cNvSpPr/>
      </dsp:nvSpPr>
      <dsp:spPr>
        <a:xfrm>
          <a:off x="1197515" y="519435"/>
          <a:ext cx="1048053" cy="2388664"/>
        </a:xfrm>
        <a:prstGeom prst="rect">
          <a:avLst/>
        </a:prstGeom>
        <a:solidFill>
          <a:schemeClr val="accent5">
            <a:tint val="40000"/>
            <a:alpha val="90000"/>
            <a:hueOff val="-2685120"/>
            <a:satOff val="12063"/>
            <a:lumOff val="82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2685120"/>
              <a:satOff val="12063"/>
              <a:lumOff val="82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400" kern="1200" dirty="0" smtClean="0">
              <a:latin typeface="华文行楷" pitchFamily="2" charset="-122"/>
              <a:ea typeface="华文行楷" pitchFamily="2" charset="-122"/>
            </a:rPr>
            <a:t>凡事不满意，总是指责他人的错误，总认为自己正确，但指责了别人，自己仍然不快乐。</a:t>
          </a:r>
          <a:endParaRPr lang="zh-CN" altLang="en-US" sz="1400" kern="1200" dirty="0"/>
        </a:p>
      </dsp:txBody>
      <dsp:txXfrm>
        <a:off x="1197515" y="519435"/>
        <a:ext cx="1048053" cy="2388664"/>
      </dsp:txXfrm>
    </dsp:sp>
    <dsp:sp modelId="{4C612934-8856-4691-BC85-71DC468C1F5F}">
      <dsp:nvSpPr>
        <dsp:cNvPr id="0" name=""/>
        <dsp:cNvSpPr/>
      </dsp:nvSpPr>
      <dsp:spPr>
        <a:xfrm>
          <a:off x="2392297" y="116235"/>
          <a:ext cx="1048053" cy="403200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rPr>
            <a:t>电脑型</a:t>
          </a:r>
          <a:endParaRPr lang="zh-CN" altLang="en-US" sz="1400" kern="1200" dirty="0">
            <a:solidFill>
              <a:schemeClr val="tx1"/>
            </a:solidFill>
            <a:latin typeface="微软雅黑" pitchFamily="34" charset="-122"/>
            <a:ea typeface="微软雅黑" pitchFamily="34" charset="-122"/>
          </a:endParaRPr>
        </a:p>
      </dsp:txBody>
      <dsp:txXfrm>
        <a:off x="2392297" y="116235"/>
        <a:ext cx="1048053" cy="403200"/>
      </dsp:txXfrm>
    </dsp:sp>
    <dsp:sp modelId="{3D76754B-6716-43C7-AC3A-4224FDAC09EE}">
      <dsp:nvSpPr>
        <dsp:cNvPr id="0" name=""/>
        <dsp:cNvSpPr/>
      </dsp:nvSpPr>
      <dsp:spPr>
        <a:xfrm>
          <a:off x="2392297" y="519435"/>
          <a:ext cx="1048053" cy="2388664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CN" altLang="en-US" sz="1400" kern="1200" dirty="0" smtClean="0">
              <a:latin typeface="华文行楷" pitchFamily="2" charset="-122"/>
              <a:ea typeface="华文行楷" pitchFamily="2" charset="-122"/>
            </a:rPr>
            <a:t>对人满口大道理，却像电脑一样冷冰冰的缺乏感情。</a:t>
          </a:r>
          <a:endParaRPr lang="zh-CN" altLang="en-US" sz="1400" kern="1200" dirty="0"/>
        </a:p>
      </dsp:txBody>
      <dsp:txXfrm>
        <a:off x="2392297" y="519435"/>
        <a:ext cx="1048053" cy="2388664"/>
      </dsp:txXfrm>
    </dsp:sp>
    <dsp:sp modelId="{6FA24CCE-E3A5-49C0-A45C-ACCC0D2FE169}">
      <dsp:nvSpPr>
        <dsp:cNvPr id="0" name=""/>
        <dsp:cNvSpPr/>
      </dsp:nvSpPr>
      <dsp:spPr>
        <a:xfrm>
          <a:off x="3587078" y="116235"/>
          <a:ext cx="1048053" cy="403200"/>
        </a:xfrm>
        <a:prstGeom prst="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400" kern="1200"/>
        </a:p>
      </dsp:txBody>
      <dsp:txXfrm>
        <a:off x="3587078" y="116235"/>
        <a:ext cx="1048053" cy="403200"/>
      </dsp:txXfrm>
    </dsp:sp>
    <dsp:sp modelId="{E6EBACE2-E13E-44DC-A917-37D8B8FFF2A9}">
      <dsp:nvSpPr>
        <dsp:cNvPr id="0" name=""/>
        <dsp:cNvSpPr/>
      </dsp:nvSpPr>
      <dsp:spPr>
        <a:xfrm>
          <a:off x="3587078" y="519435"/>
          <a:ext cx="1048053" cy="2388664"/>
        </a:xfrm>
        <a:prstGeom prst="rect">
          <a:avLst/>
        </a:prstGeom>
        <a:solidFill>
          <a:schemeClr val="accent5">
            <a:tint val="40000"/>
            <a:alpha val="90000"/>
            <a:hueOff val="-8055361"/>
            <a:satOff val="36190"/>
            <a:lumOff val="248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8055361"/>
              <a:satOff val="36190"/>
              <a:lumOff val="248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1B6F52F-66BC-48A0-B40F-8D7905DF774C}">
      <dsp:nvSpPr>
        <dsp:cNvPr id="0" name=""/>
        <dsp:cNvSpPr/>
      </dsp:nvSpPr>
      <dsp:spPr>
        <a:xfrm>
          <a:off x="4781860" y="116235"/>
          <a:ext cx="1048053" cy="403200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sz="1400" kern="1200"/>
        </a:p>
      </dsp:txBody>
      <dsp:txXfrm>
        <a:off x="4781860" y="116235"/>
        <a:ext cx="1048053" cy="403200"/>
      </dsp:txXfrm>
    </dsp:sp>
    <dsp:sp modelId="{99347C91-653A-4971-880E-05C0C4ADBF04}">
      <dsp:nvSpPr>
        <dsp:cNvPr id="0" name=""/>
        <dsp:cNvSpPr/>
      </dsp:nvSpPr>
      <dsp:spPr>
        <a:xfrm>
          <a:off x="4781860" y="519435"/>
          <a:ext cx="1048053" cy="2388664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238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829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589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04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1639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602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97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53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167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4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25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94200-E9E4-46C1-BB62-3F043AB3DF1A}" type="datetimeFigureOut">
              <a:rPr lang="zh-CN" altLang="en-US" smtClean="0"/>
              <a:t>2017/4/7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FD8AE-8145-487C-9BB9-8F3725019C2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0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3923928" y="843558"/>
            <a:ext cx="3921125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50000"/>
              </a:lnSpc>
              <a:defRPr sz="2000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1pPr>
            <a:lvl2pPr marL="742950" indent="-285750">
              <a:lnSpc>
                <a:spcPct val="150000"/>
              </a:lnSpc>
              <a:defRPr sz="2000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2pPr>
            <a:lvl3pPr marL="1143000" indent="-228600">
              <a:lnSpc>
                <a:spcPct val="150000"/>
              </a:lnSpc>
              <a:defRPr sz="2000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3pPr>
            <a:lvl4pPr marL="1600200" indent="-228600">
              <a:lnSpc>
                <a:spcPct val="150000"/>
              </a:lnSpc>
              <a:defRPr sz="2000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4pPr>
            <a:lvl5pPr marL="2057400" indent="-228600">
              <a:lnSpc>
                <a:spcPct val="150000"/>
              </a:lnSpc>
              <a:defRPr sz="2000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5pPr>
            <a:lvl6pPr marL="25146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6pPr>
            <a:lvl7pPr marL="29718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7pPr>
            <a:lvl8pPr marL="34290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8pPr>
            <a:lvl9pPr marL="3886200" indent="-2286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宋体" pitchFamily="2" charset="-122"/>
                <a:ea typeface="宋体" pitchFamily="2" charset="-122"/>
              </a:defRPr>
            </a:lvl9pPr>
          </a:lstStyle>
          <a:p>
            <a:pPr algn="ctr" eaLnBrk="1" hangingPunct="1"/>
            <a:r>
              <a:rPr lang="zh-CN" altLang="en-US" sz="1400" dirty="0"/>
              <a:t>自我评价：我是哪一类</a:t>
            </a:r>
            <a:endParaRPr lang="en-US" altLang="zh-CN" sz="1400" dirty="0"/>
          </a:p>
          <a:p>
            <a:pPr eaLnBrk="1" hangingPunct="1"/>
            <a:r>
              <a:rPr lang="zh-CN" altLang="en-US" sz="1400" dirty="0"/>
              <a:t>讨好型：最大特点是不敢说“不”，凡事同意，总感觉要迎合别人，活得很累，不快活。</a:t>
            </a:r>
            <a:endParaRPr lang="en-US" altLang="zh-CN" sz="1400" dirty="0"/>
          </a:p>
          <a:p>
            <a:pPr eaLnBrk="1" hangingPunct="1"/>
            <a:r>
              <a:rPr lang="zh-CN" altLang="en-US" sz="1400" dirty="0"/>
              <a:t>责备型：凡事不满意，总是指责他人的错误，总认为自己正确，但指责了别人，自己仍然不快乐。</a:t>
            </a:r>
            <a:endParaRPr lang="en-US" altLang="zh-CN" sz="1400" dirty="0"/>
          </a:p>
          <a:p>
            <a:pPr eaLnBrk="1" hangingPunct="1"/>
            <a:r>
              <a:rPr lang="zh-CN" altLang="en-US" sz="1400" dirty="0"/>
              <a:t>电脑型：对人满口大道理，却像电脑一样冷冰冰的缺乏感情。</a:t>
            </a:r>
            <a:endParaRPr lang="en-US" altLang="zh-CN" sz="1400" dirty="0"/>
          </a:p>
          <a:p>
            <a:pPr eaLnBrk="1" hangingPunct="1"/>
            <a:r>
              <a:rPr lang="zh-CN" altLang="en-US" sz="1400" dirty="0"/>
              <a:t>打岔型：说话常常不切题，没有意义，自己觉得没趣，令人生厌。</a:t>
            </a:r>
            <a:endParaRPr lang="en-US" altLang="zh-CN" sz="1400" dirty="0"/>
          </a:p>
          <a:p>
            <a:pPr eaLnBrk="1" hangingPunct="1"/>
            <a:r>
              <a:rPr lang="zh-CN" altLang="en-US" sz="1400" dirty="0"/>
              <a:t>表里一致型：坦诚沟通，令双方都感觉舒服，大家都很自由，彼此不会感到威胁，所以不需要自我防卫。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zh-CN" altLang="en-US" dirty="0" smtClean="0">
                <a:solidFill>
                  <a:srgbClr val="FF0000"/>
                </a:solidFill>
              </a:rPr>
              <a:t>修改如下幻灯片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70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384755" y="483518"/>
            <a:ext cx="2880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220333" y="713284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总体分析</a:t>
            </a:r>
            <a:endParaRPr lang="en-US" altLang="zh-CN" sz="3200" b="1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6509" y="1347614"/>
            <a:ext cx="30243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smtClean="0">
                <a:solidFill>
                  <a:schemeClr val="bg1">
                    <a:lumMod val="50000"/>
                  </a:schemeClr>
                </a:solidFill>
              </a:rPr>
              <a:t>简介</a:t>
            </a:r>
            <a:r>
              <a:rPr lang="en-US" altLang="zh-CN" sz="1600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</a:rPr>
              <a:t>大环境分析</a:t>
            </a:r>
            <a:r>
              <a:rPr lang="en-US" altLang="zh-CN" sz="1600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</a:rPr>
              <a:t>应对措施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50844" y="544006"/>
            <a:ext cx="57136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中国工商银行简称，成立于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1984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日，是中国五大银行之首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，拥有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中国最大的客户群，是</a:t>
            </a:r>
            <a:r>
              <a:rPr lang="zh-CN" altLang="en-US" sz="14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中国最大的</a:t>
            </a:r>
            <a:r>
              <a:rPr lang="zh-CN" altLang="en-US" sz="1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商业银行</a:t>
            </a:r>
            <a:endParaRPr lang="zh-CN" altLang="en-US" sz="14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308481" y="1224503"/>
            <a:ext cx="5022304" cy="701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altLang="zh-CN" sz="1400" dirty="0"/>
              <a:t>2015</a:t>
            </a:r>
            <a:r>
              <a:rPr lang="zh-CN" altLang="en-US" sz="1400" dirty="0"/>
              <a:t>年</a:t>
            </a:r>
            <a:r>
              <a:rPr lang="en-US" altLang="zh-CN" sz="1400" dirty="0"/>
              <a:t>10</a:t>
            </a:r>
            <a:r>
              <a:rPr lang="zh-CN" altLang="en-US" sz="1400" dirty="0"/>
              <a:t>月</a:t>
            </a:r>
            <a:r>
              <a:rPr lang="en-US" altLang="zh-CN" sz="1400" dirty="0"/>
              <a:t>28</a:t>
            </a:r>
            <a:r>
              <a:rPr lang="zh-CN" altLang="en-US" sz="1400" dirty="0"/>
              <a:t>日工行整体改制为股份有限公司</a:t>
            </a:r>
            <a:r>
              <a:rPr lang="zh-CN" altLang="en-US" sz="1400" dirty="0" smtClean="0"/>
              <a:t>，</a:t>
            </a:r>
            <a:endParaRPr lang="en-US" altLang="zh-CN" sz="1400" dirty="0" smtClean="0"/>
          </a:p>
          <a:p>
            <a:pPr marL="285750" indent="-285750">
              <a:lnSpc>
                <a:spcPct val="150000"/>
              </a:lnSpc>
              <a:buClr>
                <a:srgbClr val="FF0000"/>
              </a:buClr>
              <a:buFont typeface="Arial" pitchFamily="34" charset="0"/>
              <a:buChar char="•"/>
            </a:pPr>
            <a:r>
              <a:rPr lang="en-US" altLang="zh-CN" sz="1400" dirty="0" smtClean="0"/>
              <a:t>2006</a:t>
            </a:r>
            <a:r>
              <a:rPr lang="zh-CN" altLang="en-US" sz="1400" dirty="0"/>
              <a:t>年</a:t>
            </a:r>
            <a:r>
              <a:rPr lang="en-US" altLang="zh-CN" sz="1400" dirty="0"/>
              <a:t>10</a:t>
            </a:r>
            <a:r>
              <a:rPr lang="zh-CN" altLang="en-US" sz="1400" dirty="0"/>
              <a:t>月</a:t>
            </a:r>
            <a:r>
              <a:rPr lang="en-US" altLang="zh-CN" sz="1400" dirty="0"/>
              <a:t>27</a:t>
            </a:r>
            <a:r>
              <a:rPr lang="zh-CN" altLang="en-US" sz="1400" dirty="0"/>
              <a:t>日成功在上交所和香港联交所同日挂牌上市。</a:t>
            </a:r>
            <a:endParaRPr lang="zh-CN" altLang="en-US" sz="1400" dirty="0"/>
          </a:p>
        </p:txBody>
      </p:sp>
      <p:cxnSp>
        <p:nvCxnSpPr>
          <p:cNvPr id="12" name="直接连接符 11"/>
          <p:cNvCxnSpPr/>
          <p:nvPr/>
        </p:nvCxnSpPr>
        <p:spPr>
          <a:xfrm>
            <a:off x="3441078" y="1419622"/>
            <a:ext cx="0" cy="3341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3308481" y="1926298"/>
            <a:ext cx="543998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3260668" y="2137337"/>
            <a:ext cx="56318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微软雅黑" pitchFamily="34" charset="-122"/>
                <a:ea typeface="微软雅黑" pitchFamily="34" charset="-122"/>
              </a:rPr>
              <a:t>2015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年，世界经济增长与复苏依然乏力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，银行</a:t>
            </a:r>
            <a:r>
              <a:rPr lang="zh-CN" altLang="en-US" sz="1400" dirty="0">
                <a:latin typeface="微软雅黑" pitchFamily="34" charset="-122"/>
                <a:ea typeface="微软雅黑" pitchFamily="34" charset="-122"/>
              </a:rPr>
              <a:t>经营遇到许多</a:t>
            </a:r>
            <a:r>
              <a:rPr lang="zh-CN" altLang="en-US" sz="1400" dirty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困难和</a:t>
            </a:r>
            <a:r>
              <a:rPr lang="zh-CN" altLang="en-US" sz="1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挑战</a:t>
            </a:r>
            <a:endParaRPr lang="zh-CN" altLang="en-US" sz="14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3356408" y="2787774"/>
            <a:ext cx="648072" cy="50405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latin typeface="华文新魏" pitchFamily="2" charset="-122"/>
                <a:ea typeface="华文新魏" pitchFamily="2" charset="-122"/>
              </a:rPr>
              <a:t>经济下行</a:t>
            </a:r>
            <a:endParaRPr lang="zh-CN" altLang="en-US" sz="14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471776" y="2787774"/>
            <a:ext cx="648072" cy="50405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latin typeface="华文新魏" pitchFamily="2" charset="-122"/>
                <a:ea typeface="华文新魏" pitchFamily="2" charset="-122"/>
              </a:rPr>
              <a:t>经济下行</a:t>
            </a:r>
            <a:endParaRPr lang="zh-CN" altLang="en-US" sz="14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5587144" y="2787774"/>
            <a:ext cx="974377" cy="50405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华文新魏" pitchFamily="2" charset="-122"/>
                <a:ea typeface="华文新魏" pitchFamily="2" charset="-122"/>
              </a:rPr>
              <a:t>互联网</a:t>
            </a:r>
            <a:r>
              <a:rPr lang="zh-CN" altLang="en-US" sz="1400" b="1" dirty="0" smtClean="0">
                <a:latin typeface="华文新魏" pitchFamily="2" charset="-122"/>
                <a:ea typeface="华文新魏" pitchFamily="2" charset="-122"/>
              </a:rPr>
              <a:t>冲击压力</a:t>
            </a:r>
            <a:endParaRPr lang="zh-CN" altLang="en-US" sz="1400" b="1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7028817" y="2787774"/>
            <a:ext cx="1008112" cy="50405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latin typeface="华文新魏" pitchFamily="2" charset="-122"/>
                <a:ea typeface="华文新魏" pitchFamily="2" charset="-122"/>
              </a:rPr>
              <a:t>负债成本</a:t>
            </a:r>
            <a:r>
              <a:rPr lang="zh-CN" altLang="en-US" sz="1400" b="1" dirty="0" smtClean="0">
                <a:latin typeface="华文新魏" pitchFamily="2" charset="-122"/>
                <a:ea typeface="华文新魏" pitchFamily="2" charset="-122"/>
              </a:rPr>
              <a:t>上升压力</a:t>
            </a:r>
            <a:endParaRPr lang="zh-CN" altLang="en-US" sz="1400" b="1" dirty="0">
              <a:latin typeface="华文新魏" pitchFamily="2" charset="-122"/>
              <a:ea typeface="华文新魏" pitchFamily="2" charset="-122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3308481" y="3579862"/>
            <a:ext cx="538657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64683" y="362250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</a:rPr>
              <a:t>采取的</a:t>
            </a:r>
            <a:r>
              <a:rPr lang="zh-CN" altLang="en-US" sz="14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应对措施</a:t>
            </a:r>
            <a:endParaRPr lang="zh-CN" altLang="en-US" sz="1400" dirty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3360680" y="4155926"/>
            <a:ext cx="1043360" cy="36004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抓市场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4601859" y="4155926"/>
            <a:ext cx="1043360" cy="36004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调结构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5843038" y="4155926"/>
            <a:ext cx="1043360" cy="36004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促改革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7084217" y="4155926"/>
            <a:ext cx="1043360" cy="360040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latin typeface="华文新魏" pitchFamily="2" charset="-122"/>
                <a:ea typeface="华文新魏" pitchFamily="2" charset="-122"/>
              </a:rPr>
              <a:t>控风险</a:t>
            </a:r>
            <a:endParaRPr lang="zh-CN" altLang="en-US" dirty="0">
              <a:latin typeface="华文新魏" pitchFamily="2" charset="-122"/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73587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27016" y="627534"/>
            <a:ext cx="2518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2C9D5A"/>
                </a:solidFill>
                <a:latin typeface="微软雅黑" pitchFamily="34" charset="-122"/>
                <a:ea typeface="微软雅黑" pitchFamily="34" charset="-122"/>
              </a:rPr>
              <a:t>自我</a:t>
            </a:r>
            <a:r>
              <a:rPr lang="zh-CN" altLang="en-US" sz="4400" b="1" dirty="0" smtClean="0">
                <a:solidFill>
                  <a:srgbClr val="2C9D5A"/>
                </a:solidFill>
                <a:latin typeface="微软雅黑" pitchFamily="34" charset="-122"/>
                <a:ea typeface="微软雅黑" pitchFamily="34" charset="-122"/>
              </a:rPr>
              <a:t>评价</a:t>
            </a:r>
            <a:endParaRPr lang="en-US" altLang="zh-CN" b="1" dirty="0" smtClean="0">
              <a:solidFill>
                <a:srgbClr val="2C9D5A"/>
              </a:solidFill>
              <a:latin typeface="华文琥珀" pitchFamily="2" charset="-122"/>
              <a:ea typeface="华文琥珀" pitchFamily="2" charset="-122"/>
            </a:endParaRPr>
          </a:p>
          <a:p>
            <a:pPr algn="r"/>
            <a:endParaRPr lang="en-US" altLang="zh-CN" dirty="0" smtClean="0">
              <a:solidFill>
                <a:srgbClr val="2C9D5A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/>
            <a:r>
              <a:rPr lang="zh-CN" altLang="en-US" dirty="0" smtClean="0">
                <a:solidFill>
                  <a:srgbClr val="2C9D5A"/>
                </a:solidFill>
                <a:latin typeface="微软雅黑" pitchFamily="34" charset="-122"/>
                <a:ea typeface="微软雅黑" pitchFamily="34" charset="-122"/>
              </a:rPr>
              <a:t>我</a:t>
            </a:r>
            <a:r>
              <a:rPr lang="zh-CN" altLang="en-US" dirty="0">
                <a:solidFill>
                  <a:srgbClr val="2C9D5A"/>
                </a:solidFill>
                <a:latin typeface="微软雅黑" pitchFamily="34" charset="-122"/>
                <a:ea typeface="微软雅黑" pitchFamily="34" charset="-122"/>
              </a:rPr>
              <a:t>是哪一类</a:t>
            </a:r>
            <a:endParaRPr lang="en-US" altLang="zh-CN" dirty="0">
              <a:solidFill>
                <a:srgbClr val="2C9D5A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635896" y="323404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讨好型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：最大特点是不敢说“不”，凡事同意，总感觉要迎合别人，活得很累，不快活。</a:t>
            </a:r>
            <a:endParaRPr lang="en-US" altLang="zh-CN" dirty="0">
              <a:latin typeface="华文行楷" pitchFamily="2" charset="-122"/>
              <a:ea typeface="华文行楷" pitchFamily="2" charset="-122"/>
            </a:endParaRPr>
          </a:p>
          <a:p>
            <a:pPr algn="just"/>
            <a:endParaRPr lang="en-US" altLang="zh-CN" dirty="0" smtClean="0">
              <a:latin typeface="华文行楷" pitchFamily="2" charset="-122"/>
              <a:ea typeface="华文行楷" pitchFamily="2" charset="-122"/>
            </a:endParaRPr>
          </a:p>
          <a:p>
            <a:pPr algn="just"/>
            <a:r>
              <a:rPr lang="zh-CN" altLang="en-US" dirty="0" smtClean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责备</a:t>
            </a:r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：凡事不满意，总是指责他人的错误，总认为自己正确，但指责了别人，自己仍然不快乐。</a:t>
            </a:r>
            <a:endParaRPr lang="en-US" altLang="zh-CN" dirty="0">
              <a:latin typeface="华文行楷" pitchFamily="2" charset="-122"/>
              <a:ea typeface="华文行楷" pitchFamily="2" charset="-122"/>
            </a:endParaRPr>
          </a:p>
          <a:p>
            <a:pPr algn="just"/>
            <a:endParaRPr lang="en-US" altLang="zh-CN" dirty="0" smtClean="0">
              <a:latin typeface="华文行楷" pitchFamily="2" charset="-122"/>
              <a:ea typeface="华文行楷" pitchFamily="2" charset="-122"/>
            </a:endParaRPr>
          </a:p>
          <a:p>
            <a:pPr algn="just"/>
            <a:r>
              <a:rPr lang="zh-CN" altLang="en-US" dirty="0" smtClean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电脑</a:t>
            </a:r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：对人满口大道理，却像电脑一样冷冰冰的缺乏感情。</a:t>
            </a:r>
            <a:endParaRPr lang="en-US" altLang="zh-CN" dirty="0">
              <a:latin typeface="华文行楷" pitchFamily="2" charset="-122"/>
              <a:ea typeface="华文行楷" pitchFamily="2" charset="-122"/>
            </a:endParaRPr>
          </a:p>
          <a:p>
            <a:pPr algn="just"/>
            <a:endParaRPr lang="en-US" altLang="zh-CN" dirty="0" smtClean="0">
              <a:latin typeface="华文行楷" pitchFamily="2" charset="-122"/>
              <a:ea typeface="华文行楷" pitchFamily="2" charset="-122"/>
            </a:endParaRPr>
          </a:p>
          <a:p>
            <a:pPr algn="just"/>
            <a:r>
              <a:rPr lang="zh-CN" altLang="en-US" dirty="0" smtClean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打岔</a:t>
            </a:r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：说话常常不切题，没有意义，自己觉得没趣，令人生厌。</a:t>
            </a:r>
            <a:endParaRPr lang="en-US" altLang="zh-CN" dirty="0">
              <a:latin typeface="华文行楷" pitchFamily="2" charset="-122"/>
              <a:ea typeface="华文行楷" pitchFamily="2" charset="-122"/>
            </a:endParaRPr>
          </a:p>
          <a:p>
            <a:pPr algn="just"/>
            <a:endParaRPr lang="en-US" altLang="zh-CN" dirty="0" smtClean="0">
              <a:latin typeface="华文行楷" pitchFamily="2" charset="-122"/>
              <a:ea typeface="华文行楷" pitchFamily="2" charset="-122"/>
            </a:endParaRPr>
          </a:p>
          <a:p>
            <a:pPr algn="just"/>
            <a:r>
              <a:rPr lang="zh-CN" altLang="en-US" dirty="0" smtClean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表里一致</a:t>
            </a:r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：坦诚沟通，令双方都感觉舒服，大家都很自由，彼此不会感到威胁，所以不需要自我防卫。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3779912" y="1059582"/>
            <a:ext cx="4427984" cy="0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3779912" y="3795886"/>
            <a:ext cx="4427984" cy="0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3779912" y="2883784"/>
            <a:ext cx="4427984" cy="0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779912" y="1971683"/>
            <a:ext cx="4427984" cy="0"/>
          </a:xfrm>
          <a:prstGeom prst="line">
            <a:avLst/>
          </a:prstGeom>
          <a:ln w="127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24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2462778449"/>
              </p:ext>
            </p:extLst>
          </p:nvPr>
        </p:nvGraphicFramePr>
        <p:xfrm>
          <a:off x="1835696" y="1635646"/>
          <a:ext cx="5832648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/>
          <p:cNvSpPr/>
          <p:nvPr/>
        </p:nvSpPr>
        <p:spPr>
          <a:xfrm>
            <a:off x="2221549" y="339502"/>
            <a:ext cx="4608512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2C9D5A"/>
                </a:solidFill>
                <a:latin typeface="微软雅黑" pitchFamily="34" charset="-122"/>
                <a:ea typeface="微软雅黑" pitchFamily="34" charset="-122"/>
              </a:rPr>
              <a:t>自我</a:t>
            </a:r>
            <a:r>
              <a:rPr lang="zh-CN" altLang="en-US" sz="4400" b="1" dirty="0" smtClean="0">
                <a:solidFill>
                  <a:srgbClr val="2C9D5A"/>
                </a:solidFill>
                <a:latin typeface="微软雅黑" pitchFamily="34" charset="-122"/>
                <a:ea typeface="微软雅黑" pitchFamily="34" charset="-122"/>
              </a:rPr>
              <a:t>评价</a:t>
            </a:r>
            <a:endParaRPr lang="en-US" altLang="zh-CN" sz="4400" b="1" dirty="0" smtClean="0">
              <a:solidFill>
                <a:srgbClr val="2C9D5A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dirty="0" smtClean="0">
                <a:solidFill>
                  <a:srgbClr val="2C9D5A"/>
                </a:solidFill>
                <a:latin typeface="微软雅黑" pitchFamily="34" charset="-122"/>
                <a:ea typeface="微软雅黑" pitchFamily="34" charset="-122"/>
              </a:rPr>
              <a:t> 我</a:t>
            </a:r>
            <a:r>
              <a:rPr lang="zh-CN" altLang="en-US" dirty="0">
                <a:solidFill>
                  <a:srgbClr val="2C9D5A"/>
                </a:solidFill>
                <a:latin typeface="微软雅黑" pitchFamily="34" charset="-122"/>
                <a:ea typeface="微软雅黑" pitchFamily="34" charset="-122"/>
              </a:rPr>
              <a:t>是哪一类</a:t>
            </a:r>
            <a:endParaRPr lang="en-US" altLang="zh-CN" dirty="0">
              <a:solidFill>
                <a:srgbClr val="2C9D5A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144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723" y="7014"/>
            <a:ext cx="3851920" cy="5143500"/>
          </a:xfrm>
          <a:prstGeom prst="rect">
            <a:avLst/>
          </a:prstGeom>
          <a:solidFill>
            <a:srgbClr val="2C9D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395536" y="627534"/>
            <a:ext cx="2518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 b="1" dirty="0">
                <a:latin typeface="微软雅黑" pitchFamily="34" charset="-122"/>
                <a:ea typeface="微软雅黑" pitchFamily="34" charset="-122"/>
              </a:rPr>
              <a:t>自我</a:t>
            </a:r>
            <a:r>
              <a:rPr lang="zh-CN" altLang="en-US" sz="4400" b="1" dirty="0" smtClean="0">
                <a:latin typeface="微软雅黑" pitchFamily="34" charset="-122"/>
                <a:ea typeface="微软雅黑" pitchFamily="34" charset="-122"/>
              </a:rPr>
              <a:t>评价</a:t>
            </a:r>
            <a:endParaRPr lang="en-US" altLang="zh-CN" b="1" dirty="0" smtClean="0">
              <a:latin typeface="华文琥珀" pitchFamily="2" charset="-122"/>
              <a:ea typeface="华文琥珀" pitchFamily="2" charset="-122"/>
            </a:endParaRPr>
          </a:p>
          <a:p>
            <a:pPr algn="r"/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algn="r"/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我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是哪一类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211960" y="333541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讨好型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：最大特点是不敢说“不”，凡事同意，总感觉要迎合别人，活得很累，不快活。</a:t>
            </a:r>
            <a:endParaRPr lang="en-US" altLang="zh-CN" dirty="0">
              <a:latin typeface="华文行楷" pitchFamily="2" charset="-122"/>
              <a:ea typeface="华文行楷" pitchFamily="2" charset="-122"/>
            </a:endParaRPr>
          </a:p>
          <a:p>
            <a:pPr algn="just"/>
            <a:endParaRPr lang="en-US" altLang="zh-CN" dirty="0" smtClean="0">
              <a:latin typeface="华文行楷" pitchFamily="2" charset="-122"/>
              <a:ea typeface="华文行楷" pitchFamily="2" charset="-122"/>
            </a:endParaRPr>
          </a:p>
          <a:p>
            <a:pPr algn="just"/>
            <a:r>
              <a:rPr lang="zh-CN" altLang="en-US" dirty="0" smtClean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责备</a:t>
            </a:r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：凡事不满意，总是指责他人的错误，总认为自己正确，但指责了别人，自己仍然不快乐。</a:t>
            </a:r>
            <a:endParaRPr lang="en-US" altLang="zh-CN" dirty="0">
              <a:latin typeface="华文行楷" pitchFamily="2" charset="-122"/>
              <a:ea typeface="华文行楷" pitchFamily="2" charset="-122"/>
            </a:endParaRPr>
          </a:p>
          <a:p>
            <a:pPr algn="just"/>
            <a:endParaRPr lang="en-US" altLang="zh-CN" dirty="0" smtClean="0">
              <a:latin typeface="华文行楷" pitchFamily="2" charset="-122"/>
              <a:ea typeface="华文行楷" pitchFamily="2" charset="-122"/>
            </a:endParaRPr>
          </a:p>
          <a:p>
            <a:pPr algn="just"/>
            <a:r>
              <a:rPr lang="zh-CN" altLang="en-US" dirty="0" smtClean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电脑</a:t>
            </a:r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：对人满口大道理，却像电脑一样冷冰冰的缺乏感情。</a:t>
            </a:r>
            <a:endParaRPr lang="en-US" altLang="zh-CN" dirty="0">
              <a:latin typeface="华文行楷" pitchFamily="2" charset="-122"/>
              <a:ea typeface="华文行楷" pitchFamily="2" charset="-122"/>
            </a:endParaRPr>
          </a:p>
          <a:p>
            <a:pPr algn="just"/>
            <a:endParaRPr lang="en-US" altLang="zh-CN" dirty="0" smtClean="0">
              <a:latin typeface="华文行楷" pitchFamily="2" charset="-122"/>
              <a:ea typeface="华文行楷" pitchFamily="2" charset="-122"/>
            </a:endParaRPr>
          </a:p>
          <a:p>
            <a:pPr algn="just"/>
            <a:r>
              <a:rPr lang="zh-CN" altLang="en-US" dirty="0" smtClean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打岔</a:t>
            </a:r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：说话常常不切题，没有意义，自己觉得没趣，令人生厌。</a:t>
            </a:r>
            <a:endParaRPr lang="en-US" altLang="zh-CN" dirty="0">
              <a:latin typeface="华文行楷" pitchFamily="2" charset="-122"/>
              <a:ea typeface="华文行楷" pitchFamily="2" charset="-122"/>
            </a:endParaRPr>
          </a:p>
          <a:p>
            <a:pPr algn="just"/>
            <a:endParaRPr lang="en-US" altLang="zh-CN" dirty="0" smtClean="0">
              <a:latin typeface="华文行楷" pitchFamily="2" charset="-122"/>
              <a:ea typeface="华文行楷" pitchFamily="2" charset="-122"/>
            </a:endParaRPr>
          </a:p>
          <a:p>
            <a:pPr algn="just"/>
            <a:r>
              <a:rPr lang="zh-CN" altLang="en-US" dirty="0" smtClean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表里一致</a:t>
            </a:r>
            <a:r>
              <a:rPr lang="zh-CN" altLang="en-US" dirty="0">
                <a:solidFill>
                  <a:srgbClr val="3DB014"/>
                </a:solidFill>
                <a:latin typeface="微软雅黑" pitchFamily="34" charset="-122"/>
                <a:ea typeface="微软雅黑" pitchFamily="34" charset="-122"/>
              </a:rPr>
              <a:t>型</a:t>
            </a:r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：坦诚沟通，令双方都感觉舒服，大家都很自由，彼此不会感到威胁，所以不需要自我防卫。</a:t>
            </a:r>
          </a:p>
        </p:txBody>
      </p:sp>
    </p:spTree>
    <p:extLst>
      <p:ext uri="{BB962C8B-B14F-4D97-AF65-F5344CB8AC3E}">
        <p14:creationId xmlns:p14="http://schemas.microsoft.com/office/powerpoint/2010/main" val="117904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563638"/>
            <a:ext cx="9144000" cy="201622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70C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275856" y="1851669"/>
            <a:ext cx="25180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4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自我</a:t>
            </a:r>
            <a:r>
              <a:rPr lang="zh-CN" altLang="en-US" sz="44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评价</a:t>
            </a:r>
            <a:endParaRPr lang="en-US" altLang="zh-CN" b="1" dirty="0" smtClean="0">
              <a:solidFill>
                <a:schemeClr val="bg1"/>
              </a:solidFill>
              <a:latin typeface="华文琥珀" pitchFamily="2" charset="-122"/>
              <a:ea typeface="华文琥珀" pitchFamily="2" charset="-122"/>
            </a:endParaRPr>
          </a:p>
          <a:p>
            <a:pPr algn="r"/>
            <a:endParaRPr lang="en-US" altLang="zh-CN" dirty="0" smtClean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algn="r"/>
            <a:r>
              <a:rPr lang="zh-CN" altLang="en-US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我</a:t>
            </a:r>
            <a:r>
              <a:rPr lang="zh-CN" altLang="en-US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是哪一类</a:t>
            </a:r>
            <a:endParaRPr lang="en-US" altLang="zh-CN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463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80000">
              <a:srgbClr val="C3C3C3"/>
            </a:gs>
            <a:gs pos="100000">
              <a:schemeClr val="bg1">
                <a:lumMod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99461" y="649515"/>
            <a:ext cx="2952328" cy="5040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dirty="0">
                <a:latin typeface="微软雅黑" pitchFamily="34" charset="-122"/>
                <a:ea typeface="微软雅黑" pitchFamily="34" charset="-122"/>
              </a:rPr>
              <a:t>自我评价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6909" y="1832207"/>
            <a:ext cx="7666201" cy="29523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457200" indent="-457200">
              <a:lnSpc>
                <a:spcPts val="1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讨好型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ts val="1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电脑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型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ts val="1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责备型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ts val="1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打岔</a:t>
            </a:r>
            <a:r>
              <a:rPr lang="zh-CN" altLang="en-US" sz="2800" dirty="0" smtClean="0">
                <a:latin typeface="微软雅黑" pitchFamily="34" charset="-122"/>
                <a:ea typeface="微软雅黑" pitchFamily="34" charset="-122"/>
              </a:rPr>
              <a:t>型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ts val="10000"/>
              </a:lnSpc>
              <a:buClr>
                <a:srgbClr val="C00000"/>
              </a:buClr>
              <a:buFont typeface="Arial" pitchFamily="34" charset="0"/>
              <a:buChar char="•"/>
            </a:pPr>
            <a:r>
              <a:rPr lang="zh-CN" altLang="en-US" sz="2800" dirty="0">
                <a:latin typeface="微软雅黑" pitchFamily="34" charset="-122"/>
                <a:ea typeface="微软雅黑" pitchFamily="34" charset="-122"/>
              </a:rPr>
              <a:t>表里如一型</a:t>
            </a:r>
            <a:endParaRPr lang="en-US" altLang="zh-CN" sz="2800" dirty="0" smtClean="0">
              <a:latin typeface="微软雅黑" pitchFamily="34" charset="-122"/>
              <a:ea typeface="微软雅黑" pitchFamily="34" charset="-122"/>
            </a:endParaRPr>
          </a:p>
          <a:p>
            <a:pPr marL="457200" indent="-457200">
              <a:lnSpc>
                <a:spcPts val="10000"/>
              </a:lnSpc>
              <a:buClr>
                <a:srgbClr val="C00000"/>
              </a:buClr>
              <a:buFont typeface="Arial" pitchFamily="34" charset="0"/>
              <a:buChar char="•"/>
            </a:pPr>
            <a:endParaRPr lang="zh-CN" altLang="en-US" sz="2800" dirty="0"/>
          </a:p>
        </p:txBody>
      </p:sp>
      <p:cxnSp>
        <p:nvCxnSpPr>
          <p:cNvPr id="5" name="直接连接符 4"/>
          <p:cNvCxnSpPr/>
          <p:nvPr/>
        </p:nvCxnSpPr>
        <p:spPr>
          <a:xfrm>
            <a:off x="2479115" y="1872981"/>
            <a:ext cx="0" cy="1656184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5206113" y="1872981"/>
            <a:ext cx="0" cy="1656184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6569612" y="1872981"/>
            <a:ext cx="0" cy="1656184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3842614" y="1872981"/>
            <a:ext cx="0" cy="1656184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7933110" y="1872981"/>
            <a:ext cx="0" cy="1656184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115616" y="1872981"/>
            <a:ext cx="0" cy="1656184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459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11510"/>
            <a:ext cx="2195736" cy="50405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latin typeface="微软雅黑" pitchFamily="34" charset="-122"/>
                <a:ea typeface="微软雅黑" pitchFamily="34" charset="-122"/>
              </a:rPr>
              <a:t>讨好型</a:t>
            </a:r>
            <a:endParaRPr lang="zh-CN" altLang="en-US" sz="24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21296" y="1635646"/>
            <a:ext cx="14401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en-US" dirty="0">
                <a:latin typeface="华文行楷" pitchFamily="2" charset="-122"/>
                <a:ea typeface="华文行楷" pitchFamily="2" charset="-122"/>
              </a:rPr>
              <a:t>最大特点是不敢说“不”，凡事同意，总感觉要迎合别人，活得很累，不快活。</a:t>
            </a:r>
            <a:endParaRPr lang="en-US" altLang="zh-CN" dirty="0">
              <a:latin typeface="华文行楷" pitchFamily="2" charset="-122"/>
              <a:ea typeface="华文行楷" pitchFamily="2" charset="-122"/>
            </a:endParaRPr>
          </a:p>
        </p:txBody>
      </p:sp>
      <p:pic>
        <p:nvPicPr>
          <p:cNvPr id="1026" name="Picture 2" descr="https://timgsa.baidu.com/timg?image&amp;quality=80&amp;size=b9999_10000&amp;sec=1491536159494&amp;di=ec86dca092aebd53fadc3d5d037eb484&amp;imgtype=0&amp;src=http%3A%2F%2Fimg02.hc360.com%2Fgift%2F201404%2F2014042409163084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347614"/>
            <a:ext cx="4752528" cy="305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timgsa.baidu.com/timg?image&amp;quality=80&amp;size=b10000_10000&amp;sec=1491526131&amp;di=0b526b24a6c96073619985379caa230d&amp;src=http://fmn.rrfmn.com/fmn061/20150131/1000/original_XRhY_337a0000ed77118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5876" y="411510"/>
            <a:ext cx="4968552" cy="4166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13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26" b="6589"/>
          <a:stretch/>
        </p:blipFill>
        <p:spPr>
          <a:xfrm>
            <a:off x="6804248" y="1491630"/>
            <a:ext cx="2016024" cy="2952008"/>
          </a:xfrm>
          <a:prstGeom prst="rect">
            <a:avLst/>
          </a:prstGeom>
        </p:spPr>
      </p:pic>
      <p:pic>
        <p:nvPicPr>
          <p:cNvPr id="3" name="图片 2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1491630"/>
            <a:ext cx="2160240" cy="2952008"/>
          </a:xfrm>
          <a:prstGeom prst="rect">
            <a:avLst/>
          </a:prstGeom>
        </p:spPr>
      </p:pic>
      <p:pic>
        <p:nvPicPr>
          <p:cNvPr id="4" name="图片 3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91630"/>
            <a:ext cx="2232248" cy="295200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716016" y="1491630"/>
            <a:ext cx="2160240" cy="2952008"/>
          </a:xfrm>
          <a:prstGeom prst="rect">
            <a:avLst/>
          </a:prstGeom>
          <a:solidFill>
            <a:srgbClr val="3DB0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220072" y="2367469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smtClean="0">
                <a:latin typeface="Harlow Solid Italic" pitchFamily="82" charset="0"/>
              </a:rPr>
              <a:t>The world</a:t>
            </a:r>
            <a:endParaRPr lang="zh-CN" altLang="en-US" sz="3600" dirty="0">
              <a:latin typeface="Harlow Solid Italic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411510"/>
            <a:ext cx="28083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dirty="0">
                <a:latin typeface="华文行楷" pitchFamily="2" charset="-122"/>
                <a:ea typeface="华文行楷" pitchFamily="2" charset="-122"/>
              </a:rPr>
              <a:t>我</a:t>
            </a:r>
            <a:r>
              <a:rPr lang="zh-CN" altLang="en-US" sz="4800" dirty="0" smtClean="0">
                <a:latin typeface="华文行楷" pitchFamily="2" charset="-122"/>
                <a:ea typeface="华文行楷" pitchFamily="2" charset="-122"/>
              </a:rPr>
              <a:t>的假期</a:t>
            </a:r>
            <a:endParaRPr lang="zh-CN" altLang="en-US" sz="4800" dirty="0">
              <a:latin typeface="华文行楷" pitchFamily="2" charset="-122"/>
              <a:ea typeface="华文行楷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4685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修改如下幻灯片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147248" cy="1443607"/>
          </a:xfrm>
        </p:spPr>
        <p:txBody>
          <a:bodyPr vert="horz">
            <a:normAutofit/>
          </a:bodyPr>
          <a:lstStyle/>
          <a:p>
            <a:r>
              <a:rPr lang="zh-CN" altLang="en-US" sz="1800" dirty="0" smtClean="0"/>
              <a:t>一、总体分析</a:t>
            </a:r>
            <a:endParaRPr lang="en-US" altLang="zh-CN" sz="1800" dirty="0" smtClean="0"/>
          </a:p>
          <a:p>
            <a:r>
              <a:rPr lang="zh-CN" altLang="en-US" sz="1800" dirty="0" smtClean="0"/>
              <a:t>中国工商银行简称，成立于</a:t>
            </a:r>
            <a:r>
              <a:rPr lang="en-US" altLang="zh-CN" sz="1800" dirty="0" smtClean="0"/>
              <a:t>1984</a:t>
            </a:r>
            <a:r>
              <a:rPr lang="zh-CN" altLang="en-US" sz="1800" dirty="0" smtClean="0"/>
              <a:t>年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月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日，是中国五大银行之首，拥有中国最大的客户群，是中国最大的商业银行，</a:t>
            </a:r>
            <a:r>
              <a:rPr lang="en-US" altLang="zh-CN" sz="1800" dirty="0" smtClean="0"/>
              <a:t>2015</a:t>
            </a:r>
            <a:r>
              <a:rPr lang="zh-CN" altLang="en-US" sz="1800" dirty="0" smtClean="0"/>
              <a:t>年</a:t>
            </a:r>
            <a:r>
              <a:rPr lang="en-US" altLang="zh-CN" sz="1800" dirty="0" smtClean="0"/>
              <a:t>10</a:t>
            </a:r>
            <a:r>
              <a:rPr lang="zh-CN" altLang="en-US" sz="1800" dirty="0" smtClean="0"/>
              <a:t>月</a:t>
            </a:r>
            <a:r>
              <a:rPr lang="en-US" altLang="zh-CN" sz="1800" dirty="0" smtClean="0"/>
              <a:t>28</a:t>
            </a:r>
            <a:r>
              <a:rPr lang="zh-CN" altLang="en-US" sz="1800" dirty="0" smtClean="0"/>
              <a:t>日工行整体改制为股份有限公司，</a:t>
            </a:r>
            <a:r>
              <a:rPr lang="en-US" altLang="zh-CN" sz="1800" dirty="0" smtClean="0"/>
              <a:t>2006</a:t>
            </a:r>
            <a:r>
              <a:rPr lang="zh-CN" altLang="en-US" sz="1800" dirty="0" smtClean="0"/>
              <a:t>年</a:t>
            </a:r>
            <a:r>
              <a:rPr lang="en-US" altLang="zh-CN" sz="1800" dirty="0" smtClean="0"/>
              <a:t>10</a:t>
            </a:r>
            <a:r>
              <a:rPr lang="zh-CN" altLang="en-US" sz="1800" dirty="0" smtClean="0"/>
              <a:t>月</a:t>
            </a:r>
            <a:r>
              <a:rPr lang="en-US" altLang="zh-CN" sz="1800" dirty="0" smtClean="0"/>
              <a:t>27</a:t>
            </a:r>
            <a:r>
              <a:rPr lang="zh-CN" altLang="en-US" sz="1800" dirty="0" smtClean="0"/>
              <a:t>日成功在上交所和香港联交所同日挂牌上市。</a:t>
            </a:r>
            <a:endParaRPr lang="zh-CN" alt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51218" y="2499742"/>
            <a:ext cx="36607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大环境分析</a:t>
            </a:r>
            <a:endParaRPr lang="en-US" altLang="zh-CN" dirty="0" smtClean="0"/>
          </a:p>
          <a:p>
            <a:r>
              <a:rPr lang="en-US" altLang="zh-CN" dirty="0" smtClean="0"/>
              <a:t>2015</a:t>
            </a:r>
            <a:r>
              <a:rPr lang="zh-CN" altLang="en-US" dirty="0" smtClean="0"/>
              <a:t>年，世界经济增长与复苏依然乏力，国际金融市场震荡加剧，中国经济进入增速换挡、结构调整、新旧功能转换的新常态，银行经营遇到许多困难和挑战。经济下行压力不良贷款压力 互联网冲击压力、负债成本上升压力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2715766"/>
            <a:ext cx="39604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2015</a:t>
            </a:r>
            <a:r>
              <a:rPr lang="zh-CN" altLang="en-US" dirty="0" smtClean="0"/>
              <a:t>年，面对错综复杂的外部环，工商银行管理层紧紧围绕董事会确定的各项目标任务，抓市场、调结构、促改革，空风险、推动经营效益稳定增长，风险总体稳定可控，结构调整逐步深化，总体保持了稳健的经营态势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4734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796</Words>
  <Application>Microsoft Office PowerPoint</Application>
  <PresentationFormat>全屏显示(16:9)</PresentationFormat>
  <Paragraphs>73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修改如下幻灯片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修改如下幻灯片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china</dc:creator>
  <cp:lastModifiedBy>china</cp:lastModifiedBy>
  <cp:revision>17</cp:revision>
  <dcterms:created xsi:type="dcterms:W3CDTF">2017-04-06T00:01:44Z</dcterms:created>
  <dcterms:modified xsi:type="dcterms:W3CDTF">2017-04-07T03:17:50Z</dcterms:modified>
</cp:coreProperties>
</file>