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9144000" cy="5143500" type="screen16x9"/>
  <p:notesSz cx="6858000" cy="9144000"/>
  <p:defaultTextStyle>
    <a:defPPr>
      <a:defRPr lang="zh-CN"/>
    </a:defPPr>
    <a:lvl1pPr marL="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8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6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3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1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5F0"/>
    <a:srgbClr val="F0F5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4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7250-33CC-4F1B-BAE2-F41F0A8D9887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5125E-8940-4172-963E-8AAD911FA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5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8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6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3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1" algn="l" defTabSz="9142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杰克</a:t>
            </a:r>
            <a:r>
              <a:rPr lang="en-US" altLang="zh-CN" dirty="0" smtClean="0"/>
              <a:t>·</a:t>
            </a:r>
            <a:r>
              <a:rPr lang="zh-CN" altLang="en-US" dirty="0" smtClean="0"/>
              <a:t>韦尔奇</a:t>
            </a:r>
            <a:r>
              <a:rPr lang="en-US" altLang="zh-CN" dirty="0" smtClean="0"/>
              <a:t>(Jack Welch)</a:t>
            </a:r>
            <a:r>
              <a:rPr lang="zh-CN" altLang="en-US" dirty="0" smtClean="0"/>
              <a:t>是通用电气</a:t>
            </a:r>
            <a:r>
              <a:rPr lang="en-US" altLang="zh-CN" dirty="0" smtClean="0"/>
              <a:t>(GE)</a:t>
            </a:r>
            <a:r>
              <a:rPr lang="zh-CN" altLang="en-US" dirty="0" smtClean="0"/>
              <a:t>董事长兼</a:t>
            </a:r>
            <a:r>
              <a:rPr lang="en-US" altLang="zh-CN" dirty="0" smtClean="0"/>
              <a:t>CEO</a:t>
            </a:r>
            <a:r>
              <a:rPr lang="zh-CN" altLang="en-US" dirty="0" smtClean="0"/>
              <a:t>。在短短</a:t>
            </a:r>
            <a:r>
              <a:rPr lang="en-US" altLang="zh-CN" dirty="0" smtClean="0"/>
              <a:t>20</a:t>
            </a:r>
            <a:r>
              <a:rPr lang="zh-CN" altLang="en-US" dirty="0" smtClean="0"/>
              <a:t>年间，这位商界传奇人物使</a:t>
            </a:r>
            <a:r>
              <a:rPr lang="en-US" altLang="zh-CN" dirty="0" smtClean="0"/>
              <a:t>GE</a:t>
            </a:r>
            <a:r>
              <a:rPr lang="zh-CN" altLang="en-US" dirty="0" smtClean="0"/>
              <a:t>的市场资本增长</a:t>
            </a:r>
            <a:r>
              <a:rPr lang="en-US" altLang="zh-CN" dirty="0" smtClean="0"/>
              <a:t>30</a:t>
            </a:r>
            <a:r>
              <a:rPr lang="zh-CN" altLang="en-US" dirty="0" smtClean="0"/>
              <a:t>多倍，达到了</a:t>
            </a:r>
            <a:r>
              <a:rPr lang="en-US" altLang="zh-CN" dirty="0" smtClean="0"/>
              <a:t>4500</a:t>
            </a:r>
            <a:r>
              <a:rPr lang="zh-CN" altLang="en-US" dirty="0" smtClean="0"/>
              <a:t>亿美元，排名从世界第</a:t>
            </a:r>
            <a:r>
              <a:rPr lang="en-US" altLang="zh-CN" dirty="0" smtClean="0"/>
              <a:t>10</a:t>
            </a:r>
            <a:r>
              <a:rPr lang="zh-CN" altLang="en-US" dirty="0" smtClean="0"/>
              <a:t>提升到第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。他所推行的“六西格玛”标准、全球化和电子商务，几乎重新定义了现代企业。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5125E-8940-4172-963E-8AAD911FAA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98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92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61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35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6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8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19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8" indent="0">
              <a:buNone/>
              <a:defRPr sz="1600" b="1"/>
            </a:lvl6pPr>
            <a:lvl7pPr marL="2742886" indent="0">
              <a:buNone/>
              <a:defRPr sz="1600" b="1"/>
            </a:lvl7pPr>
            <a:lvl8pPr marL="3200033" indent="0">
              <a:buNone/>
              <a:defRPr sz="1600" b="1"/>
            </a:lvl8pPr>
            <a:lvl9pPr marL="365718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8" indent="0">
              <a:buNone/>
              <a:defRPr sz="1600" b="1"/>
            </a:lvl6pPr>
            <a:lvl7pPr marL="2742886" indent="0">
              <a:buNone/>
              <a:defRPr sz="1600" b="1"/>
            </a:lvl7pPr>
            <a:lvl8pPr marL="3200033" indent="0">
              <a:buNone/>
              <a:defRPr sz="1600" b="1"/>
            </a:lvl8pPr>
            <a:lvl9pPr marL="365718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43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5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87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8" indent="0">
              <a:buNone/>
              <a:defRPr sz="900"/>
            </a:lvl6pPr>
            <a:lvl7pPr marL="2742886" indent="0">
              <a:buNone/>
              <a:defRPr sz="900"/>
            </a:lvl7pPr>
            <a:lvl8pPr marL="3200033" indent="0">
              <a:buNone/>
              <a:defRPr sz="900"/>
            </a:lvl8pPr>
            <a:lvl9pPr marL="365718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9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5" indent="0">
              <a:buNone/>
              <a:defRPr sz="2400"/>
            </a:lvl3pPr>
            <a:lvl4pPr marL="1371443" indent="0">
              <a:buNone/>
              <a:defRPr sz="2000"/>
            </a:lvl4pPr>
            <a:lvl5pPr marL="1828590" indent="0">
              <a:buNone/>
              <a:defRPr sz="2000"/>
            </a:lvl5pPr>
            <a:lvl6pPr marL="2285738" indent="0">
              <a:buNone/>
              <a:defRPr sz="2000"/>
            </a:lvl6pPr>
            <a:lvl7pPr marL="2742886" indent="0">
              <a:buNone/>
              <a:defRPr sz="2000"/>
            </a:lvl7pPr>
            <a:lvl8pPr marL="3200033" indent="0">
              <a:buNone/>
              <a:defRPr sz="2000"/>
            </a:lvl8pPr>
            <a:lvl9pPr marL="365718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8" indent="0">
              <a:buNone/>
              <a:defRPr sz="900"/>
            </a:lvl6pPr>
            <a:lvl7pPr marL="2742886" indent="0">
              <a:buNone/>
              <a:defRPr sz="900"/>
            </a:lvl7pPr>
            <a:lvl8pPr marL="3200033" indent="0">
              <a:buNone/>
              <a:defRPr sz="900"/>
            </a:lvl8pPr>
            <a:lvl9pPr marL="365718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08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EFDA-A463-4189-A6BF-2480DDB5D8FB}" type="datetimeFigureOut">
              <a:rPr lang="zh-CN" altLang="en-US" smtClean="0"/>
              <a:t>2018/5/13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01D8-A6AC-4C1A-9F18-1F0589DC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5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8" algn="l" defTabSz="9142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9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5" indent="-228574" algn="l" defTabSz="9142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2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5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6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1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5039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1" y="775822"/>
            <a:ext cx="4185073" cy="1737328"/>
          </a:xfrm>
          <a:prstGeom prst="rect">
            <a:avLst/>
          </a:prstGeom>
          <a:noFill/>
        </p:spPr>
        <p:txBody>
          <a:bodyPr wrap="square" lIns="74606" tIns="37303" rIns="74606" bIns="373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你们知道了，</a:t>
            </a:r>
            <a:endParaRPr lang="en-US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但是，我们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做到</a:t>
            </a:r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了。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813" y="2966272"/>
            <a:ext cx="1838896" cy="352333"/>
          </a:xfrm>
          <a:prstGeom prst="rect">
            <a:avLst/>
          </a:prstGeom>
          <a:noFill/>
        </p:spPr>
        <p:txBody>
          <a:bodyPr wrap="square" lIns="74606" tIns="37303" rIns="74606" bIns="37303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杰克</a:t>
            </a:r>
            <a:r>
              <a:rPr lang="en-US" altLang="zh-CN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.</a:t>
            </a:r>
            <a:r>
              <a:rPr lang="zh-CN" altLang="en-US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韦尔奇</a:t>
            </a:r>
            <a:endParaRPr lang="zh-CN" altLang="en-US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9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3" t="17117" r="-36297" b="5527"/>
          <a:stretch/>
        </p:blipFill>
        <p:spPr>
          <a:xfrm>
            <a:off x="3131840" y="0"/>
            <a:ext cx="9327867" cy="5143500"/>
          </a:xfrm>
          <a:prstGeom prst="rect">
            <a:avLst/>
          </a:prstGeom>
        </p:spPr>
      </p:pic>
      <p:pic>
        <p:nvPicPr>
          <p:cNvPr id="1026" name="Picture 2" descr="http://www.epinv.com/ep-font/shufa/cache/18/188a14b9b32baf0e0948a7dbdc387503_www.epinv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0418"/>
            <a:ext cx="245161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472546"/>
            <a:ext cx="15799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杰克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·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韦尔奇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(Jack Welch)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是通用电气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(GE)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董事长兼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CEO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。在短短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20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年间，这位商界传奇人物使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GE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的市场资本增长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30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多倍，达到了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4500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亿美元，排名从世界第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10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提升到第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。 “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</a:rPr>
              <a:t>六西格玛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”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660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" b="15394"/>
          <a:stretch/>
        </p:blipFill>
        <p:spPr>
          <a:xfrm>
            <a:off x="-36512" y="0"/>
            <a:ext cx="644420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8224" y="77155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普罗旺斯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4994" y="1545119"/>
            <a:ext cx="16234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Impact" pitchFamily="34" charset="0"/>
                <a:ea typeface="微软雅黑" pitchFamily="34" charset="-122"/>
                <a:cs typeface="Arial" pitchFamily="34" charset="0"/>
              </a:rPr>
              <a:t>Provence</a:t>
            </a:r>
            <a:r>
              <a:rPr lang="en-US" altLang="zh-CN" sz="16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 (Provence), the Provence </a:t>
            </a:r>
            <a:r>
              <a:rPr lang="en-US" altLang="zh-CN" sz="1600" dirty="0" err="1">
                <a:latin typeface="Arial" pitchFamily="34" charset="0"/>
                <a:ea typeface="微软雅黑" pitchFamily="34" charset="-122"/>
                <a:cs typeface="Arial" pitchFamily="34" charset="0"/>
              </a:rPr>
              <a:t>Alpes</a:t>
            </a:r>
            <a:r>
              <a:rPr lang="en-US" altLang="zh-CN" sz="16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 blue </a:t>
            </a:r>
            <a:r>
              <a:rPr lang="en-US" altLang="zh-CN" sz="1600" dirty="0">
                <a:solidFill>
                  <a:srgbClr val="FF0000"/>
                </a:solidFill>
                <a:latin typeface="Arial Black" pitchFamily="34" charset="0"/>
                <a:ea typeface="微软雅黑" pitchFamily="34" charset="-122"/>
                <a:cs typeface="Arial" pitchFamily="34" charset="0"/>
              </a:rPr>
              <a:t>coast</a:t>
            </a:r>
            <a:r>
              <a:rPr lang="en-US" altLang="zh-CN" sz="16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 (Provence-</a:t>
            </a:r>
            <a:r>
              <a:rPr lang="en-US" altLang="zh-CN" sz="1600" dirty="0" err="1">
                <a:latin typeface="Arial" pitchFamily="34" charset="0"/>
                <a:ea typeface="微软雅黑" pitchFamily="34" charset="-122"/>
                <a:cs typeface="Arial" pitchFamily="34" charset="0"/>
              </a:rPr>
              <a:t>Alpes</a:t>
            </a:r>
            <a:r>
              <a:rPr lang="en-US" altLang="zh-CN" sz="16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-C's </a:t>
            </a:r>
            <a:r>
              <a:rPr lang="en-US" altLang="zh-CN" sz="1600" dirty="0" err="1">
                <a:latin typeface="Arial" pitchFamily="34" charset="0"/>
                <a:ea typeface="微软雅黑" pitchFamily="34" charset="-122"/>
                <a:cs typeface="Arial" pitchFamily="34" charset="0"/>
              </a:rPr>
              <a:t>te</a:t>
            </a:r>
            <a:r>
              <a:rPr lang="en-US" altLang="zh-CN" sz="16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 d'Azur), a former Rome province of the Empire, is now </a:t>
            </a:r>
            <a:r>
              <a:rPr lang="en-US" altLang="zh-CN" sz="16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1 2 3</a:t>
            </a:r>
            <a:endParaRPr lang="zh-CN" altLang="en-US" sz="16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imgsa.baidu.com/timg?image&amp;quality=80&amp;size=b9999_10000&amp;sec=1526188671735&amp;di=ec37d7510541f827b2028841ed3cca63&amp;imgtype=0&amp;src=http%3A%2F%2Fimg.mp.itc.cn%2Fupload%2F20170303%2Ffb038f34d5b3450bb45612bf4cab676d_th.jpg"/>
          <p:cNvSpPr>
            <a:spLocks noChangeAspect="1" noChangeArrowheads="1"/>
          </p:cNvSpPr>
          <p:nvPr/>
        </p:nvSpPr>
        <p:spPr bwMode="auto">
          <a:xfrm>
            <a:off x="155575" y="-1782763"/>
            <a:ext cx="93726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https://timgsa.baidu.com/timg?image&amp;quality=80&amp;size=b9999_10000&amp;sec=1526188671735&amp;di=ec37d7510541f827b2028841ed3cca63&amp;imgtype=0&amp;src=http%3A%2F%2Fimg.mp.itc.cn%2Fupload%2F20170303%2Ffb038f34d5b3450bb45612bf4cab676d_th.jpg"/>
          <p:cNvSpPr>
            <a:spLocks noChangeAspect="1" noChangeArrowheads="1"/>
          </p:cNvSpPr>
          <p:nvPr/>
        </p:nvSpPr>
        <p:spPr bwMode="auto">
          <a:xfrm>
            <a:off x="307975" y="-1630363"/>
            <a:ext cx="93726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6" descr="https://timgsa.baidu.com/timg?image&amp;quality=80&amp;size=b9999_10000&amp;sec=1526188671735&amp;di=ec37d7510541f827b2028841ed3cca63&amp;imgtype=0&amp;src=http%3A%2F%2Fimg.mp.itc.cn%2Fupload%2F20170303%2Ffb038f34d5b3450bb45612bf4cab676d_th.jpg"/>
          <p:cNvSpPr>
            <a:spLocks noChangeAspect="1" noChangeArrowheads="1"/>
          </p:cNvSpPr>
          <p:nvPr/>
        </p:nvSpPr>
        <p:spPr bwMode="auto">
          <a:xfrm>
            <a:off x="460375" y="-1477963"/>
            <a:ext cx="93726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 r="15378"/>
          <a:stretch/>
        </p:blipFill>
        <p:spPr>
          <a:xfrm>
            <a:off x="-19260" y="1242028"/>
            <a:ext cx="9139185" cy="398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33603" y="1131590"/>
            <a:ext cx="9110397" cy="2232248"/>
          </a:xfrm>
          <a:prstGeom prst="rect">
            <a:avLst/>
          </a:prstGeom>
          <a:gradFill>
            <a:gsLst>
              <a:gs pos="0">
                <a:schemeClr val="bg1"/>
              </a:gs>
              <a:gs pos="59200">
                <a:srgbClr val="FFFFFF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42" name="Picture 18" descr="http://www.epinv.com/ep-font/shufa/cache/a0/a0d6e629f8719dc9711900121144ead9_www.epinv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9669"/>
            <a:ext cx="7021958" cy="168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179512" y="1779662"/>
            <a:ext cx="1423464" cy="2576161"/>
          </a:xfrm>
          <a:custGeom>
            <a:avLst/>
            <a:gdLst>
              <a:gd name="connsiteX0" fmla="*/ 1288627 w 1423464"/>
              <a:gd name="connsiteY0" fmla="*/ 2546524 h 2576161"/>
              <a:gd name="connsiteX1" fmla="*/ 238760 w 1423464"/>
              <a:gd name="connsiteY1" fmla="*/ 2487257 h 2576161"/>
              <a:gd name="connsiteX2" fmla="*/ 196427 w 1423464"/>
              <a:gd name="connsiteY2" fmla="*/ 2292524 h 2576161"/>
              <a:gd name="connsiteX3" fmla="*/ 111760 w 1423464"/>
              <a:gd name="connsiteY3" fmla="*/ 2106257 h 2576161"/>
              <a:gd name="connsiteX4" fmla="*/ 18627 w 1423464"/>
              <a:gd name="connsiteY4" fmla="*/ 404457 h 2576161"/>
              <a:gd name="connsiteX5" fmla="*/ 509694 w 1423464"/>
              <a:gd name="connsiteY5" fmla="*/ 6524 h 2576161"/>
              <a:gd name="connsiteX6" fmla="*/ 1373294 w 1423464"/>
              <a:gd name="connsiteY6" fmla="*/ 311324 h 2576161"/>
              <a:gd name="connsiteX7" fmla="*/ 1314027 w 1423464"/>
              <a:gd name="connsiteY7" fmla="*/ 2021590 h 2576161"/>
              <a:gd name="connsiteX8" fmla="*/ 1288627 w 1423464"/>
              <a:gd name="connsiteY8" fmla="*/ 2546524 h 25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464" h="2576161">
                <a:moveTo>
                  <a:pt x="1288627" y="2546524"/>
                </a:moveTo>
                <a:cubicBezTo>
                  <a:pt x="1109416" y="2624135"/>
                  <a:pt x="420793" y="2529590"/>
                  <a:pt x="238760" y="2487257"/>
                </a:cubicBezTo>
                <a:cubicBezTo>
                  <a:pt x="56727" y="2444924"/>
                  <a:pt x="217594" y="2356024"/>
                  <a:pt x="196427" y="2292524"/>
                </a:cubicBezTo>
                <a:cubicBezTo>
                  <a:pt x="175260" y="2229024"/>
                  <a:pt x="141393" y="2420935"/>
                  <a:pt x="111760" y="2106257"/>
                </a:cubicBezTo>
                <a:cubicBezTo>
                  <a:pt x="82127" y="1791579"/>
                  <a:pt x="-47695" y="754412"/>
                  <a:pt x="18627" y="404457"/>
                </a:cubicBezTo>
                <a:cubicBezTo>
                  <a:pt x="84949" y="54501"/>
                  <a:pt x="283916" y="22046"/>
                  <a:pt x="509694" y="6524"/>
                </a:cubicBezTo>
                <a:cubicBezTo>
                  <a:pt x="735472" y="-8998"/>
                  <a:pt x="1239238" y="-24520"/>
                  <a:pt x="1373294" y="311324"/>
                </a:cubicBezTo>
                <a:cubicBezTo>
                  <a:pt x="1507350" y="647168"/>
                  <a:pt x="1332371" y="1647646"/>
                  <a:pt x="1314027" y="2021590"/>
                </a:cubicBezTo>
                <a:cubicBezTo>
                  <a:pt x="1295683" y="2395534"/>
                  <a:pt x="1467838" y="2468913"/>
                  <a:pt x="1288627" y="2546524"/>
                </a:cubicBezTo>
                <a:close/>
              </a:path>
            </a:pathLst>
          </a:custGeom>
          <a:solidFill>
            <a:srgbClr val="F8F5F0"/>
          </a:solidFill>
          <a:ln>
            <a:solidFill>
              <a:srgbClr val="F8F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39752" y="88350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zh-CN" altLang="en-US" sz="44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750" y="2114218"/>
            <a:ext cx="492443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书法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0195" y="2114218"/>
            <a:ext cx="492443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京剧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4641" y="2114218"/>
            <a:ext cx="492443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国画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9088" y="2114218"/>
            <a:ext cx="492443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杂耍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51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边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5266"/>
            <a:ext cx="9144000" cy="144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边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4" r="2615" b="2312"/>
          <a:stretch>
            <a:fillRect/>
          </a:stretch>
        </p:blipFill>
        <p:spPr bwMode="auto">
          <a:xfrm>
            <a:off x="0" y="1145520"/>
            <a:ext cx="3338654" cy="322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草副本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4883">
            <a:off x="7017020" y="-2790079"/>
            <a:ext cx="2697535" cy="269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0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3339">
            <a:off x="-220987" y="-81190"/>
            <a:ext cx="647616" cy="54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QQ截图未命名"/>
          <p:cNvPicPr>
            <a:picLocks noChangeAspect="1" noChangeArrowheads="1"/>
          </p:cNvPicPr>
          <p:nvPr/>
        </p:nvPicPr>
        <p:blipFill>
          <a:blip r:embed="rId8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18439" r="18282" b="15808"/>
          <a:stretch>
            <a:fillRect/>
          </a:stretch>
        </p:blipFill>
        <p:spPr bwMode="auto">
          <a:xfrm>
            <a:off x="0" y="0"/>
            <a:ext cx="417332" cy="61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鱼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430">
            <a:off x="-765108" y="-624933"/>
            <a:ext cx="1061474" cy="53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鱼1副本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9701">
            <a:off x="3179627" y="-1287202"/>
            <a:ext cx="1282756" cy="50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蜻蜓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50" y="-598846"/>
            <a:ext cx="708657" cy="59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莲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82" y="1548154"/>
            <a:ext cx="1647150" cy="18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edfjsehfsuf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" b="4393"/>
          <a:stretch>
            <a:fillRect/>
          </a:stretch>
        </p:blipFill>
        <p:spPr bwMode="auto">
          <a:xfrm>
            <a:off x="6354732" y="2931852"/>
            <a:ext cx="457654" cy="5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子儿啊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0"/>
          <a:stretch>
            <a:fillRect/>
          </a:stretch>
        </p:blipFill>
        <p:spPr bwMode="auto">
          <a:xfrm>
            <a:off x="4983788" y="668032"/>
            <a:ext cx="340720" cy="24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子儿啊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4"/>
          <a:stretch>
            <a:fillRect/>
          </a:stretch>
        </p:blipFill>
        <p:spPr bwMode="auto">
          <a:xfrm>
            <a:off x="4754961" y="1028701"/>
            <a:ext cx="274189" cy="24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721086"/>
      </p:ext>
    </p:extLst>
  </p:cSld>
  <p:clrMapOvr>
    <a:masterClrMapping/>
  </p:clrMapOvr>
  <p:transition advTm="23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5  E" pathEditMode="relative" rAng="0" ptsTypes="">
                                      <p:cBhvr>
                                        <p:cTn id="23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337E-7 1.36896E-6 C 0.11656 0.05476 0.23345 0.10753 0.31817 0.19717 C 0.40267 0.28748 0.42822 0.46412 0.50567 0.53875 C 0.58312 0.61338 0.70849 0.59284 0.78242 0.64694 C 0.85777 0.70059 0.90746 0.78715 0.95373 0.86244 C 0.99978 0.93795 1.04087 1.05586 1.06059 1.09958 C 1.08064 1.14374 1.07558 1.13292 1.07139 1.12387 " pathEditMode="relative" rAng="0" ptsTypes="aaaaaaA">
                                      <p:cBhvr>
                                        <p:cTn id="25" dur="1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4000" y="572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6558E-6 4.14219E-6 C 0.06786 0.07904 0.13584 0.15831 0.17605 0.26253 C 0.21626 0.36674 0.20447 0.53389 0.24116 0.6264 C 0.27773 0.71914 0.3521 0.75844 0.39616 0.81784 C 0.44023 0.87723 0.47813 0.91742 0.50523 0.98299 C 0.53233 1.04857 0.54192 1.1561 0.55877 1.21196 C 0.57574 1.2676 0.59116 1.29211 0.60681 1.31706 " pathEditMode="relative" rAng="0" ptsTypes="aaaaaaA">
                                      <p:cBhvr>
                                        <p:cTn id="27" dur="1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300" y="65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4.91847E-6 0.00044 C -0.01289 0.00154 -0.02578 -0.00176 -0.03812 0.00397 C -0.04087 0.00529 -0.04109 0.0152 -0.04308 0.01939 C -0.04473 0.02292 -0.0477 0.02336 -0.04969 0.02688 C -0.0531 0.03371 -0.0563 0.04209 -0.05949 0.05002 C -0.07205 0.07889 -0.08065 0.11679 -0.08913 0.15249 C -0.09596 0.18136 -0.10544 0.2056 -0.11546 0.22873 C -0.11954 0.23821 -0.12659 0.23579 -0.13199 0.23623 C -0.144 0.23843 -0.15601 0.23865 -0.16824 0.24063 C -0.17474 0.24107 -0.18135 0.24284 -0.18807 0.24438 C -0.19568 0.25033 -0.20405 0.25408 -0.2111 0.26355 C -0.21463 0.26774 -0.22091 0.27854 -0.22091 0.27876 C -0.22631 0.29771 -0.23204 0.31666 -0.23743 0.33605 C -0.24283 0.35456 -0.23468 0.3409 -0.24228 0.35897 C -0.24371 0.36205 -0.2457 0.36382 -0.24735 0.36646 C -0.24933 0.37021 -0.25011 0.37704 -0.2522 0.37814 C -0.25914 0.38189 -0.26663 0.38056 -0.27368 0.38189 C -0.28569 0.38431 -0.31004 0.3896 -0.31004 0.38982 C -0.32415 0.4004 -0.33406 0.42331 -0.34299 0.45086 C -0.34343 0.45593 -0.34475 0.47488 -0.34607 0.48149 C -0.35015 0.4978 -0.35852 0.52909 -0.36414 0.54275 C -0.36646 0.55795 -0.36921 0.56434 -0.37582 0.56919 C -0.38849 0.5595 -0.37472 0.57118 -0.37406 0.56919 C -0.37263 0.56611 -0.37692 0.56236 -0.37758 0.55773 C -0.37769 0.55597 -0.37637 0.55531 -0.37582 0.55399 " pathEditMode="relative" rAng="0" ptsTypes="ffffffffffffffffffffffffA">
                                      <p:cBhvr>
                                        <p:cTn id="29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8200" y="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5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186</Words>
  <Application>Microsoft Office PowerPoint</Application>
  <PresentationFormat>全屏显示(16:9)</PresentationFormat>
  <Paragraphs>13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User</cp:lastModifiedBy>
  <cp:revision>10</cp:revision>
  <dcterms:created xsi:type="dcterms:W3CDTF">2017-03-30T06:59:47Z</dcterms:created>
  <dcterms:modified xsi:type="dcterms:W3CDTF">2018-05-13T02:46:02Z</dcterms:modified>
</cp:coreProperties>
</file>