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9E67A-79FB-4424-A404-2BDED4EBC20F}" type="datetimeFigureOut">
              <a:rPr lang="zh-CN" altLang="en-US" smtClean="0"/>
              <a:t>2018/11/4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B9B8E5-F4C9-4109-B40C-7E8100D3AEE1}" type="slidenum">
              <a:rPr lang="zh-CN" altLang="en-US" smtClean="0"/>
              <a:t>‹#›</a:t>
            </a:fld>
            <a:endParaRPr lang="zh-CN" altLang="en-US"/>
          </a:p>
        </p:txBody>
      </p:sp>
    </p:spTree>
    <p:extLst>
      <p:ext uri="{BB962C8B-B14F-4D97-AF65-F5344CB8AC3E}">
        <p14:creationId xmlns:p14="http://schemas.microsoft.com/office/powerpoint/2010/main" val="1345872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0B9B8E5-F4C9-4109-B40C-7E8100D3AEE1}" type="slidenum">
              <a:rPr lang="zh-CN" altLang="en-US" smtClean="0"/>
              <a:t>3</a:t>
            </a:fld>
            <a:endParaRPr lang="zh-CN" altLang="en-US"/>
          </a:p>
        </p:txBody>
      </p:sp>
    </p:spTree>
    <p:extLst>
      <p:ext uri="{BB962C8B-B14F-4D97-AF65-F5344CB8AC3E}">
        <p14:creationId xmlns:p14="http://schemas.microsoft.com/office/powerpoint/2010/main" val="3370326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57335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335459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474461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566740" y="252415"/>
            <a:ext cx="8008937" cy="757237"/>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566740" y="1206500"/>
            <a:ext cx="8008937" cy="5254625"/>
          </a:xfrm>
        </p:spPr>
        <p:txBody>
          <a:bodyPr rtlCol="0">
            <a:normAutofit/>
          </a:bodyPr>
          <a:lstStyle/>
          <a:p>
            <a:pPr lvl="0"/>
            <a:endParaRPr lang="zh-CN" altLang="en-US" noProof="0"/>
          </a:p>
        </p:txBody>
      </p:sp>
      <p:sp>
        <p:nvSpPr>
          <p:cNvPr id="4" name="日期占位符 3"/>
          <p:cNvSpPr>
            <a:spLocks noGrp="1"/>
          </p:cNvSpPr>
          <p:nvPr>
            <p:ph type="dt" sz="half" idx="10"/>
          </p:nvPr>
        </p:nvSpPr>
        <p:spPr>
          <a:xfrm>
            <a:off x="628650" y="6356986"/>
            <a:ext cx="2057400" cy="363854"/>
          </a:xfrm>
        </p:spPr>
        <p:txBody>
          <a:bodyPr/>
          <a:lstStyle>
            <a:lvl1pPr>
              <a:defRPr/>
            </a:lvl1pPr>
          </a:lstStyle>
          <a:p>
            <a:pPr>
              <a:defRPr/>
            </a:pPr>
            <a:endParaRPr lang="en-US" altLang="zh-CN"/>
          </a:p>
        </p:txBody>
      </p:sp>
      <p:sp>
        <p:nvSpPr>
          <p:cNvPr id="5" name="页脚占位符 4"/>
          <p:cNvSpPr>
            <a:spLocks noGrp="1"/>
          </p:cNvSpPr>
          <p:nvPr>
            <p:ph type="ftr" sz="quarter" idx="11"/>
          </p:nvPr>
        </p:nvSpPr>
        <p:spPr>
          <a:xfrm>
            <a:off x="3028950" y="6356986"/>
            <a:ext cx="3086100" cy="363854"/>
          </a:xfr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6457950" y="6356986"/>
            <a:ext cx="2057400" cy="363854"/>
          </a:xfrm>
        </p:spPr>
        <p:txBody>
          <a:bodyPr/>
          <a:lstStyle>
            <a:lvl1pPr>
              <a:defRPr/>
            </a:lvl1pPr>
          </a:lstStyle>
          <a:p>
            <a:pPr>
              <a:defRPr/>
            </a:pPr>
            <a:fld id="{E12538F4-9EFD-4B39-8F93-A443744BE7F1}" type="slidenum">
              <a:rPr lang="zh-CN" altLang="en-US"/>
              <a:pPr>
                <a:defRPr/>
              </a:pPr>
              <a:t>‹#›</a:t>
            </a:fld>
            <a:endParaRPr lang="en-US" altLang="zh-CN"/>
          </a:p>
        </p:txBody>
      </p:sp>
    </p:spTree>
    <p:extLst>
      <p:ext uri="{BB962C8B-B14F-4D97-AF65-F5344CB8AC3E}">
        <p14:creationId xmlns:p14="http://schemas.microsoft.com/office/powerpoint/2010/main" val="371656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416018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072973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042320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106873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305492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92689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701971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E366521-4DD1-4187-B766-6EFF0F6A0237}" type="datetimeFigureOut">
              <a:rPr lang="zh-CN" altLang="en-US" smtClean="0"/>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74020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66521-4DD1-4187-B766-6EFF0F6A0237}" type="datetimeFigureOut">
              <a:rPr lang="zh-CN" altLang="en-US" smtClean="0"/>
              <a:t>2018/11/4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D2582-C87F-46C3-BDB7-C0B39CAF7338}" type="slidenum">
              <a:rPr lang="zh-CN" altLang="en-US" smtClean="0"/>
              <a:t>‹#›</a:t>
            </a:fld>
            <a:endParaRPr lang="zh-CN" altLang="en-US"/>
          </a:p>
        </p:txBody>
      </p:sp>
    </p:spTree>
    <p:extLst>
      <p:ext uri="{BB962C8B-B14F-4D97-AF65-F5344CB8AC3E}">
        <p14:creationId xmlns:p14="http://schemas.microsoft.com/office/powerpoint/2010/main" val="2416818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1050925" y="1230630"/>
            <a:ext cx="7042150" cy="4168140"/>
          </a:xfrm>
          <a:prstGeom prst="rect">
            <a:avLst/>
          </a:prstGeom>
          <a:noFill/>
          <a:ln w="254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11" name="任意多边形 10"/>
          <p:cNvSpPr/>
          <p:nvPr/>
        </p:nvSpPr>
        <p:spPr>
          <a:xfrm flipH="1">
            <a:off x="5989639" y="4682490"/>
            <a:ext cx="2103437" cy="716280"/>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12" name="任意多边形 11"/>
          <p:cNvSpPr/>
          <p:nvPr/>
        </p:nvSpPr>
        <p:spPr>
          <a:xfrm flipV="1">
            <a:off x="1050925" y="1230630"/>
            <a:ext cx="2103438" cy="716280"/>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16" name="圆角矩形 15"/>
          <p:cNvSpPr/>
          <p:nvPr/>
        </p:nvSpPr>
        <p:spPr>
          <a:xfrm>
            <a:off x="2578100" y="1905000"/>
            <a:ext cx="4108450" cy="281940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latinLnBrk="0"/>
            <a:r>
              <a:rPr kumimoji="0" lang="zh-CN" altLang="en-US" sz="4500">
                <a:solidFill>
                  <a:srgbClr val="FFFFFF"/>
                </a:solidFill>
                <a:sym typeface="Times New Roman" pitchFamily="18" charset="0"/>
              </a:rPr>
              <a:t>单元设计</a:t>
            </a:r>
          </a:p>
        </p:txBody>
      </p:sp>
      <p:cxnSp>
        <p:nvCxnSpPr>
          <p:cNvPr id="18" name="直接连接符 17"/>
          <p:cNvCxnSpPr>
            <a:stCxn id="16" idx="3"/>
            <a:endCxn id="10" idx="0"/>
          </p:cNvCxnSpPr>
          <p:nvPr/>
        </p:nvCxnSpPr>
        <p:spPr>
          <a:xfrm flipH="1" flipV="1">
            <a:off x="4572000" y="1230631"/>
            <a:ext cx="2114550" cy="2084070"/>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a:stCxn id="16" idx="1"/>
            <a:endCxn id="10" idx="0"/>
          </p:cNvCxnSpPr>
          <p:nvPr/>
        </p:nvCxnSpPr>
        <p:spPr>
          <a:xfrm flipV="1">
            <a:off x="2578100" y="1230631"/>
            <a:ext cx="1993900" cy="2084070"/>
          </a:xfrm>
          <a:prstGeom prst="line">
            <a:avLst/>
          </a:prstGeom>
          <a:ln w="254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75794"/>
      </p:ext>
    </p:extLst>
  </p:cSld>
  <p:clrMapOvr>
    <a:masterClrMapping/>
  </p:clrMapOvr>
  <p:transition spd="slow" advClick="0" advTm="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nvPr>
        </p:nvGraphicFramePr>
        <p:xfrm>
          <a:off x="539751" y="1183006"/>
          <a:ext cx="8207375" cy="4982324"/>
        </p:xfrm>
        <a:graphic>
          <a:graphicData uri="http://schemas.openxmlformats.org/drawingml/2006/table">
            <a:tbl>
              <a:tblPr/>
              <a:tblGrid>
                <a:gridCol w="360363"/>
                <a:gridCol w="360362"/>
                <a:gridCol w="1566863"/>
                <a:gridCol w="3689350"/>
                <a:gridCol w="1335087"/>
                <a:gridCol w="895350"/>
              </a:tblGrid>
              <a:tr h="886390">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dirty="0" smtClean="0">
                          <a:ln>
                            <a:noFill/>
                          </a:ln>
                          <a:solidFill>
                            <a:srgbClr val="FFFFFF"/>
                          </a:solidFill>
                          <a:effectLst/>
                          <a:latin typeface="宋体" pitchFamily="2" charset="-122"/>
                          <a:ea typeface="宋体" pitchFamily="2" charset="-122"/>
                        </a:rPr>
                        <a:t>步骤</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19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1900" b="1" i="0" u="none" strike="noStrike" cap="none" normalizeH="0" baseline="0" smtClean="0">
                          <a:ln>
                            <a:noFill/>
                          </a:ln>
                          <a:solidFill>
                            <a:srgbClr val="FFFFFF"/>
                          </a:solidFill>
                          <a:effectLst/>
                          <a:latin typeface="宋体" pitchFamily="2" charset="-122"/>
                          <a:ea typeface="宋体" pitchFamily="2" charset="-122"/>
                        </a:rPr>
                        <a:t>知识目标</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教师活动</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学生</a:t>
                      </a:r>
                      <a:endParaRPr kumimoji="0" lang="en-US" altLang="zh-CN" sz="19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活动</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时间</a:t>
                      </a:r>
                      <a:endParaRPr kumimoji="0" lang="en-US" altLang="zh-CN" sz="19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（分钟）</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3897814">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课堂任务</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3</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设计课前任务：</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说明本次课堂的学习内容、学习目标、学习方法和重点难点。</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务</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学习内容：</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）服务选择的标准；</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）评价服务标准的属性；</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3</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）选择服务标准的信息渠道；</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4</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）购买服务的风险性分析；</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5</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）服务不满产生的原因。</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学习方法：师生互动，项目分析。</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学习重点：</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）服务选择的标准和属性；</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）服务标准的信息渠道；</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学习难点：</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）服务选择标准属性的判断；</a:t>
                      </a:r>
                      <a:endParaRPr kumimoji="0" lang="en-US" altLang="zh-CN" sz="19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dirty="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dirty="0" smtClean="0">
                          <a:ln>
                            <a:noFill/>
                          </a:ln>
                          <a:solidFill>
                            <a:srgbClr val="000000"/>
                          </a:solidFill>
                          <a:effectLst/>
                          <a:latin typeface="宋体" pitchFamily="2" charset="-122"/>
                          <a:ea typeface="宋体" pitchFamily="2" charset="-122"/>
                        </a:rPr>
                        <a:t>）服务标准信息渠道的灵活运用。</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学生了解本次课堂主要学习内容、学习目标、内容的重点和难点。</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5</a:t>
                      </a:r>
                    </a:p>
                  </a:txBody>
                  <a:tcPr marL="75128" marR="75128" marT="46955" marB="4695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6901" name="组合 11"/>
          <p:cNvGrpSpPr>
            <a:grpSpLocks/>
          </p:cNvGrpSpPr>
          <p:nvPr/>
        </p:nvGrpSpPr>
        <p:grpSpPr bwMode="auto">
          <a:xfrm>
            <a:off x="323851" y="634366"/>
            <a:ext cx="2232025" cy="406108"/>
            <a:chOff x="323528" y="527933"/>
            <a:chExt cx="2232248" cy="338474"/>
          </a:xfrm>
        </p:grpSpPr>
        <p:grpSp>
          <p:nvGrpSpPr>
            <p:cNvPr id="36902" name="组合 12"/>
            <p:cNvGrpSpPr>
              <a:grpSpLocks/>
            </p:cNvGrpSpPr>
            <p:nvPr/>
          </p:nvGrpSpPr>
          <p:grpSpPr bwMode="auto">
            <a:xfrm>
              <a:off x="323528" y="589569"/>
              <a:ext cx="864096" cy="276838"/>
              <a:chOff x="179512" y="589569"/>
              <a:chExt cx="1397964" cy="276838"/>
            </a:xfrm>
          </p:grpSpPr>
          <p:sp>
            <p:nvSpPr>
              <p:cNvPr id="15" name="矩形 14"/>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6" name="矩形 15"/>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7" name="矩形 16"/>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6903" name="文本框 13"/>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课前任务</a:t>
              </a:r>
            </a:p>
          </p:txBody>
        </p:sp>
      </p:grpSp>
    </p:spTree>
    <p:extLst>
      <p:ext uri="{BB962C8B-B14F-4D97-AF65-F5344CB8AC3E}">
        <p14:creationId xmlns:p14="http://schemas.microsoft.com/office/powerpoint/2010/main" val="2070647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extLst>
              <p:ext uri="{D42A27DB-BD31-4B8C-83A1-F6EECF244321}">
                <p14:modId xmlns:p14="http://schemas.microsoft.com/office/powerpoint/2010/main" val="1116894616"/>
              </p:ext>
            </p:extLst>
          </p:nvPr>
        </p:nvGraphicFramePr>
        <p:xfrm>
          <a:off x="250825" y="1354456"/>
          <a:ext cx="8496300" cy="5473078"/>
        </p:xfrm>
        <a:graphic>
          <a:graphicData uri="http://schemas.openxmlformats.org/drawingml/2006/table">
            <a:tbl>
              <a:tblPr/>
              <a:tblGrid>
                <a:gridCol w="512763"/>
                <a:gridCol w="1431925"/>
                <a:gridCol w="2951162"/>
                <a:gridCol w="2720975"/>
                <a:gridCol w="879475"/>
              </a:tblGrid>
              <a:tr h="933450">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dirty="0" smtClean="0">
                          <a:ln>
                            <a:noFill/>
                          </a:ln>
                          <a:solidFill>
                            <a:srgbClr val="FFFFFF"/>
                          </a:solidFill>
                          <a:effectLst/>
                          <a:latin typeface="宋体" pitchFamily="2" charset="-122"/>
                          <a:ea typeface="宋体" pitchFamily="2" charset="-122"/>
                        </a:rPr>
                        <a:t>步骤</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17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1700" b="1" i="0" u="none" strike="noStrike" cap="none" normalizeH="0" baseline="0" smtClean="0">
                          <a:ln>
                            <a:noFill/>
                          </a:ln>
                          <a:solidFill>
                            <a:srgbClr val="FFFFFF"/>
                          </a:solidFill>
                          <a:effectLst/>
                          <a:latin typeface="宋体" pitchFamily="2" charset="-122"/>
                          <a:ea typeface="宋体" pitchFamily="2" charset="-122"/>
                        </a:rPr>
                        <a:t>知识目标</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教师活动</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学生活动</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时间（分钟）</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1118236">
                <a:tc rowSpan="4">
                  <a:txBody>
                    <a:bodyPr/>
                    <a:lstStyle/>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课堂任务</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问题分类解析</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教师针对本次课堂提问的问题与学生展开互动，说明分析问题的方法，解析问题的内容；</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教师对学生的疑问进行释疑。</a:t>
                      </a:r>
                    </a:p>
                  </a:txBody>
                  <a:tcPr marL="75142" marR="75142" marT="47005" marB="470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学生思考问题与回答问题，展开与教师的互动；</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学会提出自己对问题的疑问。</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txBody>
                  <a:tcPr marL="75142" marR="75142" marT="47005" marB="470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25</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902970">
                <a:tc vMerge="1">
                  <a:txBody>
                    <a:bodyPr/>
                    <a:lstStyle/>
                    <a:p>
                      <a:endParaRPr lang="zh-CN" altLang="en-US"/>
                    </a:p>
                  </a:txBody>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给出任务</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 （项目1）</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给出任务</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学生分组</a:t>
                      </a: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讨论</a:t>
                      </a:r>
                      <a:r>
                        <a:rPr kumimoji="0" lang="en-US" altLang="zh-CN" sz="1700" b="0" i="0" u="none" strike="noStrike" cap="none" normalizeH="0" baseline="0" dirty="0" smtClean="0">
                          <a:ln>
                            <a:noFill/>
                          </a:ln>
                          <a:solidFill>
                            <a:srgbClr val="000000"/>
                          </a:solidFill>
                          <a:effectLst/>
                          <a:latin typeface="宋体" pitchFamily="2" charset="-122"/>
                          <a:ea typeface="宋体" pitchFamily="2" charset="-122"/>
                        </a:rPr>
                        <a:t>7-11</a:t>
                      </a: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服务</a:t>
                      </a: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消费特征。</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5</a:t>
                      </a:r>
                      <a:endParaRPr kumimoji="0" lang="zh-CN" altLang="en-US" sz="1900" b="0" i="0" u="none" strike="noStrike" cap="none" normalizeH="0" baseline="0" smtClean="0">
                        <a:ln>
                          <a:noFill/>
                        </a:ln>
                        <a:solidFill>
                          <a:srgbClr val="000000"/>
                        </a:solidFill>
                        <a:effectLst/>
                        <a:latin typeface="宋体" pitchFamily="2" charset="-122"/>
                        <a:ea typeface="宋体" pitchFamily="2" charset="-122"/>
                      </a:endParaRP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1003936">
                <a:tc vMerge="1">
                  <a:txBody>
                    <a:bodyPr/>
                    <a:lstStyle/>
                    <a:p>
                      <a:endParaRPr lang="zh-CN" altLang="en-US"/>
                    </a:p>
                  </a:txBody>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教师点评任务</a:t>
                      </a:r>
                    </a:p>
                  </a:txBody>
                  <a:tcPr marL="75149" marR="75149" marT="46985" marB="46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教师点评学生的任务完成情况，解答学生在完成任务过程中存在的共性问题并示范。</a:t>
                      </a:r>
                    </a:p>
                  </a:txBody>
                  <a:tcPr marL="75149" marR="75149" marT="46985" marB="46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通过教师对各小组任务完成情况的点评，归纳总结，掌握与本任务相关的知识点和操作技能。</a:t>
                      </a:r>
                    </a:p>
                  </a:txBody>
                  <a:tcPr marL="75149" marR="75149" marT="46985" marB="46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25</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1003936">
                <a:tc vMerge="1">
                  <a:txBody>
                    <a:bodyPr/>
                    <a:lstStyle/>
                    <a:p>
                      <a:endParaRPr lang="zh-CN" altLang="en-US"/>
                    </a:p>
                  </a:txBody>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反思总结，完成考评</a:t>
                      </a:r>
                    </a:p>
                  </a:txBody>
                  <a:tcPr marL="75149" marR="75149" marT="46980" marB="469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dirty="0" smtClean="0">
                          <a:ln>
                            <a:noFill/>
                          </a:ln>
                          <a:solidFill>
                            <a:srgbClr val="000000"/>
                          </a:solidFill>
                          <a:effectLst/>
                          <a:latin typeface="宋体" pitchFamily="2" charset="-122"/>
                          <a:ea typeface="宋体" pitchFamily="2" charset="-122"/>
                        </a:rPr>
                        <a:t>1.</a:t>
                      </a: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教师引领学生对学习内容进行知识归纳或方法梳理。</a:t>
                      </a:r>
                      <a:endParaRPr kumimoji="0" lang="en-US" altLang="zh-CN" sz="17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dirty="0" smtClean="0">
                          <a:ln>
                            <a:noFill/>
                          </a:ln>
                          <a:solidFill>
                            <a:srgbClr val="000000"/>
                          </a:solidFill>
                          <a:effectLst/>
                          <a:latin typeface="宋体" pitchFamily="2" charset="-122"/>
                          <a:ea typeface="宋体" pitchFamily="2" charset="-122"/>
                        </a:rPr>
                        <a:t>2.</a:t>
                      </a:r>
                      <a:r>
                        <a:rPr kumimoji="0" lang="zh-CN" altLang="en-US" sz="1700" b="0" i="0" u="none" strike="noStrike" cap="none" normalizeH="0" baseline="0" dirty="0" smtClean="0">
                          <a:ln>
                            <a:noFill/>
                          </a:ln>
                          <a:solidFill>
                            <a:srgbClr val="000000"/>
                          </a:solidFill>
                          <a:effectLst/>
                          <a:latin typeface="宋体" pitchFamily="2" charset="-122"/>
                          <a:ea typeface="宋体" pitchFamily="2" charset="-122"/>
                        </a:rPr>
                        <a:t>完成本次任务考评。</a:t>
                      </a:r>
                    </a:p>
                  </a:txBody>
                  <a:tcPr marL="75149" marR="75149" marT="46980" marB="469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学生在教师指导下进行知识归纳或方法梳理；</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7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700" b="0" i="0" u="none" strike="noStrike" cap="none" normalizeH="0" baseline="0" smtClean="0">
                          <a:ln>
                            <a:noFill/>
                          </a:ln>
                          <a:solidFill>
                            <a:srgbClr val="000000"/>
                          </a:solidFill>
                          <a:effectLst/>
                          <a:latin typeface="宋体" pitchFamily="2" charset="-122"/>
                          <a:ea typeface="宋体" pitchFamily="2" charset="-122"/>
                        </a:rPr>
                        <a:t>组内评价、小组互评。</a:t>
                      </a:r>
                      <a:endParaRPr kumimoji="0" lang="zh-CN" altLang="zh-CN" sz="1700" b="0" i="0" u="none" strike="noStrike" cap="none" normalizeH="0" baseline="0" smtClean="0">
                        <a:ln>
                          <a:noFill/>
                        </a:ln>
                        <a:solidFill>
                          <a:srgbClr val="000000"/>
                        </a:solidFill>
                        <a:effectLst/>
                        <a:latin typeface="宋体" pitchFamily="2" charset="-122"/>
                        <a:ea typeface="宋体" pitchFamily="2" charset="-122"/>
                      </a:endParaRPr>
                    </a:p>
                  </a:txBody>
                  <a:tcPr marL="75149" marR="75149" marT="46980" marB="469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0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5</a:t>
                      </a:r>
                      <a:endParaRPr kumimoji="0" lang="zh-CN"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49" marR="75149" marT="46980" marB="469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885114" y="447676"/>
            <a:ext cx="287337"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7938" name="组合 18"/>
          <p:cNvGrpSpPr>
            <a:grpSpLocks/>
          </p:cNvGrpSpPr>
          <p:nvPr/>
        </p:nvGrpSpPr>
        <p:grpSpPr bwMode="auto">
          <a:xfrm>
            <a:off x="323851" y="491490"/>
            <a:ext cx="2232025" cy="406047"/>
            <a:chOff x="323528" y="527933"/>
            <a:chExt cx="2232248" cy="338474"/>
          </a:xfrm>
        </p:grpSpPr>
        <p:grpSp>
          <p:nvGrpSpPr>
            <p:cNvPr id="37939" name="组合 19"/>
            <p:cNvGrpSpPr>
              <a:grpSpLocks/>
            </p:cNvGrpSpPr>
            <p:nvPr/>
          </p:nvGrpSpPr>
          <p:grpSpPr bwMode="auto">
            <a:xfrm>
              <a:off x="323528" y="589569"/>
              <a:ext cx="864096" cy="276838"/>
              <a:chOff x="179512" y="589569"/>
              <a:chExt cx="1397964" cy="276838"/>
            </a:xfrm>
          </p:grpSpPr>
          <p:sp>
            <p:nvSpPr>
              <p:cNvPr id="22" name="矩形 21"/>
              <p:cNvSpPr/>
              <p:nvPr/>
            </p:nvSpPr>
            <p:spPr>
              <a:xfrm>
                <a:off x="179512" y="589864"/>
                <a:ext cx="1150718" cy="276308"/>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3" name="矩形 22"/>
              <p:cNvSpPr/>
              <p:nvPr/>
            </p:nvSpPr>
            <p:spPr>
              <a:xfrm>
                <a:off x="1394445" y="589864"/>
                <a:ext cx="66783" cy="276308"/>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4" name="矩形 23"/>
              <p:cNvSpPr/>
              <p:nvPr/>
            </p:nvSpPr>
            <p:spPr>
              <a:xfrm>
                <a:off x="1520304" y="720078"/>
                <a:ext cx="56508" cy="142918"/>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7940" name="文本框 20"/>
            <p:cNvSpPr txBox="1">
              <a:spLocks noChangeArrowheads="1"/>
            </p:cNvSpPr>
            <p:nvPr/>
          </p:nvSpPr>
          <p:spPr bwMode="auto">
            <a:xfrm>
              <a:off x="1150487" y="527933"/>
              <a:ext cx="1405289" cy="3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课堂任务</a:t>
              </a:r>
            </a:p>
          </p:txBody>
        </p:sp>
      </p:grpSp>
    </p:spTree>
    <p:extLst>
      <p:ext uri="{BB962C8B-B14F-4D97-AF65-F5344CB8AC3E}">
        <p14:creationId xmlns:p14="http://schemas.microsoft.com/office/powerpoint/2010/main" val="1432988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nvPr>
        </p:nvGraphicFramePr>
        <p:xfrm>
          <a:off x="450851" y="1786890"/>
          <a:ext cx="8208963" cy="4147186"/>
        </p:xfrm>
        <a:graphic>
          <a:graphicData uri="http://schemas.openxmlformats.org/drawingml/2006/table">
            <a:tbl>
              <a:tblPr/>
              <a:tblGrid>
                <a:gridCol w="360363"/>
                <a:gridCol w="361950"/>
                <a:gridCol w="1566862"/>
                <a:gridCol w="2408238"/>
                <a:gridCol w="2616200"/>
                <a:gridCol w="895350"/>
              </a:tblGrid>
              <a:tr h="1095376">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步骤</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20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2000" b="1" i="0" u="none" strike="noStrike" cap="none" normalizeH="0" baseline="0" smtClean="0">
                          <a:ln>
                            <a:noFill/>
                          </a:ln>
                          <a:solidFill>
                            <a:srgbClr val="FFFFFF"/>
                          </a:solidFill>
                          <a:effectLst/>
                          <a:latin typeface="宋体" pitchFamily="2" charset="-122"/>
                          <a:ea typeface="宋体" pitchFamily="2" charset="-122"/>
                        </a:rPr>
                        <a:t>知识目标</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教师活动</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学生活动</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时间</a:t>
                      </a:r>
                      <a:endParaRPr kumimoji="0" lang="en-US" altLang="zh-CN" sz="20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（分钟）</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3051810">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 </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任务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4</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问题分类解析</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教师针对本次课堂提问的问题与学生展开互动，说明分析问题的方法，解析问题的内容；</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教师对学生的疑问进行释疑。</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学生思考问题与回答问题，展开与教师的互动；</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学会提出自己对问题的疑问。</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25</a:t>
                      </a:r>
                    </a:p>
                  </a:txBody>
                  <a:tcPr marL="75142" marR="75142"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8949" name="组合 11"/>
          <p:cNvGrpSpPr>
            <a:grpSpLocks/>
          </p:cNvGrpSpPr>
          <p:nvPr/>
        </p:nvGrpSpPr>
        <p:grpSpPr bwMode="auto">
          <a:xfrm>
            <a:off x="323851" y="634366"/>
            <a:ext cx="2232025" cy="406108"/>
            <a:chOff x="323528" y="527933"/>
            <a:chExt cx="2232248" cy="338474"/>
          </a:xfrm>
        </p:grpSpPr>
        <p:grpSp>
          <p:nvGrpSpPr>
            <p:cNvPr id="38950" name="组合 12"/>
            <p:cNvGrpSpPr>
              <a:grpSpLocks/>
            </p:cNvGrpSpPr>
            <p:nvPr/>
          </p:nvGrpSpPr>
          <p:grpSpPr bwMode="auto">
            <a:xfrm>
              <a:off x="323528" y="589569"/>
              <a:ext cx="864096" cy="276838"/>
              <a:chOff x="179512" y="589569"/>
              <a:chExt cx="1397964" cy="276838"/>
            </a:xfrm>
          </p:grpSpPr>
          <p:sp>
            <p:nvSpPr>
              <p:cNvPr id="15" name="矩形 14"/>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6" name="矩形 15"/>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7" name="矩形 16"/>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8951" name="文本框 13"/>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课堂任务</a:t>
              </a:r>
            </a:p>
          </p:txBody>
        </p:sp>
      </p:grpSp>
    </p:spTree>
    <p:extLst>
      <p:ext uri="{BB962C8B-B14F-4D97-AF65-F5344CB8AC3E}">
        <p14:creationId xmlns:p14="http://schemas.microsoft.com/office/powerpoint/2010/main" val="2802365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extLst>
              <p:ext uri="{D42A27DB-BD31-4B8C-83A1-F6EECF244321}">
                <p14:modId xmlns:p14="http://schemas.microsoft.com/office/powerpoint/2010/main" val="3841448130"/>
              </p:ext>
            </p:extLst>
          </p:nvPr>
        </p:nvGraphicFramePr>
        <p:xfrm>
          <a:off x="487364" y="2219326"/>
          <a:ext cx="8137525" cy="2764806"/>
        </p:xfrm>
        <a:graphic>
          <a:graphicData uri="http://schemas.openxmlformats.org/drawingml/2006/table">
            <a:tbl>
              <a:tblPr/>
              <a:tblGrid>
                <a:gridCol w="344487"/>
                <a:gridCol w="344488"/>
                <a:gridCol w="1655762"/>
                <a:gridCol w="2276475"/>
                <a:gridCol w="2555875"/>
                <a:gridCol w="960438"/>
              </a:tblGrid>
              <a:tr h="886476">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dirty="0" smtClean="0">
                          <a:ln>
                            <a:noFill/>
                          </a:ln>
                          <a:solidFill>
                            <a:srgbClr val="FFFFFF"/>
                          </a:solidFill>
                          <a:effectLst/>
                          <a:latin typeface="宋体" pitchFamily="2" charset="-122"/>
                          <a:ea typeface="宋体" pitchFamily="2" charset="-122"/>
                        </a:rPr>
                        <a:t>步骤</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20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2000" b="1" i="0" u="none" strike="noStrike" cap="none" normalizeH="0" baseline="0" smtClean="0">
                          <a:ln>
                            <a:noFill/>
                          </a:ln>
                          <a:solidFill>
                            <a:srgbClr val="FFFFFF"/>
                          </a:solidFill>
                          <a:effectLst/>
                          <a:latin typeface="宋体" pitchFamily="2" charset="-122"/>
                          <a:ea typeface="宋体" pitchFamily="2" charset="-122"/>
                        </a:rPr>
                        <a:t>知识目标</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教师活动</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学生活动</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时间</a:t>
                      </a:r>
                      <a:endParaRPr kumimoji="0" lang="en-US" altLang="zh-CN" sz="20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（分钟）</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1680210">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课堂任务</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给出任务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 （项目1）</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给出任务</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学生分组</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讨论新玛特百货的服务</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消费特征。</a:t>
                      </a: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48" marR="75148" marT="46998" marB="46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9973" name="组合 22"/>
          <p:cNvGrpSpPr>
            <a:grpSpLocks/>
          </p:cNvGrpSpPr>
          <p:nvPr/>
        </p:nvGrpSpPr>
        <p:grpSpPr bwMode="auto">
          <a:xfrm>
            <a:off x="323851" y="634366"/>
            <a:ext cx="2232025" cy="406108"/>
            <a:chOff x="323528" y="527933"/>
            <a:chExt cx="2232248" cy="338474"/>
          </a:xfrm>
        </p:grpSpPr>
        <p:grpSp>
          <p:nvGrpSpPr>
            <p:cNvPr id="39974" name="组合 23"/>
            <p:cNvGrpSpPr>
              <a:grpSpLocks/>
            </p:cNvGrpSpPr>
            <p:nvPr/>
          </p:nvGrpSpPr>
          <p:grpSpPr bwMode="auto">
            <a:xfrm>
              <a:off x="323528" y="589569"/>
              <a:ext cx="864096" cy="276838"/>
              <a:chOff x="179512" y="589569"/>
              <a:chExt cx="1397964" cy="276838"/>
            </a:xfrm>
          </p:grpSpPr>
          <p:sp>
            <p:nvSpPr>
              <p:cNvPr id="26" name="矩形 25"/>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7" name="矩形 26"/>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8" name="矩形 27"/>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9975" name="文本框 24"/>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课堂任务</a:t>
              </a:r>
            </a:p>
          </p:txBody>
        </p:sp>
      </p:grpSp>
    </p:spTree>
    <p:extLst>
      <p:ext uri="{BB962C8B-B14F-4D97-AF65-F5344CB8AC3E}">
        <p14:creationId xmlns:p14="http://schemas.microsoft.com/office/powerpoint/2010/main" val="14317589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1365251" y="1295400"/>
            <a:ext cx="5853113" cy="400110"/>
          </a:xfrm>
          <a:prstGeom prst="rect">
            <a:avLst/>
          </a:prstGeom>
          <a:noFill/>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solidFill>
                  <a:srgbClr val="262626"/>
                </a:solidFill>
                <a:latin typeface="宋体" pitchFamily="2" charset="-122"/>
                <a:ea typeface="宋体" pitchFamily="2" charset="-122"/>
              </a:rPr>
              <a:t>子项目</a:t>
            </a:r>
            <a:endParaRPr kumimoji="0" lang="en-US" altLang="zh-CN" sz="2000" b="1">
              <a:solidFill>
                <a:srgbClr val="262626"/>
              </a:solidFill>
              <a:latin typeface="宋体" pitchFamily="2" charset="-122"/>
              <a:ea typeface="宋体" pitchFamily="2" charset="-122"/>
            </a:endParaRPr>
          </a:p>
        </p:txBody>
      </p:sp>
      <p:sp>
        <p:nvSpPr>
          <p:cNvPr id="24" name="文本框 23"/>
          <p:cNvSpPr txBox="1"/>
          <p:nvPr/>
        </p:nvSpPr>
        <p:spPr>
          <a:xfrm>
            <a:off x="1365250" y="1775461"/>
            <a:ext cx="6807200" cy="2677656"/>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just" eaLnBrk="1" latinLnBrk="0" hangingPunct="1">
              <a:lnSpc>
                <a:spcPct val="150000"/>
              </a:lnSpc>
            </a:pPr>
            <a:r>
              <a:rPr kumimoji="0" lang="zh-CN" altLang="en-US" sz="1600" dirty="0">
                <a:ea typeface="宋体" pitchFamily="2" charset="-122"/>
                <a:sym typeface="Times New Roman" pitchFamily="18" charset="0"/>
              </a:rPr>
              <a:t>一、</a:t>
            </a:r>
            <a:r>
              <a:rPr kumimoji="0" lang="zh-CN" altLang="en-US" sz="1600" dirty="0" smtClean="0">
                <a:ea typeface="宋体" pitchFamily="2" charset="-122"/>
                <a:sym typeface="Times New Roman" pitchFamily="18" charset="0"/>
              </a:rPr>
              <a:t>选择日照新玛特超市的</a:t>
            </a:r>
            <a:r>
              <a:rPr kumimoji="0" lang="zh-CN" altLang="en-US" sz="1600" dirty="0" smtClean="0">
                <a:latin typeface="宋体" pitchFamily="2" charset="-122"/>
                <a:ea typeface="宋体" pitchFamily="2" charset="-122"/>
                <a:sym typeface="Times New Roman" pitchFamily="18" charset="0"/>
              </a:rPr>
              <a:t>的</a:t>
            </a:r>
            <a:r>
              <a:rPr kumimoji="0" lang="zh-CN" altLang="en-US" sz="1600" dirty="0">
                <a:latin typeface="宋体" pitchFamily="2" charset="-122"/>
                <a:ea typeface="宋体" pitchFamily="2" charset="-122"/>
                <a:sym typeface="Times New Roman" pitchFamily="18" charset="0"/>
              </a:rPr>
              <a:t>服务的标准是什么</a:t>
            </a:r>
            <a:r>
              <a:rPr kumimoji="0" lang="zh-CN" altLang="en-US" sz="1600" dirty="0" smtClean="0">
                <a:latin typeface="宋体" pitchFamily="2" charset="-122"/>
                <a:ea typeface="宋体" pitchFamily="2" charset="-122"/>
                <a:sym typeface="Times New Roman" pitchFamily="18" charset="0"/>
              </a:rPr>
              <a:t>？</a:t>
            </a:r>
            <a:endParaRPr kumimoji="0" lang="en-US" altLang="zh-CN" sz="1600" dirty="0" smtClean="0">
              <a:latin typeface="宋体" pitchFamily="2" charset="-122"/>
              <a:ea typeface="宋体" pitchFamily="2" charset="-122"/>
              <a:sym typeface="Times New Roman" pitchFamily="18" charset="0"/>
            </a:endParaRPr>
          </a:p>
          <a:p>
            <a:pPr algn="just" eaLnBrk="1" latinLnBrk="0" hangingPunct="1">
              <a:lnSpc>
                <a:spcPct val="150000"/>
              </a:lnSpc>
            </a:pPr>
            <a:r>
              <a:rPr kumimoji="0" lang="zh-CN" altLang="en-US" sz="1600" dirty="0" smtClean="0">
                <a:latin typeface="宋体" pitchFamily="2" charset="-122"/>
                <a:ea typeface="宋体" pitchFamily="2" charset="-122"/>
                <a:sym typeface="Times New Roman" pitchFamily="18" charset="0"/>
              </a:rPr>
              <a:t>二、</a:t>
            </a:r>
            <a:r>
              <a:rPr kumimoji="0" lang="zh-CN" altLang="en-US" sz="1600" dirty="0" smtClean="0">
                <a:latin typeface="宋体" pitchFamily="2" charset="-122"/>
                <a:ea typeface="宋体" pitchFamily="2" charset="-122"/>
                <a:sym typeface="Times New Roman" pitchFamily="18" charset="0"/>
              </a:rPr>
              <a:t>连锁超市</a:t>
            </a:r>
            <a:r>
              <a:rPr kumimoji="0" lang="zh-CN" altLang="en-US" sz="1600" dirty="0" smtClean="0">
                <a:latin typeface="宋体" pitchFamily="2" charset="-122"/>
                <a:ea typeface="宋体" pitchFamily="2" charset="-122"/>
                <a:sym typeface="Times New Roman" pitchFamily="18" charset="0"/>
              </a:rPr>
              <a:t>服务</a:t>
            </a:r>
            <a:r>
              <a:rPr kumimoji="0" lang="zh-CN" altLang="en-US" sz="1600" dirty="0">
                <a:latin typeface="宋体" pitchFamily="2" charset="-122"/>
                <a:ea typeface="宋体" pitchFamily="2" charset="-122"/>
                <a:sym typeface="Times New Roman" pitchFamily="18" charset="0"/>
              </a:rPr>
              <a:t>的消费属性是什么？</a:t>
            </a:r>
            <a:endParaRPr kumimoji="0" lang="en-US" altLang="zh-CN" sz="1600" dirty="0">
              <a:ea typeface="宋体" pitchFamily="2" charset="-122"/>
              <a:sym typeface="Times New Roman" pitchFamily="18" charset="0"/>
            </a:endParaRPr>
          </a:p>
          <a:p>
            <a:pPr algn="just" eaLnBrk="1" latinLnBrk="0" hangingPunct="1">
              <a:lnSpc>
                <a:spcPct val="150000"/>
              </a:lnSpc>
            </a:pPr>
            <a:r>
              <a:rPr kumimoji="0" lang="zh-CN" altLang="en-US" sz="1600" dirty="0">
                <a:ea typeface="宋体" pitchFamily="2" charset="-122"/>
                <a:sym typeface="Times New Roman" pitchFamily="18" charset="0"/>
              </a:rPr>
              <a:t>三、获取物流服务的信息渠道有哪些</a:t>
            </a:r>
            <a:r>
              <a:rPr kumimoji="0" lang="zh-CN" altLang="en-US" sz="1600" dirty="0" smtClean="0">
                <a:ea typeface="宋体" pitchFamily="2" charset="-122"/>
                <a:sym typeface="Times New Roman" pitchFamily="18" charset="0"/>
              </a:rPr>
              <a:t>？新玛特与原日照百货大楼有</a:t>
            </a:r>
            <a:r>
              <a:rPr kumimoji="0" lang="zh-CN" altLang="en-US" sz="1600" dirty="0">
                <a:ea typeface="宋体" pitchFamily="2" charset="-122"/>
                <a:sym typeface="Times New Roman" pitchFamily="18" charset="0"/>
              </a:rPr>
              <a:t>什么区别？</a:t>
            </a:r>
            <a:endParaRPr kumimoji="0" lang="en-US" altLang="zh-CN" sz="1600" dirty="0">
              <a:ea typeface="宋体" pitchFamily="2" charset="-122"/>
              <a:sym typeface="Times New Roman" pitchFamily="18" charset="0"/>
            </a:endParaRPr>
          </a:p>
          <a:p>
            <a:pPr algn="just" eaLnBrk="1" latinLnBrk="0" hangingPunct="1">
              <a:lnSpc>
                <a:spcPct val="150000"/>
              </a:lnSpc>
            </a:pPr>
            <a:r>
              <a:rPr kumimoji="0" lang="zh-CN" altLang="en-US" sz="1600" dirty="0">
                <a:latin typeface="宋体" pitchFamily="2" charset="-122"/>
                <a:ea typeface="宋体" pitchFamily="2" charset="-122"/>
                <a:sym typeface="Times New Roman" pitchFamily="18" charset="0"/>
              </a:rPr>
              <a:t>四、</a:t>
            </a:r>
            <a:r>
              <a:rPr kumimoji="0" lang="zh-CN" altLang="en-US" sz="1600" dirty="0" smtClean="0">
                <a:latin typeface="宋体" pitchFamily="2" charset="-122"/>
                <a:ea typeface="宋体" pitchFamily="2" charset="-122"/>
                <a:sym typeface="Times New Roman" pitchFamily="18" charset="0"/>
              </a:rPr>
              <a:t>导致</a:t>
            </a:r>
            <a:r>
              <a:rPr kumimoji="0" lang="zh-CN" altLang="en-US" sz="1600" dirty="0" smtClean="0">
                <a:latin typeface="宋体" pitchFamily="2" charset="-122"/>
                <a:ea typeface="宋体" pitchFamily="2" charset="-122"/>
                <a:sym typeface="Times New Roman" pitchFamily="18" charset="0"/>
              </a:rPr>
              <a:t>连锁企业</a:t>
            </a:r>
            <a:r>
              <a:rPr kumimoji="0" lang="zh-CN" altLang="en-US" sz="1600" dirty="0" smtClean="0">
                <a:latin typeface="宋体" pitchFamily="2" charset="-122"/>
                <a:ea typeface="宋体" pitchFamily="2" charset="-122"/>
                <a:sym typeface="Times New Roman" pitchFamily="18" charset="0"/>
              </a:rPr>
              <a:t>服务</a:t>
            </a:r>
            <a:r>
              <a:rPr kumimoji="0" lang="zh-CN" altLang="en-US" sz="1600" dirty="0">
                <a:latin typeface="宋体" pitchFamily="2" charset="-122"/>
                <a:ea typeface="宋体" pitchFamily="2" charset="-122"/>
                <a:sym typeface="Times New Roman" pitchFamily="18" charset="0"/>
              </a:rPr>
              <a:t>不满的因素有哪些？</a:t>
            </a:r>
            <a:endParaRPr kumimoji="0" lang="en-US" altLang="zh-CN" sz="1600" dirty="0">
              <a:latin typeface="宋体" pitchFamily="2" charset="-122"/>
              <a:ea typeface="宋体" pitchFamily="2" charset="-122"/>
              <a:sym typeface="Times New Roman" pitchFamily="18" charset="0"/>
            </a:endParaRPr>
          </a:p>
          <a:p>
            <a:pPr algn="just" eaLnBrk="1" latinLnBrk="0" hangingPunct="1">
              <a:lnSpc>
                <a:spcPct val="150000"/>
              </a:lnSpc>
            </a:pPr>
            <a:r>
              <a:rPr kumimoji="0" lang="zh-CN" altLang="en-US" sz="1600" dirty="0">
                <a:latin typeface="宋体" pitchFamily="2" charset="-122"/>
                <a:ea typeface="宋体" pitchFamily="2" charset="-122"/>
                <a:sym typeface="Times New Roman" pitchFamily="18" charset="0"/>
              </a:rPr>
              <a:t>五、</a:t>
            </a:r>
            <a:r>
              <a:rPr kumimoji="0" lang="zh-CN" altLang="en-US" sz="1600" dirty="0" smtClean="0">
                <a:latin typeface="宋体" pitchFamily="2" charset="-122"/>
                <a:ea typeface="宋体" pitchFamily="2" charset="-122"/>
                <a:sym typeface="Times New Roman" pitchFamily="18" charset="0"/>
              </a:rPr>
              <a:t>日照新玛特和华润的品牌</a:t>
            </a:r>
            <a:r>
              <a:rPr kumimoji="0" lang="zh-CN" altLang="en-US" sz="1600" dirty="0">
                <a:latin typeface="宋体" pitchFamily="2" charset="-122"/>
                <a:ea typeface="宋体" pitchFamily="2" charset="-122"/>
                <a:sym typeface="Times New Roman" pitchFamily="18" charset="0"/>
              </a:rPr>
              <a:t>忠诚度如何？二者应该如何</a:t>
            </a:r>
            <a:r>
              <a:rPr kumimoji="0" lang="zh-CN" altLang="en-US" sz="1600" dirty="0" smtClean="0">
                <a:latin typeface="宋体" pitchFamily="2" charset="-122"/>
                <a:ea typeface="宋体" pitchFamily="2" charset="-122"/>
                <a:sym typeface="Times New Roman" pitchFamily="18" charset="0"/>
              </a:rPr>
              <a:t>提高连锁企业服务</a:t>
            </a:r>
            <a:r>
              <a:rPr kumimoji="0" lang="zh-CN" altLang="en-US" sz="1600" dirty="0">
                <a:latin typeface="宋体" pitchFamily="2" charset="-122"/>
                <a:ea typeface="宋体" pitchFamily="2" charset="-122"/>
                <a:sym typeface="Times New Roman" pitchFamily="18" charset="0"/>
              </a:rPr>
              <a:t>的品牌忠诚度？</a:t>
            </a:r>
            <a:endParaRPr kumimoji="0" lang="en-US" altLang="zh-CN" sz="1600" dirty="0">
              <a:latin typeface="宋体" pitchFamily="2" charset="-122"/>
              <a:ea typeface="宋体" pitchFamily="2" charset="-122"/>
              <a:sym typeface="Times New Roman" pitchFamily="18" charset="0"/>
            </a:endParaRPr>
          </a:p>
        </p:txBody>
      </p:sp>
      <p:sp>
        <p:nvSpPr>
          <p:cNvPr id="30" name="文本框 29"/>
          <p:cNvSpPr txBox="1"/>
          <p:nvPr/>
        </p:nvSpPr>
        <p:spPr>
          <a:xfrm>
            <a:off x="1365250" y="4591050"/>
            <a:ext cx="6807200" cy="400110"/>
          </a:xfrm>
          <a:prstGeom prst="rect">
            <a:avLst/>
          </a:prstGeom>
          <a:noFill/>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solidFill>
                  <a:srgbClr val="262626"/>
                </a:solidFill>
                <a:latin typeface="宋体" pitchFamily="2" charset="-122"/>
                <a:ea typeface="宋体" pitchFamily="2" charset="-122"/>
              </a:rPr>
              <a:t>任务</a:t>
            </a:r>
            <a:endParaRPr kumimoji="0" lang="en-US" altLang="zh-CN" sz="2000" b="1">
              <a:solidFill>
                <a:srgbClr val="262626"/>
              </a:solidFill>
              <a:latin typeface="宋体" pitchFamily="2" charset="-122"/>
              <a:ea typeface="宋体" pitchFamily="2" charset="-122"/>
            </a:endParaRPr>
          </a:p>
        </p:txBody>
      </p:sp>
      <p:sp>
        <p:nvSpPr>
          <p:cNvPr id="32" name="文本框 31"/>
          <p:cNvSpPr txBox="1"/>
          <p:nvPr/>
        </p:nvSpPr>
        <p:spPr>
          <a:xfrm>
            <a:off x="1365250" y="5284470"/>
            <a:ext cx="6807200" cy="1200329"/>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zh-CN" altLang="en-US" sz="1600" dirty="0">
                <a:ea typeface="宋体" pitchFamily="2" charset="-122"/>
                <a:sym typeface="Times New Roman" pitchFamily="18" charset="0"/>
              </a:rPr>
              <a:t>如果你</a:t>
            </a:r>
            <a:r>
              <a:rPr kumimoji="0" lang="zh-CN" altLang="en-US" sz="1600" dirty="0" smtClean="0">
                <a:ea typeface="宋体" pitchFamily="2" charset="-122"/>
                <a:sym typeface="Times New Roman" pitchFamily="18" charset="0"/>
              </a:rPr>
              <a:t>是日照新玛特超市的</a:t>
            </a:r>
            <a:r>
              <a:rPr kumimoji="0" lang="zh-CN" altLang="en-US" sz="1600" dirty="0">
                <a:ea typeface="宋体" pitchFamily="2" charset="-122"/>
                <a:sym typeface="Times New Roman" pitchFamily="18" charset="0"/>
              </a:rPr>
              <a:t>负责人，</a:t>
            </a:r>
            <a:endParaRPr kumimoji="0" lang="en-US" altLang="zh-CN" sz="1600" dirty="0">
              <a:ea typeface="宋体" pitchFamily="2" charset="-122"/>
              <a:sym typeface="Times New Roman" pitchFamily="18" charset="0"/>
            </a:endParaRPr>
          </a:p>
          <a:p>
            <a:pPr eaLnBrk="1" latinLnBrk="0" hangingPunct="1">
              <a:lnSpc>
                <a:spcPct val="150000"/>
              </a:lnSpc>
            </a:pPr>
            <a:r>
              <a:rPr kumimoji="0" lang="zh-CN" altLang="en-US" sz="1600" dirty="0">
                <a:ea typeface="宋体" pitchFamily="2" charset="-122"/>
                <a:sym typeface="Times New Roman" pitchFamily="18" charset="0"/>
              </a:rPr>
              <a:t>任务一：你会如何</a:t>
            </a:r>
            <a:r>
              <a:rPr kumimoji="0" lang="zh-CN" altLang="en-US" sz="1600" dirty="0" smtClean="0">
                <a:ea typeface="宋体" pitchFamily="2" charset="-122"/>
                <a:sym typeface="Times New Roman" pitchFamily="18" charset="0"/>
              </a:rPr>
              <a:t>选择服务</a:t>
            </a:r>
            <a:r>
              <a:rPr kumimoji="0" lang="zh-CN" altLang="en-US" sz="1600" dirty="0">
                <a:ea typeface="宋体" pitchFamily="2" charset="-122"/>
                <a:sym typeface="Times New Roman" pitchFamily="18" charset="0"/>
              </a:rPr>
              <a:t>的传播渠道？</a:t>
            </a:r>
            <a:endParaRPr kumimoji="0" lang="en-US" altLang="zh-CN" sz="1600" dirty="0">
              <a:ea typeface="宋体" pitchFamily="2" charset="-122"/>
              <a:sym typeface="Times New Roman" pitchFamily="18" charset="0"/>
            </a:endParaRPr>
          </a:p>
          <a:p>
            <a:pPr eaLnBrk="1" latinLnBrk="0" hangingPunct="1">
              <a:lnSpc>
                <a:spcPct val="150000"/>
              </a:lnSpc>
            </a:pPr>
            <a:r>
              <a:rPr kumimoji="0" lang="zh-CN" altLang="en-US" sz="1600" dirty="0">
                <a:ea typeface="宋体" pitchFamily="2" charset="-122"/>
                <a:sym typeface="Times New Roman" pitchFamily="18" charset="0"/>
              </a:rPr>
              <a:t>任务二：你会如何提升公司的客服水平或提升客户的满意度及忠诚度？</a:t>
            </a:r>
          </a:p>
        </p:txBody>
      </p:sp>
      <p:grpSp>
        <p:nvGrpSpPr>
          <p:cNvPr id="40966" name="组合 1"/>
          <p:cNvGrpSpPr>
            <a:grpSpLocks/>
          </p:cNvGrpSpPr>
          <p:nvPr/>
        </p:nvGrpSpPr>
        <p:grpSpPr bwMode="auto">
          <a:xfrm>
            <a:off x="922339" y="352426"/>
            <a:ext cx="7610475" cy="784860"/>
            <a:chOff x="922610" y="294016"/>
            <a:chExt cx="7609830" cy="654324"/>
          </a:xfrm>
        </p:grpSpPr>
        <p:grpSp>
          <p:nvGrpSpPr>
            <p:cNvPr id="40967" name="组合 18"/>
            <p:cNvGrpSpPr>
              <a:grpSpLocks/>
            </p:cNvGrpSpPr>
            <p:nvPr/>
          </p:nvGrpSpPr>
          <p:grpSpPr bwMode="auto">
            <a:xfrm>
              <a:off x="922610" y="394625"/>
              <a:ext cx="548089" cy="553715"/>
              <a:chOff x="611187" y="261275"/>
              <a:chExt cx="666069" cy="664458"/>
            </a:xfrm>
          </p:grpSpPr>
          <p:sp>
            <p:nvSpPr>
              <p:cNvPr id="9" name="矩形 8"/>
              <p:cNvSpPr>
                <a:spLocks noChangeAspect="1"/>
              </p:cNvSpPr>
              <p:nvPr/>
            </p:nvSpPr>
            <p:spPr>
              <a:xfrm>
                <a:off x="611187" y="260609"/>
                <a:ext cx="538207" cy="5374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sp>
            <p:nvSpPr>
              <p:cNvPr id="17" name="矩形 16"/>
              <p:cNvSpPr>
                <a:spLocks noChangeAspect="1"/>
              </p:cNvSpPr>
              <p:nvPr/>
            </p:nvSpPr>
            <p:spPr>
              <a:xfrm>
                <a:off x="881255" y="529327"/>
                <a:ext cx="395456" cy="3964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grpSp>
        <p:sp>
          <p:nvSpPr>
            <p:cNvPr id="33" name="标题 1"/>
            <p:cNvSpPr txBox="1">
              <a:spLocks/>
            </p:cNvSpPr>
            <p:nvPr/>
          </p:nvSpPr>
          <p:spPr>
            <a:xfrm>
              <a:off x="2124245" y="294016"/>
              <a:ext cx="4043020" cy="640030"/>
            </a:xfrm>
            <a:prstGeom prst="rect">
              <a:avLst/>
            </a:prstGeom>
          </p:spPr>
          <p:txBody>
            <a:bodyPr anchor="ctr">
              <a:norm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3200">
                  <a:ea typeface="宋体" pitchFamily="2" charset="-122"/>
                  <a:sym typeface="Times New Roman" pitchFamily="18" charset="0"/>
                </a:rPr>
                <a:t>给出任务</a:t>
              </a:r>
            </a:p>
          </p:txBody>
        </p:sp>
        <p:cxnSp>
          <p:nvCxnSpPr>
            <p:cNvPr id="40" name="直接连接符 39"/>
            <p:cNvCxnSpPr/>
            <p:nvPr/>
          </p:nvCxnSpPr>
          <p:spPr>
            <a:xfrm flipV="1">
              <a:off x="1197224" y="934046"/>
              <a:ext cx="7335216" cy="9529"/>
            </a:xfrm>
            <a:prstGeom prst="line">
              <a:avLst/>
            </a:prstGeom>
            <a:ln w="19050">
              <a:solidFill>
                <a:srgbClr val="21A3D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049495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nvPr>
        </p:nvGraphicFramePr>
        <p:xfrm>
          <a:off x="523875" y="1373505"/>
          <a:ext cx="8064500" cy="3865892"/>
        </p:xfrm>
        <a:graphic>
          <a:graphicData uri="http://schemas.openxmlformats.org/drawingml/2006/table">
            <a:tbl>
              <a:tblPr/>
              <a:tblGrid>
                <a:gridCol w="344488"/>
                <a:gridCol w="344487"/>
                <a:gridCol w="1585913"/>
                <a:gridCol w="2687637"/>
                <a:gridCol w="2211388"/>
                <a:gridCol w="890587"/>
              </a:tblGrid>
              <a:tr h="886471">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步骤</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20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2000" b="1" i="0" u="none" strike="noStrike" cap="none" normalizeH="0" baseline="0" smtClean="0">
                          <a:ln>
                            <a:noFill/>
                          </a:ln>
                          <a:solidFill>
                            <a:srgbClr val="FFFFFF"/>
                          </a:solidFill>
                          <a:effectLst/>
                          <a:latin typeface="宋体" pitchFamily="2" charset="-122"/>
                          <a:ea typeface="宋体" pitchFamily="2" charset="-122"/>
                        </a:rPr>
                        <a:t>知识目标</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教师活动</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学生活动</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时间（分钟）</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1101090">
                <a:tc row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课堂任务</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row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6</a:t>
                      </a: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row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学生独立完成任务</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师生共同解决与该任务相关的知识点。</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学生通过讨论发现需要解决的知识点。</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row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25</a:t>
                      </a: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168021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学生完成任务的过程中，教师指导、示范、答疑、纠错。</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学生在教师的指导下，进入角色，独立完成任务。</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endParaRPr kumimoji="0" lang="zh-CN" altLang="en-US" sz="2000" b="0" i="0" u="none" strike="noStrike" cap="none" normalizeH="0" baseline="0" smtClean="0">
                        <a:ln>
                          <a:noFill/>
                        </a:ln>
                        <a:solidFill>
                          <a:srgbClr val="000000"/>
                        </a:solidFill>
                        <a:effectLst/>
                        <a:latin typeface="宋体" pitchFamily="2" charset="-122"/>
                        <a:ea typeface="宋体" pitchFamily="2" charset="-122"/>
                      </a:endParaRPr>
                    </a:p>
                  </a:txBody>
                  <a:tcPr marL="75138" marR="75138" marT="46996" marB="469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vMerge="1">
                  <a:txBody>
                    <a:bodyPr/>
                    <a:lstStyle/>
                    <a:p>
                      <a:endParaRPr lang="zh-CN" altLang="en-US"/>
                    </a:p>
                  </a:txBody>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42024" name="组合 11"/>
          <p:cNvGrpSpPr>
            <a:grpSpLocks/>
          </p:cNvGrpSpPr>
          <p:nvPr/>
        </p:nvGrpSpPr>
        <p:grpSpPr bwMode="auto">
          <a:xfrm>
            <a:off x="323851" y="634366"/>
            <a:ext cx="2232025" cy="406108"/>
            <a:chOff x="323528" y="527933"/>
            <a:chExt cx="2232248" cy="338474"/>
          </a:xfrm>
        </p:grpSpPr>
        <p:grpSp>
          <p:nvGrpSpPr>
            <p:cNvPr id="42025" name="组合 12"/>
            <p:cNvGrpSpPr>
              <a:grpSpLocks/>
            </p:cNvGrpSpPr>
            <p:nvPr/>
          </p:nvGrpSpPr>
          <p:grpSpPr bwMode="auto">
            <a:xfrm>
              <a:off x="323528" y="589569"/>
              <a:ext cx="864096" cy="276838"/>
              <a:chOff x="179512" y="589569"/>
              <a:chExt cx="1397964" cy="276838"/>
            </a:xfrm>
          </p:grpSpPr>
          <p:sp>
            <p:nvSpPr>
              <p:cNvPr id="15" name="矩形 14"/>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6" name="矩形 15"/>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7" name="矩形 16"/>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42026" name="文本框 13"/>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课堂任务</a:t>
              </a:r>
            </a:p>
          </p:txBody>
        </p:sp>
      </p:grpSp>
    </p:spTree>
    <p:extLst>
      <p:ext uri="{BB962C8B-B14F-4D97-AF65-F5344CB8AC3E}">
        <p14:creationId xmlns:p14="http://schemas.microsoft.com/office/powerpoint/2010/main" val="3994788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组合 18"/>
          <p:cNvGrpSpPr>
            <a:grpSpLocks/>
          </p:cNvGrpSpPr>
          <p:nvPr/>
        </p:nvGrpSpPr>
        <p:grpSpPr bwMode="auto">
          <a:xfrm>
            <a:off x="939800" y="438150"/>
            <a:ext cx="547688" cy="664846"/>
            <a:chOff x="611187" y="261275"/>
            <a:chExt cx="666069" cy="664458"/>
          </a:xfrm>
        </p:grpSpPr>
        <p:sp>
          <p:nvSpPr>
            <p:cNvPr id="9" name="矩形 8"/>
            <p:cNvSpPr>
              <a:spLocks noChangeAspect="1"/>
            </p:cNvSpPr>
            <p:nvPr/>
          </p:nvSpPr>
          <p:spPr>
            <a:xfrm>
              <a:off x="611187" y="261275"/>
              <a:ext cx="538647" cy="53689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sp>
          <p:nvSpPr>
            <p:cNvPr id="17" name="矩形 16"/>
            <p:cNvSpPr>
              <a:spLocks noChangeAspect="1"/>
            </p:cNvSpPr>
            <p:nvPr/>
          </p:nvSpPr>
          <p:spPr>
            <a:xfrm>
              <a:off x="881476" y="529724"/>
              <a:ext cx="395780" cy="3960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grpSp>
      <p:sp>
        <p:nvSpPr>
          <p:cNvPr id="24" name="文本框 23"/>
          <p:cNvSpPr txBox="1"/>
          <p:nvPr/>
        </p:nvSpPr>
        <p:spPr>
          <a:xfrm>
            <a:off x="939800" y="1442086"/>
            <a:ext cx="7232650" cy="3831818"/>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just" eaLnBrk="1" latinLnBrk="0" hangingPunct="1">
              <a:lnSpc>
                <a:spcPct val="150000"/>
              </a:lnSpc>
            </a:pPr>
            <a:r>
              <a:rPr kumimoji="0" lang="zh-CN" altLang="en-US" dirty="0">
                <a:ea typeface="宋体" pitchFamily="2" charset="-122"/>
                <a:sym typeface="Times New Roman" pitchFamily="18" charset="0"/>
              </a:rPr>
              <a:t>（</a:t>
            </a:r>
            <a:r>
              <a:rPr kumimoji="0" lang="en-US" altLang="zh-CN" dirty="0">
                <a:ea typeface="宋体" pitchFamily="2" charset="-122"/>
                <a:sym typeface="Times New Roman" pitchFamily="18" charset="0"/>
              </a:rPr>
              <a:t>1</a:t>
            </a:r>
            <a:r>
              <a:rPr kumimoji="0" lang="zh-CN" altLang="en-US" dirty="0">
                <a:ea typeface="宋体" pitchFamily="2" charset="-122"/>
                <a:sym typeface="Times New Roman" pitchFamily="18" charset="0"/>
              </a:rPr>
              <a:t>）服务消费的特征，特别是物流服务消费的特征；</a:t>
            </a:r>
            <a:endParaRPr kumimoji="0" lang="en-US" altLang="zh-CN" dirty="0">
              <a:ea typeface="宋体" pitchFamily="2" charset="-122"/>
              <a:sym typeface="Times New Roman" pitchFamily="18" charset="0"/>
            </a:endParaRPr>
          </a:p>
          <a:p>
            <a:pPr algn="just" eaLnBrk="1" latinLnBrk="0" hangingPunct="1">
              <a:lnSpc>
                <a:spcPct val="150000"/>
              </a:lnSpc>
            </a:pPr>
            <a:r>
              <a:rPr kumimoji="0" lang="zh-CN" altLang="en-US" dirty="0">
                <a:ea typeface="宋体" pitchFamily="2" charset="-122"/>
                <a:sym typeface="Times New Roman" pitchFamily="18" charset="0"/>
              </a:rPr>
              <a:t>（</a:t>
            </a:r>
            <a:r>
              <a:rPr kumimoji="0" lang="en-US" altLang="zh-CN" dirty="0">
                <a:ea typeface="宋体" pitchFamily="2" charset="-122"/>
                <a:sym typeface="Times New Roman" pitchFamily="18" charset="0"/>
              </a:rPr>
              <a:t>2</a:t>
            </a:r>
            <a:r>
              <a:rPr kumimoji="0" lang="zh-CN" altLang="en-US" dirty="0">
                <a:ea typeface="宋体" pitchFamily="2" charset="-122"/>
                <a:sym typeface="Times New Roman" pitchFamily="18" charset="0"/>
              </a:rPr>
              <a:t>）选择和评价无形服务时的考虑因素，</a:t>
            </a:r>
            <a:r>
              <a:rPr kumimoji="0" lang="zh-CN" altLang="en-US" dirty="0" smtClean="0">
                <a:ea typeface="宋体" pitchFamily="2" charset="-122"/>
                <a:sym typeface="Times New Roman" pitchFamily="18" charset="0"/>
              </a:rPr>
              <a:t>选择新玛特超市服务</a:t>
            </a:r>
            <a:r>
              <a:rPr kumimoji="0" lang="zh-CN" altLang="en-US" dirty="0">
                <a:ea typeface="宋体" pitchFamily="2" charset="-122"/>
                <a:sym typeface="Times New Roman" pitchFamily="18" charset="0"/>
              </a:rPr>
              <a:t>时需要考虑的因素，或</a:t>
            </a:r>
            <a:r>
              <a:rPr kumimoji="0" lang="zh-CN" altLang="en-US" dirty="0" smtClean="0">
                <a:ea typeface="宋体" pitchFamily="2" charset="-122"/>
                <a:sym typeface="Times New Roman" pitchFamily="18" charset="0"/>
              </a:rPr>
              <a:t>选择华润服务时</a:t>
            </a:r>
            <a:r>
              <a:rPr kumimoji="0" lang="zh-CN" altLang="en-US" dirty="0">
                <a:ea typeface="宋体" pitchFamily="2" charset="-122"/>
                <a:sym typeface="Times New Roman" pitchFamily="18" charset="0"/>
              </a:rPr>
              <a:t>需要考虑的因素；（重点）</a:t>
            </a:r>
            <a:endParaRPr kumimoji="0" lang="en-US" altLang="zh-CN" dirty="0">
              <a:ea typeface="宋体" pitchFamily="2" charset="-122"/>
              <a:sym typeface="Times New Roman" pitchFamily="18" charset="0"/>
            </a:endParaRPr>
          </a:p>
          <a:p>
            <a:pPr algn="just" eaLnBrk="1" latinLnBrk="0" hangingPunct="1">
              <a:lnSpc>
                <a:spcPct val="150000"/>
              </a:lnSpc>
            </a:pPr>
            <a:r>
              <a:rPr kumimoji="0" lang="zh-CN" altLang="en-US" dirty="0">
                <a:ea typeface="宋体" pitchFamily="2" charset="-122"/>
                <a:sym typeface="Times New Roman" pitchFamily="18" charset="0"/>
              </a:rPr>
              <a:t>（</a:t>
            </a:r>
            <a:r>
              <a:rPr kumimoji="0" lang="en-US" altLang="zh-CN" dirty="0">
                <a:ea typeface="宋体" pitchFamily="2" charset="-122"/>
                <a:sym typeface="Times New Roman" pitchFamily="18" charset="0"/>
              </a:rPr>
              <a:t>3</a:t>
            </a:r>
            <a:r>
              <a:rPr kumimoji="0" lang="zh-CN" altLang="en-US" dirty="0">
                <a:ea typeface="宋体" pitchFamily="2" charset="-122"/>
                <a:sym typeface="Times New Roman" pitchFamily="18" charset="0"/>
              </a:rPr>
              <a:t>）无论</a:t>
            </a:r>
            <a:r>
              <a:rPr kumimoji="0" lang="zh-CN" altLang="en-US" dirty="0" smtClean="0">
                <a:ea typeface="宋体" pitchFamily="2" charset="-122"/>
                <a:sym typeface="Times New Roman" pitchFamily="18" charset="0"/>
              </a:rPr>
              <a:t>是任何一家大型超市连锁企业，连锁企业服务</a:t>
            </a:r>
            <a:r>
              <a:rPr kumimoji="0" lang="zh-CN" altLang="en-US" dirty="0">
                <a:ea typeface="宋体" pitchFamily="2" charset="-122"/>
                <a:sym typeface="Times New Roman" pitchFamily="18" charset="0"/>
              </a:rPr>
              <a:t>的判断标准属性所包含的内容（重点和难点）</a:t>
            </a:r>
            <a:endParaRPr kumimoji="0" lang="en-US" altLang="zh-CN" dirty="0">
              <a:ea typeface="宋体" pitchFamily="2" charset="-122"/>
              <a:sym typeface="Times New Roman" pitchFamily="18" charset="0"/>
            </a:endParaRPr>
          </a:p>
          <a:p>
            <a:pPr algn="just" eaLnBrk="1" latinLnBrk="0" hangingPunct="1">
              <a:lnSpc>
                <a:spcPct val="150000"/>
              </a:lnSpc>
            </a:pPr>
            <a:r>
              <a:rPr kumimoji="0" lang="zh-CN" altLang="en-US" dirty="0">
                <a:ea typeface="宋体" pitchFamily="2" charset="-122"/>
                <a:sym typeface="Times New Roman" pitchFamily="18" charset="0"/>
              </a:rPr>
              <a:t>（</a:t>
            </a:r>
            <a:r>
              <a:rPr kumimoji="0" lang="en-US" altLang="zh-CN" dirty="0">
                <a:ea typeface="宋体" pitchFamily="2" charset="-122"/>
                <a:sym typeface="Times New Roman" pitchFamily="18" charset="0"/>
              </a:rPr>
              <a:t>4</a:t>
            </a:r>
            <a:r>
              <a:rPr kumimoji="0" lang="zh-CN" altLang="en-US" dirty="0">
                <a:ea typeface="宋体" pitchFamily="2" charset="-122"/>
                <a:sym typeface="Times New Roman" pitchFamily="18" charset="0"/>
              </a:rPr>
              <a:t>）消费者获取服务信息的渠道，特别是获取快递服务服务的信息渠道，以及如何灵活选择和运用各种信息渠道；（难点）</a:t>
            </a:r>
            <a:endParaRPr kumimoji="0" lang="en-US" altLang="zh-CN" dirty="0">
              <a:ea typeface="宋体" pitchFamily="2" charset="-122"/>
              <a:sym typeface="Times New Roman" pitchFamily="18" charset="0"/>
            </a:endParaRPr>
          </a:p>
          <a:p>
            <a:pPr algn="just" eaLnBrk="1" latinLnBrk="0" hangingPunct="1">
              <a:lnSpc>
                <a:spcPct val="150000"/>
              </a:lnSpc>
            </a:pPr>
            <a:r>
              <a:rPr kumimoji="0" lang="zh-CN" altLang="en-US" dirty="0">
                <a:latin typeface="宋体" pitchFamily="2" charset="-122"/>
                <a:ea typeface="宋体" pitchFamily="2" charset="-122"/>
                <a:sym typeface="Times New Roman" pitchFamily="18" charset="0"/>
              </a:rPr>
              <a:t>（</a:t>
            </a:r>
            <a:r>
              <a:rPr kumimoji="0" lang="en-US" altLang="zh-CN" dirty="0">
                <a:latin typeface="宋体" pitchFamily="2" charset="-122"/>
                <a:ea typeface="宋体" pitchFamily="2" charset="-122"/>
                <a:sym typeface="Times New Roman" pitchFamily="18" charset="0"/>
              </a:rPr>
              <a:t>5</a:t>
            </a:r>
            <a:r>
              <a:rPr kumimoji="0" lang="zh-CN" altLang="en-US" dirty="0">
                <a:latin typeface="宋体" pitchFamily="2" charset="-122"/>
                <a:ea typeface="宋体" pitchFamily="2" charset="-122"/>
                <a:sym typeface="Times New Roman" pitchFamily="18" charset="0"/>
              </a:rPr>
              <a:t>）服务消费满意度或忠诚度表现，影响服务满意度和忠诚度的原因。（重点）</a:t>
            </a:r>
          </a:p>
        </p:txBody>
      </p:sp>
      <p:sp>
        <p:nvSpPr>
          <p:cNvPr id="33" name="标题 1"/>
          <p:cNvSpPr txBox="1">
            <a:spLocks/>
          </p:cNvSpPr>
          <p:nvPr/>
        </p:nvSpPr>
        <p:spPr>
          <a:xfrm>
            <a:off x="2124076" y="352426"/>
            <a:ext cx="4041775" cy="767714"/>
          </a:xfrm>
          <a:prstGeom prst="rect">
            <a:avLst/>
          </a:prstGeom>
        </p:spPr>
        <p:txBody>
          <a:bodyPr anchor="ctr">
            <a:norm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lnSpc>
                <a:spcPct val="90000"/>
              </a:lnSpc>
            </a:pPr>
            <a:r>
              <a:rPr kumimoji="0" lang="zh-CN" altLang="en-US" sz="2700">
                <a:ea typeface="宋体" pitchFamily="2" charset="-122"/>
                <a:sym typeface="Times New Roman" pitchFamily="18" charset="0"/>
              </a:rPr>
              <a:t>师生共同解决相关知识点</a:t>
            </a:r>
          </a:p>
        </p:txBody>
      </p:sp>
      <p:cxnSp>
        <p:nvCxnSpPr>
          <p:cNvPr id="40" name="直接连接符 39"/>
          <p:cNvCxnSpPr/>
          <p:nvPr/>
        </p:nvCxnSpPr>
        <p:spPr>
          <a:xfrm>
            <a:off x="1212850" y="1085851"/>
            <a:ext cx="6959600" cy="34290"/>
          </a:xfrm>
          <a:prstGeom prst="line">
            <a:avLst/>
          </a:prstGeom>
          <a:ln w="19050">
            <a:solidFill>
              <a:srgbClr val="21A3D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026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1155701" y="923926"/>
            <a:ext cx="7013575" cy="2400657"/>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en-US" altLang="zh-CN" sz="1600" b="1" dirty="0">
                <a:solidFill>
                  <a:srgbClr val="262626"/>
                </a:solidFill>
                <a:latin typeface="宋体" pitchFamily="2" charset="-122"/>
                <a:ea typeface="宋体" pitchFamily="2" charset="-122"/>
              </a:rPr>
              <a:t>1.</a:t>
            </a:r>
            <a:r>
              <a:rPr kumimoji="0" lang="zh-CN" altLang="en-US" sz="1600" b="1" dirty="0">
                <a:solidFill>
                  <a:srgbClr val="262626"/>
                </a:solidFill>
                <a:latin typeface="宋体" pitchFamily="2" charset="-122"/>
                <a:ea typeface="宋体" pitchFamily="2" charset="-122"/>
              </a:rPr>
              <a:t>正常情况：</a:t>
            </a:r>
            <a:endParaRPr kumimoji="0" lang="en-US" altLang="zh-CN" sz="1600" b="1"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1</a:t>
            </a:r>
            <a:r>
              <a:rPr kumimoji="0" lang="zh-CN" altLang="en-US" sz="1400" dirty="0">
                <a:solidFill>
                  <a:srgbClr val="262626"/>
                </a:solidFill>
                <a:latin typeface="宋体" pitchFamily="2" charset="-122"/>
                <a:ea typeface="宋体" pitchFamily="2" charset="-122"/>
              </a:rPr>
              <a:t>）学生能准确理解服务的消费属性、选择依据，特别是快递物流的服务消费属性和选择依据，</a:t>
            </a:r>
            <a:r>
              <a:rPr kumimoji="0" lang="zh-CN" altLang="en-US" sz="1400" dirty="0" smtClean="0">
                <a:solidFill>
                  <a:srgbClr val="262626"/>
                </a:solidFill>
                <a:latin typeface="宋体" pitchFamily="2" charset="-122"/>
                <a:ea typeface="宋体" pitchFamily="2" charset="-122"/>
              </a:rPr>
              <a:t>能对日照新玛特和日照华润服务</a:t>
            </a:r>
            <a:r>
              <a:rPr kumimoji="0" lang="zh-CN" altLang="en-US" sz="1400" dirty="0">
                <a:solidFill>
                  <a:srgbClr val="262626"/>
                </a:solidFill>
                <a:latin typeface="宋体" pitchFamily="2" charset="-122"/>
                <a:ea typeface="宋体" pitchFamily="2" charset="-122"/>
              </a:rPr>
              <a:t>的选择依据做出准确判断；</a:t>
            </a:r>
            <a:endParaRPr kumimoji="0" lang="en-US" altLang="zh-CN" sz="1400"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2</a:t>
            </a:r>
            <a:r>
              <a:rPr kumimoji="0" lang="zh-CN" altLang="en-US" sz="1400" dirty="0">
                <a:solidFill>
                  <a:srgbClr val="262626"/>
                </a:solidFill>
                <a:latin typeface="宋体" pitchFamily="2" charset="-122"/>
                <a:ea typeface="宋体" pitchFamily="2" charset="-122"/>
              </a:rPr>
              <a:t>）学生能正确理解服务信息传播渠道在服务消费选择中的作用，能根据不同的服务种类选择合适的服务信息传播渠道；</a:t>
            </a:r>
            <a:endParaRPr kumimoji="0" lang="en-US" altLang="zh-CN" sz="1400"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3</a:t>
            </a:r>
            <a:r>
              <a:rPr kumimoji="0" lang="zh-CN" altLang="en-US" sz="1400" dirty="0">
                <a:solidFill>
                  <a:srgbClr val="262626"/>
                </a:solidFill>
                <a:latin typeface="宋体" pitchFamily="2" charset="-122"/>
                <a:ea typeface="宋体" pitchFamily="2" charset="-122"/>
              </a:rPr>
              <a:t>）学生能对服务消费者的满意度和忠诚度做出评价，能分析影响和制约服务消费满意度和忠诚度的原因，并能做出相应的对策。</a:t>
            </a:r>
            <a:endParaRPr kumimoji="0" lang="en-US" altLang="zh-CN" sz="1400" dirty="0">
              <a:solidFill>
                <a:srgbClr val="262626"/>
              </a:solidFill>
              <a:latin typeface="宋体" pitchFamily="2" charset="-122"/>
              <a:ea typeface="宋体" pitchFamily="2" charset="-122"/>
            </a:endParaRPr>
          </a:p>
        </p:txBody>
      </p:sp>
      <p:grpSp>
        <p:nvGrpSpPr>
          <p:cNvPr id="44035" name="组合 2"/>
          <p:cNvGrpSpPr>
            <a:grpSpLocks/>
          </p:cNvGrpSpPr>
          <p:nvPr/>
        </p:nvGrpSpPr>
        <p:grpSpPr bwMode="auto">
          <a:xfrm>
            <a:off x="935039" y="91440"/>
            <a:ext cx="7234237" cy="767716"/>
            <a:chOff x="939382" y="294016"/>
            <a:chExt cx="7233018" cy="640071"/>
          </a:xfrm>
        </p:grpSpPr>
        <p:grpSp>
          <p:nvGrpSpPr>
            <p:cNvPr id="44037" name="组合 18"/>
            <p:cNvGrpSpPr>
              <a:grpSpLocks/>
            </p:cNvGrpSpPr>
            <p:nvPr/>
          </p:nvGrpSpPr>
          <p:grpSpPr bwMode="auto">
            <a:xfrm>
              <a:off x="939382" y="365224"/>
              <a:ext cx="548089" cy="553715"/>
              <a:chOff x="611187" y="261275"/>
              <a:chExt cx="666069" cy="664458"/>
            </a:xfrm>
          </p:grpSpPr>
          <p:sp>
            <p:nvSpPr>
              <p:cNvPr id="9" name="矩形 8"/>
              <p:cNvSpPr>
                <a:spLocks noChangeAspect="1"/>
              </p:cNvSpPr>
              <p:nvPr/>
            </p:nvSpPr>
            <p:spPr>
              <a:xfrm>
                <a:off x="611187" y="261592"/>
                <a:ext cx="538162" cy="53746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sp>
            <p:nvSpPr>
              <p:cNvPr id="17" name="矩形 16"/>
              <p:cNvSpPr>
                <a:spLocks noChangeAspect="1"/>
              </p:cNvSpPr>
              <p:nvPr/>
            </p:nvSpPr>
            <p:spPr>
              <a:xfrm>
                <a:off x="881233" y="530325"/>
                <a:ext cx="395423" cy="394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grpSp>
        <p:sp>
          <p:nvSpPr>
            <p:cNvPr id="33" name="标题 1"/>
            <p:cNvSpPr txBox="1">
              <a:spLocks/>
            </p:cNvSpPr>
            <p:nvPr/>
          </p:nvSpPr>
          <p:spPr>
            <a:xfrm>
              <a:off x="2123457" y="294016"/>
              <a:ext cx="4042681" cy="640071"/>
            </a:xfrm>
            <a:prstGeom prst="rect">
              <a:avLst/>
            </a:prstGeom>
          </p:spPr>
          <p:txBody>
            <a:bodyPr anchor="ctr">
              <a:norm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3200">
                  <a:ea typeface="宋体" pitchFamily="2" charset="-122"/>
                  <a:sym typeface="Times New Roman" pitchFamily="18" charset="0"/>
                </a:rPr>
                <a:t>学生独立完成任务</a:t>
              </a:r>
            </a:p>
          </p:txBody>
        </p:sp>
        <p:cxnSp>
          <p:nvCxnSpPr>
            <p:cNvPr id="40" name="直接连接符 39"/>
            <p:cNvCxnSpPr/>
            <p:nvPr/>
          </p:nvCxnSpPr>
          <p:spPr>
            <a:xfrm>
              <a:off x="1213973" y="903909"/>
              <a:ext cx="6958427" cy="30178"/>
            </a:xfrm>
            <a:prstGeom prst="line">
              <a:avLst/>
            </a:prstGeom>
            <a:ln w="19050">
              <a:solidFill>
                <a:srgbClr val="21A3D0"/>
              </a:solidFill>
            </a:ln>
          </p:spPr>
          <p:style>
            <a:lnRef idx="1">
              <a:schemeClr val="accent1"/>
            </a:lnRef>
            <a:fillRef idx="0">
              <a:schemeClr val="accent1"/>
            </a:fillRef>
            <a:effectRef idx="0">
              <a:schemeClr val="accent1"/>
            </a:effectRef>
            <a:fontRef idx="minor">
              <a:schemeClr val="tx1"/>
            </a:fontRef>
          </p:style>
        </p:cxnSp>
      </p:grpSp>
      <p:sp>
        <p:nvSpPr>
          <p:cNvPr id="13" name="文本框 12"/>
          <p:cNvSpPr txBox="1"/>
          <p:nvPr/>
        </p:nvSpPr>
        <p:spPr>
          <a:xfrm>
            <a:off x="1155701" y="4107180"/>
            <a:ext cx="7013575" cy="2077492"/>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en-US" altLang="zh-CN" sz="1600" b="1" dirty="0">
                <a:solidFill>
                  <a:srgbClr val="262626"/>
                </a:solidFill>
                <a:latin typeface="宋体" pitchFamily="2" charset="-122"/>
                <a:ea typeface="宋体" pitchFamily="2" charset="-122"/>
              </a:rPr>
              <a:t>2.</a:t>
            </a:r>
            <a:r>
              <a:rPr kumimoji="0" lang="zh-CN" altLang="en-US" sz="1600" b="1" dirty="0">
                <a:solidFill>
                  <a:srgbClr val="262626"/>
                </a:solidFill>
                <a:latin typeface="宋体" pitchFamily="2" charset="-122"/>
                <a:ea typeface="宋体" pitchFamily="2" charset="-122"/>
              </a:rPr>
              <a:t>出错情况：</a:t>
            </a:r>
            <a:endParaRPr kumimoji="0" lang="en-US" altLang="zh-CN" sz="1600" b="1"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1</a:t>
            </a:r>
            <a:r>
              <a:rPr kumimoji="0" lang="zh-CN" altLang="en-US" sz="1400" dirty="0">
                <a:solidFill>
                  <a:srgbClr val="262626"/>
                </a:solidFill>
                <a:latin typeface="宋体" pitchFamily="2" charset="-122"/>
                <a:ea typeface="宋体" pitchFamily="2" charset="-122"/>
              </a:rPr>
              <a:t>）对服务的消费属性不了解，不能正确分析服务选择的影响因素进而影响服务消费的判断依据判定，例如</a:t>
            </a:r>
            <a:r>
              <a:rPr kumimoji="0" lang="zh-CN" altLang="en-US" sz="1400" dirty="0" smtClean="0">
                <a:solidFill>
                  <a:srgbClr val="262626"/>
                </a:solidFill>
                <a:latin typeface="宋体" pitchFamily="2" charset="-122"/>
                <a:ea typeface="宋体" pitchFamily="2" charset="-122"/>
              </a:rPr>
              <a:t>对日照新玛特日照华润的</a:t>
            </a:r>
            <a:r>
              <a:rPr kumimoji="0" lang="zh-CN" altLang="en-US" sz="1400" dirty="0">
                <a:solidFill>
                  <a:srgbClr val="262626"/>
                </a:solidFill>
                <a:latin typeface="宋体" pitchFamily="2" charset="-122"/>
                <a:ea typeface="宋体" pitchFamily="2" charset="-122"/>
              </a:rPr>
              <a:t>服务消费特征和选择依据的分析和判断；</a:t>
            </a:r>
            <a:endParaRPr kumimoji="0" lang="en-US" altLang="zh-CN" sz="1400"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2</a:t>
            </a:r>
            <a:r>
              <a:rPr kumimoji="0" lang="zh-CN" altLang="en-US" sz="1400" dirty="0">
                <a:solidFill>
                  <a:srgbClr val="262626"/>
                </a:solidFill>
                <a:latin typeface="宋体" pitchFamily="2" charset="-122"/>
                <a:ea typeface="宋体" pitchFamily="2" charset="-122"/>
              </a:rPr>
              <a:t>）针对不同的服务消费的特征，不能正确地选择和灵活运用服务信息传播渠道；</a:t>
            </a:r>
            <a:endParaRPr kumimoji="0" lang="en-US" altLang="zh-CN" sz="1400"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3</a:t>
            </a:r>
            <a:r>
              <a:rPr kumimoji="0" lang="zh-CN" altLang="en-US" sz="1400" dirty="0">
                <a:solidFill>
                  <a:srgbClr val="262626"/>
                </a:solidFill>
                <a:latin typeface="宋体" pitchFamily="2" charset="-122"/>
                <a:ea typeface="宋体" pitchFamily="2" charset="-122"/>
              </a:rPr>
              <a:t>）不能正确的判断服务消费的满意度或忠诚度，或不能分析影响和制约服务消费满意度和忠诚度的原因，或不能做成有效地相应对策。</a:t>
            </a:r>
          </a:p>
        </p:txBody>
      </p:sp>
    </p:spTree>
    <p:extLst>
      <p:ext uri="{BB962C8B-B14F-4D97-AF65-F5344CB8AC3E}">
        <p14:creationId xmlns:p14="http://schemas.microsoft.com/office/powerpoint/2010/main" val="36605755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Group 3"/>
          <p:cNvGraphicFramePr>
            <a:graphicFrameLocks noGrp="1"/>
          </p:cNvGraphicFramePr>
          <p:nvPr>
            <p:ph type="tbl" idx="1"/>
          </p:nvPr>
        </p:nvGraphicFramePr>
        <p:xfrm>
          <a:off x="611189" y="1786890"/>
          <a:ext cx="7921625" cy="3662636"/>
        </p:xfrm>
        <a:graphic>
          <a:graphicData uri="http://schemas.openxmlformats.org/drawingml/2006/table">
            <a:tbl>
              <a:tblPr/>
              <a:tblGrid>
                <a:gridCol w="344487"/>
                <a:gridCol w="344488"/>
                <a:gridCol w="1420812"/>
                <a:gridCol w="2711450"/>
                <a:gridCol w="2220913"/>
                <a:gridCol w="879475"/>
              </a:tblGrid>
              <a:tr h="971782">
                <a:tc gridSpan="2">
                  <a:txBody>
                    <a:bodyPr/>
                    <a:lstStyle/>
                    <a:p>
                      <a:pPr marL="0" marR="0" lvl="0" indent="0" algn="ctr" defTabSz="385763" rtl="0" eaLnBrk="1" fontAlgn="base" latinLnBrk="0" hangingPunct="1">
                        <a:lnSpc>
                          <a:spcPct val="1500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步骤</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ct val="1500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19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1900" b="1" i="0" u="none" strike="noStrike" cap="none" normalizeH="0" baseline="0" smtClean="0">
                          <a:ln>
                            <a:noFill/>
                          </a:ln>
                          <a:solidFill>
                            <a:srgbClr val="FFFFFF"/>
                          </a:solidFill>
                          <a:effectLst/>
                          <a:latin typeface="宋体" pitchFamily="2" charset="-122"/>
                          <a:ea typeface="宋体" pitchFamily="2" charset="-122"/>
                        </a:rPr>
                        <a:t>知识目标</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ct val="1500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教师活动</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ct val="1500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学生活动</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ct val="1500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时间（分钟）</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1849756">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课堂任务</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9</a:t>
                      </a:r>
                      <a:endParaRPr kumimoji="0" lang="zh-CN" altLang="en-US" sz="1900" b="0" i="0" u="none" strike="noStrike" cap="none" normalizeH="0" baseline="0" smtClean="0">
                        <a:ln>
                          <a:noFill/>
                        </a:ln>
                        <a:solidFill>
                          <a:srgbClr val="000000"/>
                        </a:solidFill>
                        <a:effectLst/>
                        <a:latin typeface="宋体" pitchFamily="2" charset="-122"/>
                        <a:ea typeface="宋体" pitchFamily="2" charset="-122"/>
                      </a:endParaRP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反思总结，完成考评</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教师引领学生对学习内容进行知识归纳或方法梳理。</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完成本次任务考评。</a:t>
                      </a: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学生在教师指导下进行知识归纳或方法梳理；</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组内评价、小组互评。</a:t>
                      </a:r>
                      <a:endParaRPr kumimoji="0" lang="zh-CN"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5</a:t>
                      </a:r>
                      <a:endParaRPr kumimoji="0" lang="zh-CN"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49" marR="75149" marT="46979" marB="469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45093" name="组合 6"/>
          <p:cNvGrpSpPr>
            <a:grpSpLocks/>
          </p:cNvGrpSpPr>
          <p:nvPr/>
        </p:nvGrpSpPr>
        <p:grpSpPr bwMode="auto">
          <a:xfrm>
            <a:off x="323851" y="634366"/>
            <a:ext cx="2232025" cy="406108"/>
            <a:chOff x="323528" y="527933"/>
            <a:chExt cx="2232248" cy="338474"/>
          </a:xfrm>
        </p:grpSpPr>
        <p:grpSp>
          <p:nvGrpSpPr>
            <p:cNvPr id="45094" name="组合 7"/>
            <p:cNvGrpSpPr>
              <a:grpSpLocks/>
            </p:cNvGrpSpPr>
            <p:nvPr/>
          </p:nvGrpSpPr>
          <p:grpSpPr bwMode="auto">
            <a:xfrm>
              <a:off x="323528" y="589569"/>
              <a:ext cx="864096" cy="276838"/>
              <a:chOff x="179512" y="589569"/>
              <a:chExt cx="1397964" cy="276838"/>
            </a:xfrm>
          </p:grpSpPr>
          <p:sp>
            <p:nvSpPr>
              <p:cNvPr id="10" name="矩形 9"/>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1" name="矩形 10"/>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2" name="矩形 11"/>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45095" name="文本框 8"/>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课堂任务</a:t>
              </a:r>
            </a:p>
          </p:txBody>
        </p:sp>
      </p:grpSp>
    </p:spTree>
    <p:extLst>
      <p:ext uri="{BB962C8B-B14F-4D97-AF65-F5344CB8AC3E}">
        <p14:creationId xmlns:p14="http://schemas.microsoft.com/office/powerpoint/2010/main" val="3714132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771" name="Group 3"/>
          <p:cNvGraphicFramePr>
            <a:graphicFrameLocks noGrp="1"/>
          </p:cNvGraphicFramePr>
          <p:nvPr>
            <p:ph type="tbl" idx="1"/>
          </p:nvPr>
        </p:nvGraphicFramePr>
        <p:xfrm>
          <a:off x="539750" y="1527810"/>
          <a:ext cx="7920038" cy="3755404"/>
        </p:xfrm>
        <a:graphic>
          <a:graphicData uri="http://schemas.openxmlformats.org/drawingml/2006/table">
            <a:tbl>
              <a:tblPr/>
              <a:tblGrid>
                <a:gridCol w="409575"/>
                <a:gridCol w="409575"/>
                <a:gridCol w="1341438"/>
                <a:gridCol w="2551112"/>
                <a:gridCol w="2336800"/>
                <a:gridCol w="871538"/>
              </a:tblGrid>
              <a:tr h="1282714">
                <a:tc gridSpan="2">
                  <a:txBody>
                    <a:bodyPr/>
                    <a:lstStyle/>
                    <a:p>
                      <a:pPr marL="0" marR="0" lvl="0" indent="0" algn="ctr" defTabSz="385763" rtl="0" eaLnBrk="1" fontAlgn="base" latinLnBrk="0" hangingPunct="1">
                        <a:lnSpc>
                          <a:spcPts val="26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步骤</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19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1900" b="1" i="0" u="none" strike="noStrike" cap="none" normalizeH="0" baseline="0" smtClean="0">
                          <a:ln>
                            <a:noFill/>
                          </a:ln>
                          <a:solidFill>
                            <a:srgbClr val="FFFFFF"/>
                          </a:solidFill>
                          <a:effectLst/>
                          <a:latin typeface="宋体" pitchFamily="2" charset="-122"/>
                          <a:ea typeface="宋体" pitchFamily="2" charset="-122"/>
                        </a:rPr>
                        <a:t>知识目标</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教师活动</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学生活动</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ts val="1200"/>
                        </a:spcBef>
                        <a:spcAft>
                          <a:spcPct val="0"/>
                        </a:spcAft>
                        <a:buClr>
                          <a:schemeClr val="accent1"/>
                        </a:buClr>
                        <a:buSzPct val="60000"/>
                        <a:buFont typeface="Wingdings" pitchFamily="2" charset="2"/>
                        <a:buNone/>
                        <a:tabLst/>
                      </a:pPr>
                      <a:r>
                        <a:rPr kumimoji="0" lang="zh-CN" altLang="en-US" sz="1900" b="1" i="0" u="none" strike="noStrike" cap="none" normalizeH="0" baseline="0" smtClean="0">
                          <a:ln>
                            <a:noFill/>
                          </a:ln>
                          <a:solidFill>
                            <a:srgbClr val="FFFFFF"/>
                          </a:solidFill>
                          <a:effectLst/>
                          <a:latin typeface="宋体" pitchFamily="2" charset="-122"/>
                          <a:ea typeface="宋体" pitchFamily="2" charset="-122"/>
                        </a:rPr>
                        <a:t>时间（分钟）</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2472690">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课后任务</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10</a:t>
                      </a:r>
                      <a:endParaRPr kumimoji="0" lang="zh-CN" altLang="en-US" sz="1900" b="0" i="0" u="none" strike="noStrike" cap="none" normalizeH="0" baseline="0" smtClean="0">
                        <a:ln>
                          <a:noFill/>
                        </a:ln>
                        <a:solidFill>
                          <a:srgbClr val="000000"/>
                        </a:solidFill>
                        <a:effectLst/>
                        <a:latin typeface="宋体" pitchFamily="2" charset="-122"/>
                        <a:ea typeface="宋体" pitchFamily="2" charset="-122"/>
                      </a:endParaRP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1900" b="0" i="0" u="none" strike="noStrike" cap="none" normalizeH="0" baseline="0" smtClean="0">
                          <a:ln>
                            <a:noFill/>
                          </a:ln>
                          <a:solidFill>
                            <a:srgbClr val="000000"/>
                          </a:solidFill>
                          <a:effectLst/>
                          <a:latin typeface="宋体" pitchFamily="2" charset="-122"/>
                          <a:ea typeface="宋体" pitchFamily="2" charset="-122"/>
                        </a:rPr>
                        <a:t>课后任务</a:t>
                      </a:r>
                      <a:endParaRPr kumimoji="0" lang="en-US"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布置课后拓展任务；</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布置下个单元的课前导学任务。</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学生完成课后拓展任务；</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1900" b="0" i="0" u="none" strike="noStrike" cap="none" normalizeH="0" baseline="0" smtClean="0">
                          <a:ln>
                            <a:noFill/>
                          </a:ln>
                          <a:solidFill>
                            <a:srgbClr val="000000"/>
                          </a:solidFill>
                          <a:effectLst/>
                          <a:latin typeface="宋体" pitchFamily="2" charset="-122"/>
                          <a:ea typeface="宋体" pitchFamily="2" charset="-122"/>
                        </a:rPr>
                        <a:t>学生完成下次课的课前任务。</a:t>
                      </a: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1900" b="0" i="0" u="none" strike="noStrike" cap="none" normalizeH="0" baseline="0" smtClean="0">
                          <a:ln>
                            <a:noFill/>
                          </a:ln>
                          <a:solidFill>
                            <a:srgbClr val="000000"/>
                          </a:solidFill>
                          <a:effectLst/>
                          <a:latin typeface="宋体" pitchFamily="2" charset="-122"/>
                          <a:ea typeface="宋体" pitchFamily="2" charset="-122"/>
                        </a:rPr>
                        <a:t>10</a:t>
                      </a:r>
                      <a:endParaRPr kumimoji="0" lang="zh-CN" altLang="zh-CN" sz="1900" b="0" i="0" u="none" strike="noStrike" cap="none" normalizeH="0" baseline="0" smtClean="0">
                        <a:ln>
                          <a:noFill/>
                        </a:ln>
                        <a:solidFill>
                          <a:srgbClr val="000000"/>
                        </a:solidFill>
                        <a:effectLst/>
                        <a:latin typeface="宋体" pitchFamily="2" charset="-122"/>
                        <a:ea typeface="宋体" pitchFamily="2" charset="-122"/>
                      </a:endParaRPr>
                    </a:p>
                  </a:txBody>
                  <a:tcPr marL="75134" marR="75134" marT="46997" marB="469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46117" name="组合 6"/>
          <p:cNvGrpSpPr>
            <a:grpSpLocks/>
          </p:cNvGrpSpPr>
          <p:nvPr/>
        </p:nvGrpSpPr>
        <p:grpSpPr bwMode="auto">
          <a:xfrm>
            <a:off x="323851" y="634366"/>
            <a:ext cx="2232025" cy="406108"/>
            <a:chOff x="323528" y="527933"/>
            <a:chExt cx="2232248" cy="338474"/>
          </a:xfrm>
        </p:grpSpPr>
        <p:grpSp>
          <p:nvGrpSpPr>
            <p:cNvPr id="46118" name="组合 7"/>
            <p:cNvGrpSpPr>
              <a:grpSpLocks/>
            </p:cNvGrpSpPr>
            <p:nvPr/>
          </p:nvGrpSpPr>
          <p:grpSpPr bwMode="auto">
            <a:xfrm>
              <a:off x="323528" y="589569"/>
              <a:ext cx="864096" cy="276838"/>
              <a:chOff x="179512" y="589569"/>
              <a:chExt cx="1397964" cy="276838"/>
            </a:xfrm>
          </p:grpSpPr>
          <p:sp>
            <p:nvSpPr>
              <p:cNvPr id="10" name="矩形 9"/>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1" name="矩形 10"/>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2" name="矩形 11"/>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46119" name="文本框 8"/>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课后任务</a:t>
              </a:r>
            </a:p>
          </p:txBody>
        </p:sp>
      </p:grpSp>
    </p:spTree>
    <p:extLst>
      <p:ext uri="{BB962C8B-B14F-4D97-AF65-F5344CB8AC3E}">
        <p14:creationId xmlns:p14="http://schemas.microsoft.com/office/powerpoint/2010/main" val="4169496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
          <p:cNvSpPr/>
          <p:nvPr/>
        </p:nvSpPr>
        <p:spPr>
          <a:xfrm>
            <a:off x="0" y="5191126"/>
            <a:ext cx="3890963" cy="1323974"/>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4" name="任意多边形 3"/>
          <p:cNvSpPr/>
          <p:nvPr/>
        </p:nvSpPr>
        <p:spPr>
          <a:xfrm rot="10800000">
            <a:off x="5253038" y="342900"/>
            <a:ext cx="3890962" cy="1323976"/>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grpSp>
        <p:nvGrpSpPr>
          <p:cNvPr id="28676" name="组合 24"/>
          <p:cNvGrpSpPr>
            <a:grpSpLocks/>
          </p:cNvGrpSpPr>
          <p:nvPr/>
        </p:nvGrpSpPr>
        <p:grpSpPr bwMode="auto">
          <a:xfrm>
            <a:off x="2447925" y="1988820"/>
            <a:ext cx="863600" cy="647700"/>
            <a:chOff x="3058140" y="2430077"/>
            <a:chExt cx="1151056" cy="720000"/>
          </a:xfrm>
        </p:grpSpPr>
        <p:grpSp>
          <p:nvGrpSpPr>
            <p:cNvPr id="28695" name="组合 21"/>
            <p:cNvGrpSpPr>
              <a:grpSpLocks/>
            </p:cNvGrpSpPr>
            <p:nvPr/>
          </p:nvGrpSpPr>
          <p:grpSpPr bwMode="auto">
            <a:xfrm>
              <a:off x="3058140" y="2430077"/>
              <a:ext cx="1151056" cy="720000"/>
              <a:chOff x="3609683" y="2394857"/>
              <a:chExt cx="1151056" cy="720000"/>
            </a:xfrm>
          </p:grpSpPr>
          <p:sp>
            <p:nvSpPr>
              <p:cNvPr id="9" name="矩形 8"/>
              <p:cNvSpPr/>
              <p:nvPr/>
            </p:nvSpPr>
            <p:spPr>
              <a:xfrm>
                <a:off x="4688798" y="2394857"/>
                <a:ext cx="71941" cy="72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17" name="流程图: 延期 16"/>
              <p:cNvSpPr/>
              <p:nvPr/>
            </p:nvSpPr>
            <p:spPr>
              <a:xfrm flipH="1">
                <a:off x="3609683" y="2394857"/>
                <a:ext cx="744801" cy="720000"/>
              </a:xfrm>
              <a:prstGeom prst="flowChartDelay">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r>
                  <a:rPr kumimoji="0" lang="en-US" altLang="zh-CN" sz="3000" dirty="0">
                    <a:cs typeface="+mn-ea"/>
                    <a:sym typeface="Times New Roman" panose="02020603050405020304" pitchFamily="18" charset="0"/>
                  </a:rPr>
                  <a:t>1</a:t>
                </a:r>
                <a:endParaRPr kumimoji="0" lang="zh-CN" altLang="en-US" sz="3000" dirty="0">
                  <a:cs typeface="+mn-ea"/>
                  <a:sym typeface="Times New Roman" panose="02020603050405020304" pitchFamily="18" charset="0"/>
                </a:endParaRPr>
              </a:p>
            </p:txBody>
          </p:sp>
        </p:grpSp>
        <p:sp>
          <p:nvSpPr>
            <p:cNvPr id="24" name="等腰三角形 23"/>
            <p:cNvSpPr/>
            <p:nvPr/>
          </p:nvSpPr>
          <p:spPr>
            <a:xfrm rot="5400000">
              <a:off x="3610099" y="2622919"/>
              <a:ext cx="720000" cy="334314"/>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grpSp>
      <p:grpSp>
        <p:nvGrpSpPr>
          <p:cNvPr id="28677" name="组合 25"/>
          <p:cNvGrpSpPr>
            <a:grpSpLocks/>
          </p:cNvGrpSpPr>
          <p:nvPr/>
        </p:nvGrpSpPr>
        <p:grpSpPr bwMode="auto">
          <a:xfrm>
            <a:off x="2470151" y="2876550"/>
            <a:ext cx="862013" cy="647700"/>
            <a:chOff x="3058140" y="2430077"/>
            <a:chExt cx="1151056" cy="720000"/>
          </a:xfrm>
        </p:grpSpPr>
        <p:grpSp>
          <p:nvGrpSpPr>
            <p:cNvPr id="28691" name="组合 26"/>
            <p:cNvGrpSpPr>
              <a:grpSpLocks/>
            </p:cNvGrpSpPr>
            <p:nvPr/>
          </p:nvGrpSpPr>
          <p:grpSpPr bwMode="auto">
            <a:xfrm>
              <a:off x="3058140" y="2430077"/>
              <a:ext cx="1151056" cy="720000"/>
              <a:chOff x="3609683" y="2394857"/>
              <a:chExt cx="1151056" cy="720000"/>
            </a:xfrm>
          </p:grpSpPr>
          <p:sp>
            <p:nvSpPr>
              <p:cNvPr id="29" name="矩形 28"/>
              <p:cNvSpPr/>
              <p:nvPr/>
            </p:nvSpPr>
            <p:spPr>
              <a:xfrm>
                <a:off x="4688666" y="2394857"/>
                <a:ext cx="72073" cy="72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30" name="流程图: 延期 29"/>
              <p:cNvSpPr/>
              <p:nvPr/>
            </p:nvSpPr>
            <p:spPr>
              <a:xfrm flipH="1">
                <a:off x="3609683" y="2394857"/>
                <a:ext cx="744053" cy="720000"/>
              </a:xfrm>
              <a:prstGeom prst="flowChartDelay">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r>
                  <a:rPr kumimoji="0" lang="en-US" altLang="zh-CN" sz="3000" dirty="0">
                    <a:cs typeface="+mn-ea"/>
                    <a:sym typeface="Times New Roman" panose="02020603050405020304" pitchFamily="18" charset="0"/>
                  </a:rPr>
                  <a:t>2</a:t>
                </a:r>
                <a:endParaRPr kumimoji="0" lang="zh-CN" altLang="en-US" sz="3000" dirty="0">
                  <a:cs typeface="+mn-ea"/>
                  <a:sym typeface="Times New Roman" panose="02020603050405020304" pitchFamily="18" charset="0"/>
                </a:endParaRPr>
              </a:p>
            </p:txBody>
          </p:sp>
        </p:grpSp>
        <p:sp>
          <p:nvSpPr>
            <p:cNvPr id="28" name="等腰三角形 27"/>
            <p:cNvSpPr/>
            <p:nvPr/>
          </p:nvSpPr>
          <p:spPr>
            <a:xfrm rot="5400000">
              <a:off x="3609658" y="2622612"/>
              <a:ext cx="720000" cy="334930"/>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grpSp>
      <p:grpSp>
        <p:nvGrpSpPr>
          <p:cNvPr id="28678" name="组合 30"/>
          <p:cNvGrpSpPr>
            <a:grpSpLocks/>
          </p:cNvGrpSpPr>
          <p:nvPr/>
        </p:nvGrpSpPr>
        <p:grpSpPr bwMode="auto">
          <a:xfrm>
            <a:off x="2465388" y="4514850"/>
            <a:ext cx="863600" cy="647700"/>
            <a:chOff x="3058140" y="2430077"/>
            <a:chExt cx="1151056" cy="720000"/>
          </a:xfrm>
        </p:grpSpPr>
        <p:grpSp>
          <p:nvGrpSpPr>
            <p:cNvPr id="28687" name="组合 31"/>
            <p:cNvGrpSpPr>
              <a:grpSpLocks/>
            </p:cNvGrpSpPr>
            <p:nvPr/>
          </p:nvGrpSpPr>
          <p:grpSpPr bwMode="auto">
            <a:xfrm>
              <a:off x="3058140" y="2430077"/>
              <a:ext cx="1151056" cy="720000"/>
              <a:chOff x="3609683" y="2394857"/>
              <a:chExt cx="1151056" cy="720000"/>
            </a:xfrm>
          </p:grpSpPr>
          <p:sp>
            <p:nvSpPr>
              <p:cNvPr id="34" name="矩形 33"/>
              <p:cNvSpPr/>
              <p:nvPr/>
            </p:nvSpPr>
            <p:spPr>
              <a:xfrm>
                <a:off x="4688798" y="2394857"/>
                <a:ext cx="71941" cy="72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35" name="流程图: 延期 34"/>
              <p:cNvSpPr/>
              <p:nvPr/>
            </p:nvSpPr>
            <p:spPr>
              <a:xfrm flipH="1">
                <a:off x="3609683" y="2394857"/>
                <a:ext cx="744801" cy="720000"/>
              </a:xfrm>
              <a:prstGeom prst="flowChartDelay">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r>
                  <a:rPr kumimoji="0" lang="en-US" altLang="zh-CN" sz="3000" dirty="0">
                    <a:cs typeface="+mn-ea"/>
                    <a:sym typeface="Times New Roman" panose="02020603050405020304" pitchFamily="18" charset="0"/>
                  </a:rPr>
                  <a:t>4</a:t>
                </a:r>
                <a:endParaRPr kumimoji="0" lang="zh-CN" altLang="en-US" sz="3000" dirty="0">
                  <a:cs typeface="+mn-ea"/>
                  <a:sym typeface="Times New Roman" panose="02020603050405020304" pitchFamily="18" charset="0"/>
                </a:endParaRPr>
              </a:p>
            </p:txBody>
          </p:sp>
        </p:grpSp>
        <p:sp>
          <p:nvSpPr>
            <p:cNvPr id="33" name="等腰三角形 32"/>
            <p:cNvSpPr/>
            <p:nvPr/>
          </p:nvSpPr>
          <p:spPr>
            <a:xfrm rot="5400000">
              <a:off x="3610099" y="2622919"/>
              <a:ext cx="720000" cy="334314"/>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grpSp>
      <p:sp>
        <p:nvSpPr>
          <p:cNvPr id="8" name="矩形 7"/>
          <p:cNvSpPr/>
          <p:nvPr/>
        </p:nvSpPr>
        <p:spPr>
          <a:xfrm>
            <a:off x="950914" y="342901"/>
            <a:ext cx="2541587" cy="9029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sp>
        <p:nvSpPr>
          <p:cNvPr id="10" name="文本框 9"/>
          <p:cNvSpPr txBox="1"/>
          <p:nvPr/>
        </p:nvSpPr>
        <p:spPr>
          <a:xfrm>
            <a:off x="1731963" y="411480"/>
            <a:ext cx="1617662" cy="584775"/>
          </a:xfrm>
          <a:prstGeom prst="rect">
            <a:avLst/>
          </a:prstGeom>
          <a:noFill/>
        </p:spPr>
        <p:txBody>
          <a:bodyPr>
            <a:spAutoFit/>
          </a:bodyPr>
          <a:lstStyle/>
          <a:p>
            <a:pPr fontAlgn="auto" latinLnBrk="0">
              <a:spcBef>
                <a:spcPts val="0"/>
              </a:spcBef>
              <a:spcAft>
                <a:spcPts val="0"/>
              </a:spcAft>
              <a:defRPr/>
            </a:pPr>
            <a:r>
              <a:rPr kumimoji="0" lang="zh-CN" altLang="en-US" sz="3200" dirty="0">
                <a:solidFill>
                  <a:schemeClr val="bg1"/>
                </a:solidFill>
                <a:ea typeface="宋体" panose="02010600030101010101" pitchFamily="2" charset="-122"/>
                <a:cs typeface="+mn-ea"/>
                <a:sym typeface="Times New Roman" panose="02020603050405020304" pitchFamily="18" charset="0"/>
              </a:rPr>
              <a:t>目 录</a:t>
            </a:r>
          </a:p>
        </p:txBody>
      </p:sp>
      <p:sp>
        <p:nvSpPr>
          <p:cNvPr id="11" name="文本框 10"/>
          <p:cNvSpPr txBox="1"/>
          <p:nvPr/>
        </p:nvSpPr>
        <p:spPr>
          <a:xfrm>
            <a:off x="3813176" y="1988820"/>
            <a:ext cx="2320925" cy="2462213"/>
          </a:xfrm>
          <a:prstGeom prst="rect">
            <a:avLst/>
          </a:prstGeom>
          <a:noFill/>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200" b="1">
                <a:solidFill>
                  <a:srgbClr val="31859C"/>
                </a:solidFill>
                <a:ea typeface="宋体" pitchFamily="2" charset="-122"/>
                <a:sym typeface="Times New Roman" pitchFamily="18" charset="0"/>
              </a:rPr>
              <a:t>课程定位</a:t>
            </a:r>
          </a:p>
          <a:p>
            <a:pPr eaLnBrk="1" latinLnBrk="0" hangingPunct="1"/>
            <a:endParaRPr kumimoji="0" lang="en-US" altLang="zh-CN" sz="2200" b="1">
              <a:solidFill>
                <a:srgbClr val="31859C"/>
              </a:solidFill>
              <a:ea typeface="宋体" pitchFamily="2" charset="-122"/>
              <a:sym typeface="Times New Roman" pitchFamily="18" charset="0"/>
            </a:endParaRPr>
          </a:p>
          <a:p>
            <a:pPr eaLnBrk="1" latinLnBrk="0" hangingPunct="1"/>
            <a:r>
              <a:rPr kumimoji="0" lang="zh-CN" altLang="en-US" sz="2200" b="1">
                <a:solidFill>
                  <a:srgbClr val="31859C"/>
                </a:solidFill>
                <a:ea typeface="宋体" pitchFamily="2" charset="-122"/>
                <a:sym typeface="Times New Roman" pitchFamily="18" charset="0"/>
              </a:rPr>
              <a:t>教学目标</a:t>
            </a:r>
            <a:endParaRPr kumimoji="0" lang="en-US" altLang="zh-CN" sz="2200" b="1">
              <a:solidFill>
                <a:srgbClr val="31859C"/>
              </a:solidFill>
              <a:ea typeface="宋体" pitchFamily="2" charset="-122"/>
              <a:sym typeface="Times New Roman" pitchFamily="18" charset="0"/>
            </a:endParaRPr>
          </a:p>
          <a:p>
            <a:pPr eaLnBrk="1" latinLnBrk="0" hangingPunct="1"/>
            <a:endParaRPr kumimoji="0" lang="en-US" altLang="zh-CN" sz="2200" b="1">
              <a:solidFill>
                <a:srgbClr val="31859C"/>
              </a:solidFill>
              <a:ea typeface="宋体" pitchFamily="2" charset="-122"/>
              <a:sym typeface="Times New Roman" pitchFamily="18" charset="0"/>
            </a:endParaRPr>
          </a:p>
          <a:p>
            <a:pPr eaLnBrk="1" latinLnBrk="0" hangingPunct="1"/>
            <a:r>
              <a:rPr kumimoji="0" lang="zh-CN" altLang="en-US" sz="2200" b="1">
                <a:solidFill>
                  <a:srgbClr val="31859C"/>
                </a:solidFill>
                <a:ea typeface="宋体" pitchFamily="2" charset="-122"/>
                <a:sym typeface="Times New Roman" pitchFamily="18" charset="0"/>
              </a:rPr>
              <a:t>单元任务</a:t>
            </a:r>
            <a:endParaRPr kumimoji="0" lang="en-US" altLang="zh-CN" sz="2200" b="1">
              <a:solidFill>
                <a:srgbClr val="31859C"/>
              </a:solidFill>
              <a:ea typeface="宋体" pitchFamily="2" charset="-122"/>
              <a:sym typeface="Times New Roman" pitchFamily="18" charset="0"/>
            </a:endParaRPr>
          </a:p>
          <a:p>
            <a:pPr eaLnBrk="1" latinLnBrk="0" hangingPunct="1"/>
            <a:endParaRPr kumimoji="0" lang="en-US" altLang="zh-CN" sz="2200" b="1">
              <a:solidFill>
                <a:srgbClr val="31859C"/>
              </a:solidFill>
              <a:ea typeface="宋体" pitchFamily="2" charset="-122"/>
              <a:sym typeface="Times New Roman" pitchFamily="18" charset="0"/>
            </a:endParaRPr>
          </a:p>
          <a:p>
            <a:pPr eaLnBrk="1" latinLnBrk="0" hangingPunct="1"/>
            <a:r>
              <a:rPr kumimoji="0" lang="zh-CN" altLang="en-US" sz="2200" b="1">
                <a:solidFill>
                  <a:srgbClr val="31859C"/>
                </a:solidFill>
                <a:ea typeface="宋体" pitchFamily="2" charset="-122"/>
                <a:sym typeface="Times New Roman" pitchFamily="18" charset="0"/>
              </a:rPr>
              <a:t>单元教学实施</a:t>
            </a:r>
            <a:endParaRPr kumimoji="0" lang="en-US" altLang="zh-CN" sz="2200" b="1">
              <a:solidFill>
                <a:srgbClr val="31859C"/>
              </a:solidFill>
              <a:ea typeface="宋体" pitchFamily="2" charset="-122"/>
              <a:sym typeface="Times New Roman" pitchFamily="18" charset="0"/>
            </a:endParaRPr>
          </a:p>
        </p:txBody>
      </p:sp>
      <p:grpSp>
        <p:nvGrpSpPr>
          <p:cNvPr id="28682" name="组合 52"/>
          <p:cNvGrpSpPr>
            <a:grpSpLocks/>
          </p:cNvGrpSpPr>
          <p:nvPr/>
        </p:nvGrpSpPr>
        <p:grpSpPr bwMode="auto">
          <a:xfrm>
            <a:off x="2466976" y="3684270"/>
            <a:ext cx="862013" cy="647700"/>
            <a:chOff x="3059773" y="2430076"/>
            <a:chExt cx="1149423" cy="720001"/>
          </a:xfrm>
        </p:grpSpPr>
        <p:grpSp>
          <p:nvGrpSpPr>
            <p:cNvPr id="28683" name="组合 53"/>
            <p:cNvGrpSpPr>
              <a:grpSpLocks/>
            </p:cNvGrpSpPr>
            <p:nvPr/>
          </p:nvGrpSpPr>
          <p:grpSpPr bwMode="auto">
            <a:xfrm>
              <a:off x="3059773" y="2430076"/>
              <a:ext cx="1149423" cy="720001"/>
              <a:chOff x="3611316" y="2394856"/>
              <a:chExt cx="1149423" cy="720001"/>
            </a:xfrm>
          </p:grpSpPr>
          <p:sp>
            <p:nvSpPr>
              <p:cNvPr id="56" name="矩形 55"/>
              <p:cNvSpPr/>
              <p:nvPr/>
            </p:nvSpPr>
            <p:spPr>
              <a:xfrm>
                <a:off x="4688768" y="2394856"/>
                <a:ext cx="71971" cy="720001"/>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57" name="流程图: 延期 56"/>
              <p:cNvSpPr/>
              <p:nvPr/>
            </p:nvSpPr>
            <p:spPr>
              <a:xfrm flipH="1">
                <a:off x="3611316" y="2394856"/>
                <a:ext cx="745114" cy="720001"/>
              </a:xfrm>
              <a:prstGeom prst="flowChartDelay">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r>
                  <a:rPr kumimoji="0" lang="en-US" altLang="zh-CN" sz="3000" dirty="0">
                    <a:cs typeface="+mn-ea"/>
                    <a:sym typeface="Times New Roman" panose="02020603050405020304" pitchFamily="18" charset="0"/>
                  </a:rPr>
                  <a:t>3</a:t>
                </a:r>
                <a:endParaRPr kumimoji="0" lang="zh-CN" altLang="en-US" sz="3000" dirty="0">
                  <a:cs typeface="+mn-ea"/>
                  <a:sym typeface="Times New Roman" panose="02020603050405020304" pitchFamily="18" charset="0"/>
                </a:endParaRPr>
              </a:p>
            </p:txBody>
          </p:sp>
        </p:grpSp>
        <p:sp>
          <p:nvSpPr>
            <p:cNvPr id="55" name="等腰三角形 54"/>
            <p:cNvSpPr/>
            <p:nvPr/>
          </p:nvSpPr>
          <p:spPr>
            <a:xfrm rot="5400000">
              <a:off x="3609998" y="2622849"/>
              <a:ext cx="720001" cy="334454"/>
            </a:xfrm>
            <a:prstGeom prst="triangl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grpSp>
    </p:spTree>
    <p:extLst>
      <p:ext uri="{BB962C8B-B14F-4D97-AF65-F5344CB8AC3E}">
        <p14:creationId xmlns:p14="http://schemas.microsoft.com/office/powerpoint/2010/main" val="2087255024"/>
      </p:ext>
    </p:extLst>
  </p:cSld>
  <p:clrMapOvr>
    <a:masterClrMapping/>
  </p:clrMapOvr>
  <p:transition spd="slow" advClick="0" advTm="0">
    <p:comb/>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1470026" y="1137286"/>
            <a:ext cx="5853113" cy="400110"/>
          </a:xfrm>
          <a:prstGeom prst="rect">
            <a:avLst/>
          </a:prstGeom>
          <a:noFill/>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solidFill>
                  <a:srgbClr val="262626"/>
                </a:solidFill>
                <a:latin typeface="宋体" pitchFamily="2" charset="-122"/>
                <a:ea typeface="宋体" pitchFamily="2" charset="-122"/>
              </a:rPr>
              <a:t>子项目</a:t>
            </a:r>
            <a:endParaRPr kumimoji="0" lang="en-US" altLang="zh-CN" sz="2000" b="1">
              <a:solidFill>
                <a:srgbClr val="262626"/>
              </a:solidFill>
              <a:latin typeface="宋体" pitchFamily="2" charset="-122"/>
              <a:ea typeface="宋体" pitchFamily="2" charset="-122"/>
            </a:endParaRPr>
          </a:p>
        </p:txBody>
      </p:sp>
      <p:grpSp>
        <p:nvGrpSpPr>
          <p:cNvPr id="47107" name="组合 13"/>
          <p:cNvGrpSpPr>
            <a:grpSpLocks/>
          </p:cNvGrpSpPr>
          <p:nvPr/>
        </p:nvGrpSpPr>
        <p:grpSpPr bwMode="auto">
          <a:xfrm>
            <a:off x="922339" y="352426"/>
            <a:ext cx="7610475" cy="784860"/>
            <a:chOff x="922610" y="294016"/>
            <a:chExt cx="7609830" cy="654324"/>
          </a:xfrm>
        </p:grpSpPr>
        <p:grpSp>
          <p:nvGrpSpPr>
            <p:cNvPr id="47111" name="组合 14"/>
            <p:cNvGrpSpPr>
              <a:grpSpLocks/>
            </p:cNvGrpSpPr>
            <p:nvPr/>
          </p:nvGrpSpPr>
          <p:grpSpPr bwMode="auto">
            <a:xfrm>
              <a:off x="922610" y="394625"/>
              <a:ext cx="548089" cy="553715"/>
              <a:chOff x="611187" y="261275"/>
              <a:chExt cx="666069" cy="664458"/>
            </a:xfrm>
          </p:grpSpPr>
          <p:sp>
            <p:nvSpPr>
              <p:cNvPr id="21" name="矩形 20"/>
              <p:cNvSpPr>
                <a:spLocks noChangeAspect="1"/>
              </p:cNvSpPr>
              <p:nvPr/>
            </p:nvSpPr>
            <p:spPr>
              <a:xfrm>
                <a:off x="611187" y="260609"/>
                <a:ext cx="538207" cy="53743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sp>
            <p:nvSpPr>
              <p:cNvPr id="22" name="矩形 21"/>
              <p:cNvSpPr>
                <a:spLocks noChangeAspect="1"/>
              </p:cNvSpPr>
              <p:nvPr/>
            </p:nvSpPr>
            <p:spPr>
              <a:xfrm>
                <a:off x="881255" y="529327"/>
                <a:ext cx="395456" cy="3964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grpSp>
        <p:sp>
          <p:nvSpPr>
            <p:cNvPr id="16" name="标题 1"/>
            <p:cNvSpPr txBox="1">
              <a:spLocks/>
            </p:cNvSpPr>
            <p:nvPr/>
          </p:nvSpPr>
          <p:spPr>
            <a:xfrm>
              <a:off x="2124245" y="294016"/>
              <a:ext cx="4043020" cy="640030"/>
            </a:xfrm>
            <a:prstGeom prst="rect">
              <a:avLst/>
            </a:prstGeom>
          </p:spPr>
          <p:txBody>
            <a:bodyPr anchor="ctr">
              <a:norm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3200">
                  <a:ea typeface="宋体" pitchFamily="2" charset="-122"/>
                  <a:sym typeface="Times New Roman" pitchFamily="18" charset="0"/>
                </a:rPr>
                <a:t>给出任务</a:t>
              </a:r>
            </a:p>
          </p:txBody>
        </p:sp>
        <p:cxnSp>
          <p:nvCxnSpPr>
            <p:cNvPr id="20" name="直接连接符 19"/>
            <p:cNvCxnSpPr/>
            <p:nvPr/>
          </p:nvCxnSpPr>
          <p:spPr>
            <a:xfrm flipV="1">
              <a:off x="1197224" y="934046"/>
              <a:ext cx="7335216" cy="9529"/>
            </a:xfrm>
            <a:prstGeom prst="line">
              <a:avLst/>
            </a:prstGeom>
            <a:ln w="19050">
              <a:solidFill>
                <a:srgbClr val="21A3D0"/>
              </a:solidFill>
            </a:ln>
          </p:spPr>
          <p:style>
            <a:lnRef idx="1">
              <a:schemeClr val="accent1"/>
            </a:lnRef>
            <a:fillRef idx="0">
              <a:schemeClr val="accent1"/>
            </a:fillRef>
            <a:effectRef idx="0">
              <a:schemeClr val="accent1"/>
            </a:effectRef>
            <a:fontRef idx="minor">
              <a:schemeClr val="tx1"/>
            </a:fontRef>
          </p:style>
        </p:cxnSp>
      </p:grpSp>
      <p:sp>
        <p:nvSpPr>
          <p:cNvPr id="13" name="文本框 23"/>
          <p:cNvSpPr txBox="1"/>
          <p:nvPr/>
        </p:nvSpPr>
        <p:spPr>
          <a:xfrm>
            <a:off x="1470025" y="1617346"/>
            <a:ext cx="6807200" cy="1938992"/>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just" eaLnBrk="1" latinLnBrk="0" hangingPunct="1">
              <a:lnSpc>
                <a:spcPct val="150000"/>
              </a:lnSpc>
            </a:pPr>
            <a:r>
              <a:rPr kumimoji="0" lang="zh-CN" altLang="en-US" sz="1600" dirty="0">
                <a:ea typeface="宋体" pitchFamily="2" charset="-122"/>
                <a:sym typeface="Times New Roman" pitchFamily="18" charset="0"/>
              </a:rPr>
              <a:t>一、选择</a:t>
            </a:r>
            <a:r>
              <a:rPr kumimoji="0" lang="zh-CN" altLang="en-US" sz="1600" dirty="0" smtClean="0">
                <a:ea typeface="宋体" pitchFamily="2" charset="-122"/>
                <a:sym typeface="Times New Roman" pitchFamily="18" charset="0"/>
              </a:rPr>
              <a:t>日照银座</a:t>
            </a:r>
            <a:r>
              <a:rPr kumimoji="0" lang="zh-CN" altLang="en-US" sz="1600" dirty="0" smtClean="0">
                <a:latin typeface="宋体" pitchFamily="2" charset="-122"/>
                <a:ea typeface="宋体" pitchFamily="2" charset="-122"/>
                <a:sym typeface="Times New Roman" pitchFamily="18" charset="0"/>
              </a:rPr>
              <a:t>的</a:t>
            </a:r>
            <a:r>
              <a:rPr kumimoji="0" lang="zh-CN" altLang="en-US" sz="1600" dirty="0">
                <a:latin typeface="宋体" pitchFamily="2" charset="-122"/>
                <a:ea typeface="宋体" pitchFamily="2" charset="-122"/>
                <a:sym typeface="Times New Roman" pitchFamily="18" charset="0"/>
              </a:rPr>
              <a:t>服务的标准是什么？</a:t>
            </a:r>
            <a:endParaRPr kumimoji="0" lang="en-US" altLang="zh-CN" sz="1600" dirty="0">
              <a:latin typeface="宋体" pitchFamily="2" charset="-122"/>
              <a:ea typeface="宋体" pitchFamily="2" charset="-122"/>
              <a:sym typeface="Times New Roman" pitchFamily="18" charset="0"/>
            </a:endParaRPr>
          </a:p>
          <a:p>
            <a:pPr algn="just" eaLnBrk="1" latinLnBrk="0" hangingPunct="1">
              <a:lnSpc>
                <a:spcPct val="150000"/>
              </a:lnSpc>
            </a:pPr>
            <a:r>
              <a:rPr kumimoji="0" lang="zh-CN" altLang="en-US" sz="1600" dirty="0">
                <a:latin typeface="宋体" pitchFamily="2" charset="-122"/>
                <a:ea typeface="宋体" pitchFamily="2" charset="-122"/>
                <a:sym typeface="Times New Roman" pitchFamily="18" charset="0"/>
              </a:rPr>
              <a:t>二、快递</a:t>
            </a:r>
            <a:r>
              <a:rPr kumimoji="0" lang="zh-CN" altLang="en-US" sz="1600" dirty="0" smtClean="0">
                <a:latin typeface="宋体" pitchFamily="2" charset="-122"/>
                <a:ea typeface="宋体" pitchFamily="2" charset="-122"/>
                <a:sym typeface="Times New Roman" pitchFamily="18" charset="0"/>
              </a:rPr>
              <a:t>日照银座服务</a:t>
            </a:r>
            <a:r>
              <a:rPr kumimoji="0" lang="zh-CN" altLang="en-US" sz="1600" dirty="0">
                <a:latin typeface="宋体" pitchFamily="2" charset="-122"/>
                <a:ea typeface="宋体" pitchFamily="2" charset="-122"/>
                <a:sym typeface="Times New Roman" pitchFamily="18" charset="0"/>
              </a:rPr>
              <a:t>的消费属性是什么？</a:t>
            </a:r>
            <a:endParaRPr kumimoji="0" lang="en-US" altLang="zh-CN" sz="1600" dirty="0">
              <a:ea typeface="宋体" pitchFamily="2" charset="-122"/>
              <a:sym typeface="Times New Roman" pitchFamily="18" charset="0"/>
            </a:endParaRPr>
          </a:p>
          <a:p>
            <a:pPr algn="just" eaLnBrk="1" latinLnBrk="0" hangingPunct="1">
              <a:lnSpc>
                <a:spcPct val="150000"/>
              </a:lnSpc>
            </a:pPr>
            <a:r>
              <a:rPr kumimoji="0" lang="zh-CN" altLang="en-US" sz="1600" dirty="0">
                <a:ea typeface="宋体" pitchFamily="2" charset="-122"/>
                <a:sym typeface="Times New Roman" pitchFamily="18" charset="0"/>
              </a:rPr>
              <a:t>三、</a:t>
            </a:r>
            <a:r>
              <a:rPr kumimoji="0" lang="zh-CN" altLang="en-US" sz="1600" dirty="0" smtClean="0">
                <a:ea typeface="宋体" pitchFamily="2" charset="-122"/>
                <a:sym typeface="Times New Roman" pitchFamily="18" charset="0"/>
              </a:rPr>
              <a:t>获取日照银座服务</a:t>
            </a:r>
            <a:r>
              <a:rPr kumimoji="0" lang="zh-CN" altLang="en-US" sz="1600" dirty="0">
                <a:ea typeface="宋体" pitchFamily="2" charset="-122"/>
                <a:sym typeface="Times New Roman" pitchFamily="18" charset="0"/>
              </a:rPr>
              <a:t>的信息渠道有哪些？</a:t>
            </a:r>
            <a:endParaRPr kumimoji="0" lang="en-US" altLang="zh-CN" sz="1600" dirty="0">
              <a:ea typeface="宋体" pitchFamily="2" charset="-122"/>
              <a:sym typeface="Times New Roman" pitchFamily="18" charset="0"/>
            </a:endParaRPr>
          </a:p>
          <a:p>
            <a:pPr algn="just" eaLnBrk="1" latinLnBrk="0" hangingPunct="1">
              <a:lnSpc>
                <a:spcPct val="150000"/>
              </a:lnSpc>
            </a:pPr>
            <a:r>
              <a:rPr kumimoji="0" lang="zh-CN" altLang="en-US" sz="1600" dirty="0">
                <a:latin typeface="宋体" pitchFamily="2" charset="-122"/>
                <a:ea typeface="宋体" pitchFamily="2" charset="-122"/>
                <a:sym typeface="Times New Roman" pitchFamily="18" charset="0"/>
              </a:rPr>
              <a:t>四、</a:t>
            </a:r>
            <a:r>
              <a:rPr kumimoji="0" lang="zh-CN" altLang="en-US" sz="1600" dirty="0" smtClean="0">
                <a:latin typeface="宋体" pitchFamily="2" charset="-122"/>
                <a:ea typeface="宋体" pitchFamily="2" charset="-122"/>
                <a:sym typeface="Times New Roman" pitchFamily="18" charset="0"/>
              </a:rPr>
              <a:t>导致日照银座服务</a:t>
            </a:r>
            <a:r>
              <a:rPr kumimoji="0" lang="zh-CN" altLang="en-US" sz="1600" dirty="0">
                <a:latin typeface="宋体" pitchFamily="2" charset="-122"/>
                <a:ea typeface="宋体" pitchFamily="2" charset="-122"/>
                <a:sym typeface="Times New Roman" pitchFamily="18" charset="0"/>
              </a:rPr>
              <a:t>不满的因素有哪些？</a:t>
            </a:r>
            <a:endParaRPr kumimoji="0" lang="en-US" altLang="zh-CN" sz="1600" dirty="0">
              <a:latin typeface="宋体" pitchFamily="2" charset="-122"/>
              <a:ea typeface="宋体" pitchFamily="2" charset="-122"/>
              <a:sym typeface="Times New Roman" pitchFamily="18" charset="0"/>
            </a:endParaRPr>
          </a:p>
          <a:p>
            <a:pPr algn="just" eaLnBrk="1" latinLnBrk="0" hangingPunct="1">
              <a:lnSpc>
                <a:spcPct val="150000"/>
              </a:lnSpc>
            </a:pPr>
            <a:r>
              <a:rPr kumimoji="0" lang="zh-CN" altLang="en-US" sz="1600" dirty="0">
                <a:latin typeface="宋体" pitchFamily="2" charset="-122"/>
                <a:ea typeface="宋体" pitchFamily="2" charset="-122"/>
                <a:sym typeface="Times New Roman" pitchFamily="18" charset="0"/>
              </a:rPr>
              <a:t>五、</a:t>
            </a:r>
            <a:r>
              <a:rPr kumimoji="0" lang="zh-CN" altLang="en-US" sz="1600" dirty="0" smtClean="0">
                <a:latin typeface="宋体" pitchFamily="2" charset="-122"/>
                <a:ea typeface="宋体" pitchFamily="2" charset="-122"/>
                <a:sym typeface="Times New Roman" pitchFamily="18" charset="0"/>
              </a:rPr>
              <a:t>日照银座服务</a:t>
            </a:r>
            <a:r>
              <a:rPr kumimoji="0" lang="zh-CN" altLang="en-US" sz="1600" dirty="0">
                <a:latin typeface="宋体" pitchFamily="2" charset="-122"/>
                <a:ea typeface="宋体" pitchFamily="2" charset="-122"/>
                <a:sym typeface="Times New Roman" pitchFamily="18" charset="0"/>
              </a:rPr>
              <a:t>的满意度或忠诚度如何？</a:t>
            </a:r>
            <a:endParaRPr kumimoji="0" lang="en-US" altLang="zh-CN" sz="1600" dirty="0">
              <a:latin typeface="宋体" pitchFamily="2" charset="-122"/>
              <a:ea typeface="宋体" pitchFamily="2" charset="-122"/>
              <a:sym typeface="Times New Roman" pitchFamily="18" charset="0"/>
            </a:endParaRPr>
          </a:p>
        </p:txBody>
      </p:sp>
      <p:sp>
        <p:nvSpPr>
          <p:cNvPr id="14" name="文本框 29"/>
          <p:cNvSpPr txBox="1"/>
          <p:nvPr/>
        </p:nvSpPr>
        <p:spPr>
          <a:xfrm>
            <a:off x="1470025" y="4110990"/>
            <a:ext cx="6807200" cy="400110"/>
          </a:xfrm>
          <a:prstGeom prst="rect">
            <a:avLst/>
          </a:prstGeom>
          <a:noFill/>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solidFill>
                  <a:srgbClr val="262626"/>
                </a:solidFill>
                <a:latin typeface="宋体" pitchFamily="2" charset="-122"/>
                <a:ea typeface="宋体" pitchFamily="2" charset="-122"/>
              </a:rPr>
              <a:t>任务</a:t>
            </a:r>
            <a:endParaRPr kumimoji="0" lang="en-US" altLang="zh-CN" sz="2000" b="1">
              <a:solidFill>
                <a:srgbClr val="262626"/>
              </a:solidFill>
              <a:latin typeface="宋体" pitchFamily="2" charset="-122"/>
              <a:ea typeface="宋体" pitchFamily="2" charset="-122"/>
            </a:endParaRPr>
          </a:p>
        </p:txBody>
      </p:sp>
      <p:sp>
        <p:nvSpPr>
          <p:cNvPr id="15" name="文本框 31"/>
          <p:cNvSpPr txBox="1"/>
          <p:nvPr/>
        </p:nvSpPr>
        <p:spPr>
          <a:xfrm>
            <a:off x="1462088" y="4552950"/>
            <a:ext cx="6805612" cy="1569660"/>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zh-CN" altLang="en-US" sz="1600" dirty="0">
                <a:ea typeface="宋体" pitchFamily="2" charset="-122"/>
                <a:sym typeface="Times New Roman" pitchFamily="18" charset="0"/>
              </a:rPr>
              <a:t>如果你是</a:t>
            </a:r>
            <a:r>
              <a:rPr kumimoji="0" lang="zh-CN" altLang="en-US" sz="1600" dirty="0" smtClean="0">
                <a:ea typeface="宋体" pitchFamily="2" charset="-122"/>
                <a:sym typeface="Times New Roman" pitchFamily="18" charset="0"/>
              </a:rPr>
              <a:t>日照银座的</a:t>
            </a:r>
            <a:r>
              <a:rPr kumimoji="0" lang="zh-CN" altLang="en-US" sz="1600" dirty="0">
                <a:ea typeface="宋体" pitchFamily="2" charset="-122"/>
                <a:sym typeface="Times New Roman" pitchFamily="18" charset="0"/>
              </a:rPr>
              <a:t>负责人，</a:t>
            </a:r>
            <a:endParaRPr kumimoji="0" lang="en-US" altLang="zh-CN" sz="1600" dirty="0">
              <a:ea typeface="宋体" pitchFamily="2" charset="-122"/>
              <a:sym typeface="Times New Roman" pitchFamily="18" charset="0"/>
            </a:endParaRPr>
          </a:p>
          <a:p>
            <a:pPr eaLnBrk="1" latinLnBrk="0" hangingPunct="1">
              <a:lnSpc>
                <a:spcPct val="150000"/>
              </a:lnSpc>
            </a:pPr>
            <a:r>
              <a:rPr kumimoji="0" lang="zh-CN" altLang="en-US" sz="1600" dirty="0">
                <a:ea typeface="宋体" pitchFamily="2" charset="-122"/>
                <a:sym typeface="Times New Roman" pitchFamily="18" charset="0"/>
              </a:rPr>
              <a:t>任务一：你会如何</a:t>
            </a:r>
            <a:r>
              <a:rPr kumimoji="0" lang="zh-CN" altLang="en-US" sz="1600" dirty="0" smtClean="0">
                <a:ea typeface="宋体" pitchFamily="2" charset="-122"/>
                <a:sym typeface="Times New Roman" pitchFamily="18" charset="0"/>
              </a:rPr>
              <a:t>选择日照银座服务</a:t>
            </a:r>
            <a:r>
              <a:rPr kumimoji="0" lang="zh-CN" altLang="en-US" sz="1600" dirty="0">
                <a:ea typeface="宋体" pitchFamily="2" charset="-122"/>
                <a:sym typeface="Times New Roman" pitchFamily="18" charset="0"/>
              </a:rPr>
              <a:t>的信息传播渠道？</a:t>
            </a:r>
            <a:endParaRPr kumimoji="0" lang="en-US" altLang="zh-CN" sz="1600" dirty="0">
              <a:ea typeface="宋体" pitchFamily="2" charset="-122"/>
              <a:sym typeface="Times New Roman" pitchFamily="18" charset="0"/>
            </a:endParaRPr>
          </a:p>
          <a:p>
            <a:pPr eaLnBrk="1" latinLnBrk="0" hangingPunct="1">
              <a:lnSpc>
                <a:spcPct val="150000"/>
              </a:lnSpc>
            </a:pPr>
            <a:r>
              <a:rPr kumimoji="0" lang="zh-CN" altLang="en-US" sz="1600" dirty="0">
                <a:ea typeface="宋体" pitchFamily="2" charset="-122"/>
                <a:sym typeface="Times New Roman" pitchFamily="18" charset="0"/>
              </a:rPr>
              <a:t>任务二</a:t>
            </a:r>
            <a:r>
              <a:rPr kumimoji="0" lang="zh-CN" altLang="en-US" sz="1600" dirty="0" smtClean="0">
                <a:ea typeface="宋体" pitchFamily="2" charset="-122"/>
                <a:sym typeface="Times New Roman" pitchFamily="18" charset="0"/>
              </a:rPr>
              <a:t>：日照银座的</a:t>
            </a:r>
            <a:r>
              <a:rPr kumimoji="0" lang="zh-CN" altLang="en-US" sz="1600" dirty="0">
                <a:ea typeface="宋体" pitchFamily="2" charset="-122"/>
                <a:sym typeface="Times New Roman" pitchFamily="18" charset="0"/>
              </a:rPr>
              <a:t>客服水平还存在哪些缺陷？你会如何改善和提升客服水平？</a:t>
            </a:r>
          </a:p>
        </p:txBody>
      </p:sp>
    </p:spTree>
    <p:extLst>
      <p:ext uri="{BB962C8B-B14F-4D97-AF65-F5344CB8AC3E}">
        <p14:creationId xmlns:p14="http://schemas.microsoft.com/office/powerpoint/2010/main" val="1438074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0" name="组合 2"/>
          <p:cNvGrpSpPr>
            <a:grpSpLocks/>
          </p:cNvGrpSpPr>
          <p:nvPr/>
        </p:nvGrpSpPr>
        <p:grpSpPr bwMode="auto">
          <a:xfrm>
            <a:off x="935039" y="91440"/>
            <a:ext cx="7234237" cy="767716"/>
            <a:chOff x="939382" y="294016"/>
            <a:chExt cx="7233018" cy="640071"/>
          </a:xfrm>
        </p:grpSpPr>
        <p:grpSp>
          <p:nvGrpSpPr>
            <p:cNvPr id="48133" name="组合 18"/>
            <p:cNvGrpSpPr>
              <a:grpSpLocks/>
            </p:cNvGrpSpPr>
            <p:nvPr/>
          </p:nvGrpSpPr>
          <p:grpSpPr bwMode="auto">
            <a:xfrm>
              <a:off x="939382" y="365224"/>
              <a:ext cx="548089" cy="553715"/>
              <a:chOff x="611187" y="261275"/>
              <a:chExt cx="666069" cy="664458"/>
            </a:xfrm>
          </p:grpSpPr>
          <p:sp>
            <p:nvSpPr>
              <p:cNvPr id="9" name="矩形 8"/>
              <p:cNvSpPr>
                <a:spLocks noChangeAspect="1"/>
              </p:cNvSpPr>
              <p:nvPr/>
            </p:nvSpPr>
            <p:spPr>
              <a:xfrm>
                <a:off x="611187" y="261592"/>
                <a:ext cx="538162" cy="53746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sp>
            <p:nvSpPr>
              <p:cNvPr id="17" name="矩形 16"/>
              <p:cNvSpPr>
                <a:spLocks noChangeAspect="1"/>
              </p:cNvSpPr>
              <p:nvPr/>
            </p:nvSpPr>
            <p:spPr>
              <a:xfrm>
                <a:off x="881233" y="530325"/>
                <a:ext cx="395423" cy="3945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500"/>
              </a:p>
            </p:txBody>
          </p:sp>
        </p:grpSp>
        <p:sp>
          <p:nvSpPr>
            <p:cNvPr id="33" name="标题 1"/>
            <p:cNvSpPr txBox="1">
              <a:spLocks/>
            </p:cNvSpPr>
            <p:nvPr/>
          </p:nvSpPr>
          <p:spPr>
            <a:xfrm>
              <a:off x="2123457" y="294016"/>
              <a:ext cx="4042681" cy="640071"/>
            </a:xfrm>
            <a:prstGeom prst="rect">
              <a:avLst/>
            </a:prstGeom>
          </p:spPr>
          <p:txBody>
            <a:bodyPr anchor="ctr">
              <a:norm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3200">
                  <a:ea typeface="宋体" pitchFamily="2" charset="-122"/>
                  <a:sym typeface="Times New Roman" pitchFamily="18" charset="0"/>
                </a:rPr>
                <a:t>学生独立完成任务</a:t>
              </a:r>
            </a:p>
          </p:txBody>
        </p:sp>
        <p:cxnSp>
          <p:nvCxnSpPr>
            <p:cNvPr id="40" name="直接连接符 39"/>
            <p:cNvCxnSpPr/>
            <p:nvPr/>
          </p:nvCxnSpPr>
          <p:spPr>
            <a:xfrm>
              <a:off x="1213973" y="903909"/>
              <a:ext cx="6958427" cy="30178"/>
            </a:xfrm>
            <a:prstGeom prst="line">
              <a:avLst/>
            </a:prstGeom>
            <a:ln w="19050">
              <a:solidFill>
                <a:srgbClr val="21A3D0"/>
              </a:solidFill>
            </a:ln>
          </p:spPr>
          <p:style>
            <a:lnRef idx="1">
              <a:schemeClr val="accent1"/>
            </a:lnRef>
            <a:fillRef idx="0">
              <a:schemeClr val="accent1"/>
            </a:fillRef>
            <a:effectRef idx="0">
              <a:schemeClr val="accent1"/>
            </a:effectRef>
            <a:fontRef idx="minor">
              <a:schemeClr val="tx1"/>
            </a:fontRef>
          </p:style>
        </p:cxnSp>
      </p:grpSp>
      <p:sp>
        <p:nvSpPr>
          <p:cNvPr id="15" name="文本框 17"/>
          <p:cNvSpPr txBox="1"/>
          <p:nvPr/>
        </p:nvSpPr>
        <p:spPr>
          <a:xfrm>
            <a:off x="1155701" y="923926"/>
            <a:ext cx="7013575" cy="2400657"/>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en-US" altLang="zh-CN" sz="1600" b="1" dirty="0">
                <a:solidFill>
                  <a:srgbClr val="262626"/>
                </a:solidFill>
                <a:latin typeface="宋体" pitchFamily="2" charset="-122"/>
                <a:ea typeface="宋体" pitchFamily="2" charset="-122"/>
              </a:rPr>
              <a:t>1.</a:t>
            </a:r>
            <a:r>
              <a:rPr kumimoji="0" lang="zh-CN" altLang="en-US" sz="1600" b="1" dirty="0">
                <a:solidFill>
                  <a:srgbClr val="262626"/>
                </a:solidFill>
                <a:latin typeface="宋体" pitchFamily="2" charset="-122"/>
                <a:ea typeface="宋体" pitchFamily="2" charset="-122"/>
              </a:rPr>
              <a:t>正常情况：</a:t>
            </a:r>
            <a:endParaRPr kumimoji="0" lang="en-US" altLang="zh-CN" sz="1600" b="1"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1</a:t>
            </a:r>
            <a:r>
              <a:rPr kumimoji="0" lang="zh-CN" altLang="en-US" sz="1400" dirty="0">
                <a:solidFill>
                  <a:srgbClr val="262626"/>
                </a:solidFill>
                <a:latin typeface="宋体" pitchFamily="2" charset="-122"/>
                <a:ea typeface="宋体" pitchFamily="2" charset="-122"/>
              </a:rPr>
              <a:t>）学生能准确理解</a:t>
            </a:r>
            <a:r>
              <a:rPr kumimoji="0" lang="zh-CN" altLang="en-US" sz="1400" dirty="0" smtClean="0">
                <a:solidFill>
                  <a:srgbClr val="262626"/>
                </a:solidFill>
                <a:latin typeface="宋体" pitchFamily="2" charset="-122"/>
                <a:ea typeface="宋体" pitchFamily="2" charset="-122"/>
              </a:rPr>
              <a:t>日照银座连锁服务</a:t>
            </a:r>
            <a:r>
              <a:rPr kumimoji="0" lang="zh-CN" altLang="en-US" sz="1400" dirty="0">
                <a:solidFill>
                  <a:srgbClr val="262626"/>
                </a:solidFill>
                <a:latin typeface="宋体" pitchFamily="2" charset="-122"/>
                <a:ea typeface="宋体" pitchFamily="2" charset="-122"/>
              </a:rPr>
              <a:t>的消费属性、选择依据，能</a:t>
            </a:r>
            <a:r>
              <a:rPr kumimoji="0" lang="zh-CN" altLang="en-US" sz="1400" dirty="0" smtClean="0">
                <a:solidFill>
                  <a:srgbClr val="262626"/>
                </a:solidFill>
                <a:latin typeface="宋体" pitchFamily="2" charset="-122"/>
                <a:ea typeface="宋体" pitchFamily="2" charset="-122"/>
              </a:rPr>
              <a:t>对日照银座连锁服务</a:t>
            </a:r>
            <a:r>
              <a:rPr kumimoji="0" lang="zh-CN" altLang="en-US" sz="1400" dirty="0">
                <a:solidFill>
                  <a:srgbClr val="262626"/>
                </a:solidFill>
                <a:latin typeface="宋体" pitchFamily="2" charset="-122"/>
                <a:ea typeface="宋体" pitchFamily="2" charset="-122"/>
              </a:rPr>
              <a:t>的选择依据做出准确判断；</a:t>
            </a:r>
            <a:endParaRPr kumimoji="0" lang="en-US" altLang="zh-CN" sz="1400"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2</a:t>
            </a:r>
            <a:r>
              <a:rPr kumimoji="0" lang="zh-CN" altLang="en-US" sz="1400" dirty="0">
                <a:solidFill>
                  <a:srgbClr val="262626"/>
                </a:solidFill>
                <a:latin typeface="宋体" pitchFamily="2" charset="-122"/>
                <a:ea typeface="宋体" pitchFamily="2" charset="-122"/>
              </a:rPr>
              <a:t>）学生能正确理解服务信息传播渠道在服务消费选择中的作用，能根据</a:t>
            </a:r>
            <a:r>
              <a:rPr kumimoji="0" lang="zh-CN" altLang="en-US" sz="1400" dirty="0" smtClean="0">
                <a:solidFill>
                  <a:srgbClr val="262626"/>
                </a:solidFill>
                <a:latin typeface="宋体" pitchFamily="2" charset="-122"/>
                <a:ea typeface="宋体" pitchFamily="2" charset="-122"/>
              </a:rPr>
              <a:t>日照银座连锁服务</a:t>
            </a:r>
            <a:r>
              <a:rPr kumimoji="0" lang="zh-CN" altLang="en-US" sz="1400" dirty="0">
                <a:solidFill>
                  <a:srgbClr val="262626"/>
                </a:solidFill>
                <a:latin typeface="宋体" pitchFamily="2" charset="-122"/>
                <a:ea typeface="宋体" pitchFamily="2" charset="-122"/>
              </a:rPr>
              <a:t>特点选择合适的服务信息传播渠道；</a:t>
            </a:r>
            <a:endParaRPr kumimoji="0" lang="en-US" altLang="zh-CN" sz="1400" dirty="0">
              <a:solidFill>
                <a:srgbClr val="262626"/>
              </a:solidFill>
              <a:latin typeface="宋体" pitchFamily="2" charset="-122"/>
              <a:ea typeface="宋体" pitchFamily="2" charset="-122"/>
            </a:endParaRPr>
          </a:p>
          <a:p>
            <a:pPr eaLnBrk="1" hangingPunct="1">
              <a:lnSpc>
                <a:spcPct val="150000"/>
              </a:lnSpc>
            </a:pPr>
            <a:r>
              <a:rPr kumimoji="0" lang="en-US" altLang="zh-CN" sz="1400" dirty="0">
                <a:solidFill>
                  <a:srgbClr val="262626"/>
                </a:solidFill>
                <a:latin typeface="宋体" pitchFamily="2" charset="-122"/>
                <a:ea typeface="宋体" pitchFamily="2" charset="-122"/>
              </a:rPr>
              <a:t>3</a:t>
            </a:r>
            <a:r>
              <a:rPr kumimoji="0" lang="zh-CN" altLang="en-US" sz="1400" dirty="0">
                <a:solidFill>
                  <a:srgbClr val="262626"/>
                </a:solidFill>
                <a:latin typeface="宋体" pitchFamily="2" charset="-122"/>
                <a:ea typeface="宋体" pitchFamily="2" charset="-122"/>
              </a:rPr>
              <a:t>）学生</a:t>
            </a:r>
            <a:r>
              <a:rPr kumimoji="0" lang="zh-CN" altLang="en-US" sz="1400" dirty="0" smtClean="0">
                <a:solidFill>
                  <a:srgbClr val="262626"/>
                </a:solidFill>
                <a:latin typeface="宋体" pitchFamily="2" charset="-122"/>
                <a:ea typeface="宋体" pitchFamily="2" charset="-122"/>
              </a:rPr>
              <a:t>能对日照</a:t>
            </a:r>
            <a:r>
              <a:rPr kumimoji="0" lang="zh-CN" altLang="en-US" sz="1400" dirty="0">
                <a:solidFill>
                  <a:srgbClr val="262626"/>
                </a:solidFill>
                <a:latin typeface="宋体" pitchFamily="2" charset="-122"/>
                <a:ea typeface="宋体" pitchFamily="2" charset="-122"/>
              </a:rPr>
              <a:t>银座连锁</a:t>
            </a:r>
            <a:r>
              <a:rPr kumimoji="0" lang="zh-CN" altLang="en-US" sz="1400" dirty="0" smtClean="0">
                <a:solidFill>
                  <a:srgbClr val="262626"/>
                </a:solidFill>
                <a:latin typeface="宋体" pitchFamily="2" charset="-122"/>
                <a:ea typeface="宋体" pitchFamily="2" charset="-122"/>
              </a:rPr>
              <a:t>服务</a:t>
            </a:r>
            <a:r>
              <a:rPr kumimoji="0" lang="zh-CN" altLang="en-US" sz="1400" dirty="0">
                <a:solidFill>
                  <a:srgbClr val="262626"/>
                </a:solidFill>
                <a:latin typeface="宋体" pitchFamily="2" charset="-122"/>
                <a:ea typeface="宋体" pitchFamily="2" charset="-122"/>
              </a:rPr>
              <a:t>消费者的满意度和忠诚度做出评价，能分析影响和制约服务消费满意度和忠诚度的原因，并</a:t>
            </a:r>
            <a:r>
              <a:rPr kumimoji="0" lang="zh-CN" altLang="en-US" sz="1400" dirty="0">
                <a:solidFill>
                  <a:srgbClr val="262626"/>
                </a:solidFill>
                <a:latin typeface="宋体" pitchFamily="2" charset="-122"/>
                <a:ea typeface="宋体" pitchFamily="2" charset="-122"/>
              </a:rPr>
              <a:t>针对日照银座连锁</a:t>
            </a:r>
            <a:r>
              <a:rPr kumimoji="0" lang="zh-CN" altLang="en-US" sz="1400" dirty="0" smtClean="0">
                <a:solidFill>
                  <a:srgbClr val="262626"/>
                </a:solidFill>
                <a:latin typeface="宋体" pitchFamily="2" charset="-122"/>
                <a:ea typeface="宋体" pitchFamily="2" charset="-122"/>
              </a:rPr>
              <a:t>服务</a:t>
            </a:r>
            <a:r>
              <a:rPr kumimoji="0" lang="zh-CN" altLang="en-US" sz="1400" dirty="0" smtClean="0">
                <a:solidFill>
                  <a:srgbClr val="262626"/>
                </a:solidFill>
                <a:latin typeface="宋体" pitchFamily="2" charset="-122"/>
                <a:ea typeface="宋体" pitchFamily="2" charset="-122"/>
              </a:rPr>
              <a:t>现状</a:t>
            </a:r>
            <a:r>
              <a:rPr kumimoji="0" lang="zh-CN" altLang="en-US" sz="1400" dirty="0">
                <a:solidFill>
                  <a:srgbClr val="262626"/>
                </a:solidFill>
                <a:latin typeface="宋体" pitchFamily="2" charset="-122"/>
                <a:ea typeface="宋体" pitchFamily="2" charset="-122"/>
              </a:rPr>
              <a:t>能做出相应的对策。</a:t>
            </a:r>
            <a:endParaRPr kumimoji="0" lang="en-US" altLang="zh-CN" sz="1400" dirty="0">
              <a:solidFill>
                <a:srgbClr val="262626"/>
              </a:solidFill>
              <a:latin typeface="宋体" pitchFamily="2" charset="-122"/>
              <a:ea typeface="宋体" pitchFamily="2" charset="-122"/>
            </a:endParaRPr>
          </a:p>
        </p:txBody>
      </p:sp>
      <p:sp>
        <p:nvSpPr>
          <p:cNvPr id="16" name="文本框 12"/>
          <p:cNvSpPr txBox="1"/>
          <p:nvPr/>
        </p:nvSpPr>
        <p:spPr>
          <a:xfrm>
            <a:off x="1181101" y="3977640"/>
            <a:ext cx="7013575" cy="2400657"/>
          </a:xfrm>
          <a:prstGeom prst="rect">
            <a:avLst/>
          </a:prstGeom>
          <a:noFill/>
          <a:ln>
            <a:solidFill>
              <a:schemeClr val="accent1"/>
            </a:solidFill>
            <a:prstDash val="dash"/>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en-US" altLang="zh-CN" sz="1600" b="1" dirty="0">
                <a:solidFill>
                  <a:srgbClr val="262626"/>
                </a:solidFill>
                <a:latin typeface="宋体" pitchFamily="2" charset="-122"/>
                <a:ea typeface="宋体" pitchFamily="2" charset="-122"/>
              </a:rPr>
              <a:t>2.</a:t>
            </a:r>
            <a:r>
              <a:rPr kumimoji="0" lang="zh-CN" altLang="en-US" sz="1600" b="1" dirty="0">
                <a:solidFill>
                  <a:srgbClr val="262626"/>
                </a:solidFill>
                <a:latin typeface="宋体" pitchFamily="2" charset="-122"/>
                <a:ea typeface="宋体" pitchFamily="2" charset="-122"/>
              </a:rPr>
              <a:t>出错情况：</a:t>
            </a:r>
            <a:endParaRPr kumimoji="0" lang="en-US" altLang="zh-CN" sz="1600" b="1" dirty="0">
              <a:solidFill>
                <a:srgbClr val="262626"/>
              </a:solidFill>
              <a:latin typeface="宋体" pitchFamily="2" charset="-122"/>
              <a:ea typeface="宋体" pitchFamily="2" charset="-122"/>
            </a:endParaRPr>
          </a:p>
          <a:p>
            <a:pPr eaLnBrk="1" latinLnBrk="0" hangingPunct="1">
              <a:lnSpc>
                <a:spcPct val="150000"/>
              </a:lnSpc>
            </a:pPr>
            <a:r>
              <a:rPr kumimoji="0" lang="en-US" altLang="zh-CN" sz="1400" dirty="0">
                <a:solidFill>
                  <a:srgbClr val="262626"/>
                </a:solidFill>
                <a:latin typeface="宋体" pitchFamily="2" charset="-122"/>
                <a:ea typeface="宋体" pitchFamily="2" charset="-122"/>
              </a:rPr>
              <a:t>1</a:t>
            </a:r>
            <a:r>
              <a:rPr kumimoji="0" lang="zh-CN" altLang="en-US" sz="1400" dirty="0">
                <a:solidFill>
                  <a:srgbClr val="262626"/>
                </a:solidFill>
                <a:latin typeface="宋体" pitchFamily="2" charset="-122"/>
                <a:ea typeface="宋体" pitchFamily="2" charset="-122"/>
              </a:rPr>
              <a:t>）对服务的消费属性不了解，不能正确分析服务选择的影响因素进而影响服务消费的判断依据判定，例如对日照</a:t>
            </a:r>
            <a:r>
              <a:rPr kumimoji="0" lang="en-US" altLang="zh-CN" sz="1400" dirty="0">
                <a:solidFill>
                  <a:srgbClr val="262626"/>
                </a:solidFill>
                <a:latin typeface="宋体" pitchFamily="2" charset="-122"/>
                <a:ea typeface="宋体" pitchFamily="2" charset="-122"/>
              </a:rPr>
              <a:t>EMS</a:t>
            </a:r>
            <a:r>
              <a:rPr kumimoji="0" lang="zh-CN" altLang="en-US" sz="1400" dirty="0">
                <a:solidFill>
                  <a:srgbClr val="262626"/>
                </a:solidFill>
                <a:latin typeface="宋体" pitchFamily="2" charset="-122"/>
                <a:ea typeface="宋体" pitchFamily="2" charset="-122"/>
              </a:rPr>
              <a:t>快递物流的服务消费特征和选择依据的分析和判断；</a:t>
            </a:r>
            <a:endParaRPr kumimoji="0" lang="en-US" altLang="zh-CN" sz="1400" dirty="0">
              <a:solidFill>
                <a:srgbClr val="262626"/>
              </a:solidFill>
              <a:latin typeface="宋体" pitchFamily="2" charset="-122"/>
              <a:ea typeface="宋体" pitchFamily="2" charset="-122"/>
            </a:endParaRPr>
          </a:p>
          <a:p>
            <a:pPr eaLnBrk="1" hangingPunct="1">
              <a:lnSpc>
                <a:spcPct val="150000"/>
              </a:lnSpc>
            </a:pPr>
            <a:r>
              <a:rPr kumimoji="0" lang="en-US" altLang="zh-CN" sz="1400" dirty="0">
                <a:solidFill>
                  <a:srgbClr val="262626"/>
                </a:solidFill>
                <a:latin typeface="宋体" pitchFamily="2" charset="-122"/>
                <a:ea typeface="宋体" pitchFamily="2" charset="-122"/>
              </a:rPr>
              <a:t>2</a:t>
            </a:r>
            <a:r>
              <a:rPr kumimoji="0" lang="zh-CN" altLang="en-US" sz="1400" dirty="0">
                <a:solidFill>
                  <a:srgbClr val="262626"/>
                </a:solidFill>
                <a:latin typeface="宋体" pitchFamily="2" charset="-122"/>
                <a:ea typeface="宋体" pitchFamily="2" charset="-122"/>
              </a:rPr>
              <a:t>）</a:t>
            </a:r>
            <a:r>
              <a:rPr kumimoji="0" lang="zh-CN" altLang="en-US" sz="1400" dirty="0">
                <a:solidFill>
                  <a:srgbClr val="262626"/>
                </a:solidFill>
                <a:latin typeface="宋体" pitchFamily="2" charset="-122"/>
                <a:ea typeface="宋体" pitchFamily="2" charset="-122"/>
              </a:rPr>
              <a:t>针对日照银座连锁服务的</a:t>
            </a:r>
            <a:r>
              <a:rPr kumimoji="0" lang="zh-CN" altLang="en-US" sz="1400" dirty="0">
                <a:solidFill>
                  <a:srgbClr val="262626"/>
                </a:solidFill>
                <a:latin typeface="宋体" pitchFamily="2" charset="-122"/>
                <a:ea typeface="宋体" pitchFamily="2" charset="-122"/>
              </a:rPr>
              <a:t>服务消费的特征，不能正确地选择或灵活地运用服务信息传播渠道；</a:t>
            </a:r>
            <a:endParaRPr kumimoji="0" lang="en-US" altLang="zh-CN" sz="1400" dirty="0">
              <a:solidFill>
                <a:srgbClr val="262626"/>
              </a:solidFill>
              <a:latin typeface="宋体" pitchFamily="2" charset="-122"/>
              <a:ea typeface="宋体" pitchFamily="2" charset="-122"/>
            </a:endParaRPr>
          </a:p>
          <a:p>
            <a:pPr eaLnBrk="1" hangingPunct="1">
              <a:lnSpc>
                <a:spcPct val="150000"/>
              </a:lnSpc>
            </a:pPr>
            <a:r>
              <a:rPr kumimoji="0" lang="en-US" altLang="zh-CN" sz="1400" dirty="0">
                <a:solidFill>
                  <a:srgbClr val="262626"/>
                </a:solidFill>
                <a:latin typeface="宋体" pitchFamily="2" charset="-122"/>
                <a:ea typeface="宋体" pitchFamily="2" charset="-122"/>
              </a:rPr>
              <a:t>3</a:t>
            </a:r>
            <a:r>
              <a:rPr kumimoji="0" lang="zh-CN" altLang="en-US" sz="1400" dirty="0">
                <a:solidFill>
                  <a:srgbClr val="262626"/>
                </a:solidFill>
                <a:latin typeface="宋体" pitchFamily="2" charset="-122"/>
                <a:ea typeface="宋体" pitchFamily="2" charset="-122"/>
              </a:rPr>
              <a:t>）不能正确的</a:t>
            </a:r>
            <a:r>
              <a:rPr kumimoji="0" lang="zh-CN" altLang="en-US" sz="1400" dirty="0">
                <a:solidFill>
                  <a:srgbClr val="262626"/>
                </a:solidFill>
                <a:latin typeface="宋体" pitchFamily="2" charset="-122"/>
                <a:ea typeface="宋体" pitchFamily="2" charset="-122"/>
              </a:rPr>
              <a:t>判断日照银座连锁服务消费</a:t>
            </a:r>
            <a:r>
              <a:rPr kumimoji="0" lang="zh-CN" altLang="en-US" sz="1400" dirty="0">
                <a:solidFill>
                  <a:srgbClr val="262626"/>
                </a:solidFill>
                <a:latin typeface="宋体" pitchFamily="2" charset="-122"/>
                <a:ea typeface="宋体" pitchFamily="2" charset="-122"/>
              </a:rPr>
              <a:t>的满意度或忠诚度状况，或不能分析影响和制约其服务消费满意度和忠诚度的原因，或不能做出有效地相应对策。</a:t>
            </a:r>
          </a:p>
        </p:txBody>
      </p:sp>
    </p:spTree>
    <p:extLst>
      <p:ext uri="{BB962C8B-B14F-4D97-AF65-F5344CB8AC3E}">
        <p14:creationId xmlns:p14="http://schemas.microsoft.com/office/powerpoint/2010/main" val="1575507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a:grpSpLocks/>
          </p:cNvGrpSpPr>
          <p:nvPr/>
        </p:nvGrpSpPr>
        <p:grpSpPr bwMode="auto">
          <a:xfrm>
            <a:off x="2787650" y="2527936"/>
            <a:ext cx="3568700" cy="1581774"/>
            <a:chOff x="4557443" y="2107769"/>
            <a:chExt cx="4757039" cy="1757386"/>
          </a:xfrm>
        </p:grpSpPr>
        <p:sp>
          <p:nvSpPr>
            <p:cNvPr id="5" name="文本框 4"/>
            <p:cNvSpPr txBox="1"/>
            <p:nvPr/>
          </p:nvSpPr>
          <p:spPr>
            <a:xfrm>
              <a:off x="4557443" y="2107769"/>
              <a:ext cx="1161751" cy="1703779"/>
            </a:xfrm>
            <a:custGeom>
              <a:avLst/>
              <a:gdLst/>
              <a:ahLst/>
              <a:cxnLst/>
              <a:rect l="l" t="t" r="r" b="b"/>
              <a:pathLst>
                <a:path w="1161433" h="1703808">
                  <a:moveTo>
                    <a:pt x="0" y="369936"/>
                  </a:moveTo>
                  <a:lnTo>
                    <a:pt x="804972" y="369936"/>
                  </a:lnTo>
                  <a:lnTo>
                    <a:pt x="804972" y="495946"/>
                  </a:lnTo>
                  <a:lnTo>
                    <a:pt x="986916" y="495946"/>
                  </a:lnTo>
                  <a:lnTo>
                    <a:pt x="986916" y="557832"/>
                  </a:lnTo>
                  <a:lnTo>
                    <a:pt x="603684" y="557832"/>
                  </a:lnTo>
                  <a:lnTo>
                    <a:pt x="603684" y="1703808"/>
                  </a:lnTo>
                  <a:lnTo>
                    <a:pt x="382302" y="1703808"/>
                  </a:lnTo>
                  <a:lnTo>
                    <a:pt x="382302" y="557832"/>
                  </a:lnTo>
                  <a:lnTo>
                    <a:pt x="0" y="557832"/>
                  </a:lnTo>
                  <a:close/>
                  <a:moveTo>
                    <a:pt x="804972" y="0"/>
                  </a:moveTo>
                  <a:lnTo>
                    <a:pt x="1161433" y="0"/>
                  </a:lnTo>
                  <a:lnTo>
                    <a:pt x="1161433" y="495946"/>
                  </a:lnTo>
                  <a:lnTo>
                    <a:pt x="986916" y="495946"/>
                  </a:lnTo>
                  <a:lnTo>
                    <a:pt x="986916" y="369936"/>
                  </a:lnTo>
                  <a:lnTo>
                    <a:pt x="804972" y="369936"/>
                  </a:lnTo>
                  <a:close/>
                </a:path>
              </a:pathLst>
            </a:custGeom>
            <a:solidFill>
              <a:schemeClr val="accent5">
                <a:lumMod val="75000"/>
              </a:schemeClr>
            </a:solidFill>
            <a:ln>
              <a:noFill/>
            </a:ln>
            <a:effectLst/>
          </p:spPr>
          <p:txBody>
            <a:bodyPr lIns="68580" tIns="34290" rIns="68580" bIns="34290"/>
            <a:lstStyle/>
            <a:p>
              <a:pPr fontAlgn="auto" latinLnBrk="0">
                <a:spcBef>
                  <a:spcPts val="0"/>
                </a:spcBef>
                <a:spcAft>
                  <a:spcPts val="0"/>
                </a:spcAft>
                <a:defRPr/>
              </a:pPr>
              <a:endParaRPr kumimoji="0" lang="zh-CN" altLang="en-US" sz="11250" dirty="0">
                <a:solidFill>
                  <a:schemeClr val="accent5">
                    <a:lumMod val="75000"/>
                  </a:schemeClr>
                </a:solidFill>
                <a:ea typeface="宋体" panose="02010600030101010101" pitchFamily="2" charset="-122"/>
                <a:cs typeface="+mn-ea"/>
                <a:sym typeface="Times New Roman" panose="02020603050405020304" pitchFamily="18" charset="0"/>
              </a:endParaRPr>
            </a:p>
          </p:txBody>
        </p:sp>
        <p:sp>
          <p:nvSpPr>
            <p:cNvPr id="3" name="文本框 2"/>
            <p:cNvSpPr txBox="1"/>
            <p:nvPr/>
          </p:nvSpPr>
          <p:spPr>
            <a:xfrm>
              <a:off x="5361569" y="2480271"/>
              <a:ext cx="3952913" cy="1384884"/>
            </a:xfrm>
            <a:prstGeom prst="rect">
              <a:avLst/>
            </a:prstGeom>
            <a:noFill/>
          </p:spPr>
          <p:txBody>
            <a:bodyPr>
              <a:spAutoFit/>
            </a:bodyPr>
            <a:lstStyle/>
            <a:p>
              <a:pPr fontAlgn="auto" latinLnBrk="0">
                <a:spcBef>
                  <a:spcPts val="0"/>
                </a:spcBef>
                <a:spcAft>
                  <a:spcPts val="0"/>
                </a:spcAft>
                <a:defRPr/>
              </a:pPr>
              <a:r>
                <a:rPr kumimoji="0" lang="en-US" altLang="zh-CN" sz="7500" dirty="0">
                  <a:solidFill>
                    <a:schemeClr val="accent5">
                      <a:lumMod val="75000"/>
                    </a:schemeClr>
                  </a:solidFill>
                  <a:ea typeface="宋体" panose="02010600030101010101" pitchFamily="2" charset="-122"/>
                  <a:cs typeface="+mn-ea"/>
                  <a:sym typeface="Times New Roman" panose="02020603050405020304" pitchFamily="18" charset="0"/>
                </a:rPr>
                <a:t>hanks</a:t>
              </a:r>
              <a:endParaRPr kumimoji="0" lang="zh-CN" altLang="en-US" sz="7500" dirty="0">
                <a:solidFill>
                  <a:schemeClr val="accent5">
                    <a:lumMod val="75000"/>
                  </a:schemeClr>
                </a:solidFill>
                <a:ea typeface="宋体" panose="02010600030101010101" pitchFamily="2" charset="-122"/>
                <a:cs typeface="+mn-ea"/>
                <a:sym typeface="Times New Roman" panose="02020603050405020304" pitchFamily="18" charset="0"/>
              </a:endParaRPr>
            </a:p>
          </p:txBody>
        </p:sp>
      </p:grpSp>
      <p:cxnSp>
        <p:nvCxnSpPr>
          <p:cNvPr id="13" name="线1"/>
          <p:cNvCxnSpPr/>
          <p:nvPr/>
        </p:nvCxnSpPr>
        <p:spPr>
          <a:xfrm flipH="1">
            <a:off x="2243138" y="2527936"/>
            <a:ext cx="1149350" cy="0"/>
          </a:xfrm>
          <a:prstGeom prst="line">
            <a:avLst/>
          </a:prstGeom>
          <a:ln w="254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线2"/>
          <p:cNvCxnSpPr/>
          <p:nvPr/>
        </p:nvCxnSpPr>
        <p:spPr>
          <a:xfrm>
            <a:off x="2243138" y="2527936"/>
            <a:ext cx="0" cy="1985010"/>
          </a:xfrm>
          <a:prstGeom prst="line">
            <a:avLst/>
          </a:prstGeom>
          <a:ln w="254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线3"/>
          <p:cNvCxnSpPr/>
          <p:nvPr/>
        </p:nvCxnSpPr>
        <p:spPr>
          <a:xfrm>
            <a:off x="2243138" y="4512946"/>
            <a:ext cx="4235450" cy="0"/>
          </a:xfrm>
          <a:prstGeom prst="line">
            <a:avLst/>
          </a:prstGeom>
          <a:ln w="254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5" name="线4"/>
          <p:cNvCxnSpPr>
            <a:stCxn id="22" idx="2"/>
          </p:cNvCxnSpPr>
          <p:nvPr/>
        </p:nvCxnSpPr>
        <p:spPr>
          <a:xfrm>
            <a:off x="6478588" y="4061460"/>
            <a:ext cx="0" cy="451486"/>
          </a:xfrm>
          <a:prstGeom prst="line">
            <a:avLst/>
          </a:prstGeom>
          <a:ln w="25400" cap="rnd">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6356350" y="3537586"/>
            <a:ext cx="242888" cy="52387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29" name="火焰"/>
          <p:cNvSpPr>
            <a:spLocks/>
          </p:cNvSpPr>
          <p:nvPr/>
        </p:nvSpPr>
        <p:spPr bwMode="auto">
          <a:xfrm>
            <a:off x="6338888" y="3095626"/>
            <a:ext cx="277812" cy="430530"/>
          </a:xfrm>
          <a:custGeom>
            <a:avLst/>
            <a:gdLst>
              <a:gd name="T0" fmla="*/ 127 w 128"/>
              <a:gd name="T1" fmla="*/ 122 h 165"/>
              <a:gd name="T2" fmla="*/ 128 w 128"/>
              <a:gd name="T3" fmla="*/ 120 h 165"/>
              <a:gd name="T4" fmla="*/ 128 w 128"/>
              <a:gd name="T5" fmla="*/ 119 h 165"/>
              <a:gd name="T6" fmla="*/ 128 w 128"/>
              <a:gd name="T7" fmla="*/ 117 h 165"/>
              <a:gd name="T8" fmla="*/ 128 w 128"/>
              <a:gd name="T9" fmla="*/ 113 h 165"/>
              <a:gd name="T10" fmla="*/ 127 w 128"/>
              <a:gd name="T11" fmla="*/ 105 h 165"/>
              <a:gd name="T12" fmla="*/ 126 w 128"/>
              <a:gd name="T13" fmla="*/ 101 h 165"/>
              <a:gd name="T14" fmla="*/ 125 w 128"/>
              <a:gd name="T15" fmla="*/ 99 h 165"/>
              <a:gd name="T16" fmla="*/ 124 w 128"/>
              <a:gd name="T17" fmla="*/ 96 h 165"/>
              <a:gd name="T18" fmla="*/ 123 w 128"/>
              <a:gd name="T19" fmla="*/ 93 h 165"/>
              <a:gd name="T20" fmla="*/ 123 w 128"/>
              <a:gd name="T21" fmla="*/ 91 h 165"/>
              <a:gd name="T22" fmla="*/ 121 w 128"/>
              <a:gd name="T23" fmla="*/ 86 h 165"/>
              <a:gd name="T24" fmla="*/ 121 w 128"/>
              <a:gd name="T25" fmla="*/ 86 h 165"/>
              <a:gd name="T26" fmla="*/ 121 w 128"/>
              <a:gd name="T27" fmla="*/ 86 h 165"/>
              <a:gd name="T28" fmla="*/ 120 w 128"/>
              <a:gd name="T29" fmla="*/ 85 h 165"/>
              <a:gd name="T30" fmla="*/ 113 w 128"/>
              <a:gd name="T31" fmla="*/ 62 h 165"/>
              <a:gd name="T32" fmla="*/ 113 w 128"/>
              <a:gd name="T33" fmla="*/ 54 h 165"/>
              <a:gd name="T34" fmla="*/ 113 w 128"/>
              <a:gd name="T35" fmla="*/ 54 h 165"/>
              <a:gd name="T36" fmla="*/ 120 w 128"/>
              <a:gd name="T37" fmla="*/ 35 h 165"/>
              <a:gd name="T38" fmla="*/ 120 w 128"/>
              <a:gd name="T39" fmla="*/ 33 h 165"/>
              <a:gd name="T40" fmla="*/ 118 w 128"/>
              <a:gd name="T41" fmla="*/ 32 h 165"/>
              <a:gd name="T42" fmla="*/ 86 w 128"/>
              <a:gd name="T43" fmla="*/ 67 h 165"/>
              <a:gd name="T44" fmla="*/ 73 w 128"/>
              <a:gd name="T45" fmla="*/ 2 h 165"/>
              <a:gd name="T46" fmla="*/ 72 w 128"/>
              <a:gd name="T47" fmla="*/ 1 h 165"/>
              <a:gd name="T48" fmla="*/ 70 w 128"/>
              <a:gd name="T49" fmla="*/ 1 h 165"/>
              <a:gd name="T50" fmla="*/ 48 w 128"/>
              <a:gd name="T51" fmla="*/ 43 h 165"/>
              <a:gd name="T52" fmla="*/ 38 w 128"/>
              <a:gd name="T53" fmla="*/ 80 h 165"/>
              <a:gd name="T54" fmla="*/ 14 w 128"/>
              <a:gd name="T55" fmla="*/ 53 h 165"/>
              <a:gd name="T56" fmla="*/ 6 w 128"/>
              <a:gd name="T57" fmla="*/ 48 h 165"/>
              <a:gd name="T58" fmla="*/ 4 w 128"/>
              <a:gd name="T59" fmla="*/ 48 h 165"/>
              <a:gd name="T60" fmla="*/ 4 w 128"/>
              <a:gd name="T61" fmla="*/ 50 h 165"/>
              <a:gd name="T62" fmla="*/ 5 w 128"/>
              <a:gd name="T63" fmla="*/ 92 h 165"/>
              <a:gd name="T64" fmla="*/ 27 w 128"/>
              <a:gd name="T65" fmla="*/ 158 h 165"/>
              <a:gd name="T66" fmla="*/ 43 w 128"/>
              <a:gd name="T67" fmla="*/ 164 h 165"/>
              <a:gd name="T68" fmla="*/ 44 w 128"/>
              <a:gd name="T69" fmla="*/ 164 h 165"/>
              <a:gd name="T70" fmla="*/ 44 w 128"/>
              <a:gd name="T71" fmla="*/ 164 h 165"/>
              <a:gd name="T72" fmla="*/ 45 w 128"/>
              <a:gd name="T73" fmla="*/ 162 h 165"/>
              <a:gd name="T74" fmla="*/ 44 w 128"/>
              <a:gd name="T75" fmla="*/ 161 h 165"/>
              <a:gd name="T76" fmla="*/ 37 w 128"/>
              <a:gd name="T77" fmla="*/ 131 h 165"/>
              <a:gd name="T78" fmla="*/ 37 w 128"/>
              <a:gd name="T79" fmla="*/ 112 h 165"/>
              <a:gd name="T80" fmla="*/ 37 w 128"/>
              <a:gd name="T81" fmla="*/ 112 h 165"/>
              <a:gd name="T82" fmla="*/ 49 w 128"/>
              <a:gd name="T83" fmla="*/ 126 h 165"/>
              <a:gd name="T84" fmla="*/ 50 w 128"/>
              <a:gd name="T85" fmla="*/ 128 h 165"/>
              <a:gd name="T86" fmla="*/ 52 w 128"/>
              <a:gd name="T87" fmla="*/ 127 h 165"/>
              <a:gd name="T88" fmla="*/ 59 w 128"/>
              <a:gd name="T89" fmla="*/ 105 h 165"/>
              <a:gd name="T90" fmla="*/ 67 w 128"/>
              <a:gd name="T91" fmla="*/ 87 h 165"/>
              <a:gd name="T92" fmla="*/ 75 w 128"/>
              <a:gd name="T93" fmla="*/ 121 h 165"/>
              <a:gd name="T94" fmla="*/ 77 w 128"/>
              <a:gd name="T95" fmla="*/ 121 h 165"/>
              <a:gd name="T96" fmla="*/ 78 w 128"/>
              <a:gd name="T97" fmla="*/ 120 h 165"/>
              <a:gd name="T98" fmla="*/ 89 w 128"/>
              <a:gd name="T99" fmla="*/ 103 h 165"/>
              <a:gd name="T100" fmla="*/ 92 w 128"/>
              <a:gd name="T101" fmla="*/ 128 h 165"/>
              <a:gd name="T102" fmla="*/ 95 w 128"/>
              <a:gd name="T103" fmla="*/ 138 h 165"/>
              <a:gd name="T104" fmla="*/ 95 w 128"/>
              <a:gd name="T105" fmla="*/ 142 h 165"/>
              <a:gd name="T106" fmla="*/ 82 w 128"/>
              <a:gd name="T107" fmla="*/ 162 h 165"/>
              <a:gd name="T108" fmla="*/ 82 w 128"/>
              <a:gd name="T109" fmla="*/ 164 h 165"/>
              <a:gd name="T110" fmla="*/ 83 w 128"/>
              <a:gd name="T111" fmla="*/ 165 h 165"/>
              <a:gd name="T112" fmla="*/ 84 w 128"/>
              <a:gd name="T113" fmla="*/ 165 h 165"/>
              <a:gd name="T114" fmla="*/ 88 w 128"/>
              <a:gd name="T115" fmla="*/ 164 h 165"/>
              <a:gd name="T116" fmla="*/ 127 w 128"/>
              <a:gd name="T117" fmla="*/ 123 h 165"/>
              <a:gd name="T118" fmla="*/ 127 w 128"/>
              <a:gd name="T119" fmla="*/ 122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8" h="165">
                <a:moveTo>
                  <a:pt x="127" y="122"/>
                </a:moveTo>
                <a:cubicBezTo>
                  <a:pt x="127" y="121"/>
                  <a:pt x="127" y="121"/>
                  <a:pt x="128" y="120"/>
                </a:cubicBezTo>
                <a:cubicBezTo>
                  <a:pt x="128" y="119"/>
                  <a:pt x="128" y="119"/>
                  <a:pt x="128" y="119"/>
                </a:cubicBezTo>
                <a:cubicBezTo>
                  <a:pt x="128" y="118"/>
                  <a:pt x="128" y="117"/>
                  <a:pt x="128" y="117"/>
                </a:cubicBezTo>
                <a:cubicBezTo>
                  <a:pt x="128" y="116"/>
                  <a:pt x="128" y="115"/>
                  <a:pt x="128" y="113"/>
                </a:cubicBezTo>
                <a:cubicBezTo>
                  <a:pt x="128" y="111"/>
                  <a:pt x="128" y="108"/>
                  <a:pt x="127" y="105"/>
                </a:cubicBezTo>
                <a:cubicBezTo>
                  <a:pt x="127" y="104"/>
                  <a:pt x="126" y="102"/>
                  <a:pt x="126" y="101"/>
                </a:cubicBezTo>
                <a:cubicBezTo>
                  <a:pt x="126" y="100"/>
                  <a:pt x="126" y="99"/>
                  <a:pt x="125" y="99"/>
                </a:cubicBezTo>
                <a:cubicBezTo>
                  <a:pt x="125" y="98"/>
                  <a:pt x="125" y="97"/>
                  <a:pt x="124" y="96"/>
                </a:cubicBezTo>
                <a:cubicBezTo>
                  <a:pt x="124" y="95"/>
                  <a:pt x="124" y="94"/>
                  <a:pt x="123" y="93"/>
                </a:cubicBezTo>
                <a:cubicBezTo>
                  <a:pt x="123" y="92"/>
                  <a:pt x="123" y="91"/>
                  <a:pt x="123" y="91"/>
                </a:cubicBezTo>
                <a:cubicBezTo>
                  <a:pt x="122" y="89"/>
                  <a:pt x="121" y="87"/>
                  <a:pt x="121" y="86"/>
                </a:cubicBezTo>
                <a:cubicBezTo>
                  <a:pt x="121" y="86"/>
                  <a:pt x="121" y="86"/>
                  <a:pt x="121" y="86"/>
                </a:cubicBezTo>
                <a:cubicBezTo>
                  <a:pt x="121" y="86"/>
                  <a:pt x="121" y="86"/>
                  <a:pt x="121" y="86"/>
                </a:cubicBezTo>
                <a:cubicBezTo>
                  <a:pt x="121" y="85"/>
                  <a:pt x="121" y="85"/>
                  <a:pt x="120" y="85"/>
                </a:cubicBezTo>
                <a:cubicBezTo>
                  <a:pt x="118" y="77"/>
                  <a:pt x="115" y="70"/>
                  <a:pt x="113" y="62"/>
                </a:cubicBezTo>
                <a:cubicBezTo>
                  <a:pt x="113" y="60"/>
                  <a:pt x="113" y="57"/>
                  <a:pt x="113" y="54"/>
                </a:cubicBezTo>
                <a:cubicBezTo>
                  <a:pt x="113" y="54"/>
                  <a:pt x="113" y="54"/>
                  <a:pt x="113" y="54"/>
                </a:cubicBezTo>
                <a:cubicBezTo>
                  <a:pt x="113" y="47"/>
                  <a:pt x="115" y="41"/>
                  <a:pt x="120" y="35"/>
                </a:cubicBezTo>
                <a:cubicBezTo>
                  <a:pt x="120" y="34"/>
                  <a:pt x="120" y="33"/>
                  <a:pt x="120" y="33"/>
                </a:cubicBezTo>
                <a:cubicBezTo>
                  <a:pt x="120" y="32"/>
                  <a:pt x="119" y="32"/>
                  <a:pt x="118" y="32"/>
                </a:cubicBezTo>
                <a:cubicBezTo>
                  <a:pt x="97" y="35"/>
                  <a:pt x="89" y="56"/>
                  <a:pt x="86" y="67"/>
                </a:cubicBezTo>
                <a:cubicBezTo>
                  <a:pt x="77" y="49"/>
                  <a:pt x="73" y="30"/>
                  <a:pt x="73" y="2"/>
                </a:cubicBezTo>
                <a:cubicBezTo>
                  <a:pt x="73" y="2"/>
                  <a:pt x="73" y="1"/>
                  <a:pt x="72" y="1"/>
                </a:cubicBezTo>
                <a:cubicBezTo>
                  <a:pt x="72" y="0"/>
                  <a:pt x="71" y="0"/>
                  <a:pt x="70" y="1"/>
                </a:cubicBezTo>
                <a:cubicBezTo>
                  <a:pt x="54" y="11"/>
                  <a:pt x="51" y="27"/>
                  <a:pt x="48" y="43"/>
                </a:cubicBezTo>
                <a:cubicBezTo>
                  <a:pt x="48" y="58"/>
                  <a:pt x="45" y="69"/>
                  <a:pt x="38" y="80"/>
                </a:cubicBezTo>
                <a:cubicBezTo>
                  <a:pt x="34" y="67"/>
                  <a:pt x="24" y="60"/>
                  <a:pt x="14" y="53"/>
                </a:cubicBezTo>
                <a:cubicBezTo>
                  <a:pt x="12" y="52"/>
                  <a:pt x="9" y="50"/>
                  <a:pt x="6" y="48"/>
                </a:cubicBezTo>
                <a:cubicBezTo>
                  <a:pt x="6" y="48"/>
                  <a:pt x="5" y="48"/>
                  <a:pt x="4" y="48"/>
                </a:cubicBezTo>
                <a:cubicBezTo>
                  <a:pt x="4" y="48"/>
                  <a:pt x="4" y="49"/>
                  <a:pt x="4" y="50"/>
                </a:cubicBezTo>
                <a:cubicBezTo>
                  <a:pt x="8" y="63"/>
                  <a:pt x="7" y="78"/>
                  <a:pt x="5" y="92"/>
                </a:cubicBezTo>
                <a:cubicBezTo>
                  <a:pt x="3" y="116"/>
                  <a:pt x="0" y="141"/>
                  <a:pt x="27" y="158"/>
                </a:cubicBezTo>
                <a:cubicBezTo>
                  <a:pt x="32" y="160"/>
                  <a:pt x="38" y="162"/>
                  <a:pt x="43" y="164"/>
                </a:cubicBezTo>
                <a:cubicBezTo>
                  <a:pt x="43" y="164"/>
                  <a:pt x="44" y="164"/>
                  <a:pt x="44" y="164"/>
                </a:cubicBezTo>
                <a:cubicBezTo>
                  <a:pt x="44" y="164"/>
                  <a:pt x="44" y="164"/>
                  <a:pt x="44" y="164"/>
                </a:cubicBezTo>
                <a:cubicBezTo>
                  <a:pt x="45" y="164"/>
                  <a:pt x="45" y="163"/>
                  <a:pt x="45" y="162"/>
                </a:cubicBezTo>
                <a:cubicBezTo>
                  <a:pt x="45" y="162"/>
                  <a:pt x="45" y="161"/>
                  <a:pt x="44" y="161"/>
                </a:cubicBezTo>
                <a:cubicBezTo>
                  <a:pt x="35" y="153"/>
                  <a:pt x="36" y="142"/>
                  <a:pt x="37" y="131"/>
                </a:cubicBezTo>
                <a:cubicBezTo>
                  <a:pt x="38" y="124"/>
                  <a:pt x="38" y="118"/>
                  <a:pt x="37" y="112"/>
                </a:cubicBezTo>
                <a:cubicBezTo>
                  <a:pt x="37" y="112"/>
                  <a:pt x="37" y="112"/>
                  <a:pt x="37" y="112"/>
                </a:cubicBezTo>
                <a:cubicBezTo>
                  <a:pt x="43" y="116"/>
                  <a:pt x="48" y="119"/>
                  <a:pt x="49" y="126"/>
                </a:cubicBezTo>
                <a:cubicBezTo>
                  <a:pt x="49" y="127"/>
                  <a:pt x="50" y="128"/>
                  <a:pt x="50" y="128"/>
                </a:cubicBezTo>
                <a:cubicBezTo>
                  <a:pt x="51" y="128"/>
                  <a:pt x="52" y="128"/>
                  <a:pt x="52" y="127"/>
                </a:cubicBezTo>
                <a:cubicBezTo>
                  <a:pt x="57" y="121"/>
                  <a:pt x="59" y="114"/>
                  <a:pt x="59" y="105"/>
                </a:cubicBezTo>
                <a:cubicBezTo>
                  <a:pt x="60" y="98"/>
                  <a:pt x="62" y="92"/>
                  <a:pt x="67" y="87"/>
                </a:cubicBezTo>
                <a:cubicBezTo>
                  <a:pt x="67" y="97"/>
                  <a:pt x="69" y="109"/>
                  <a:pt x="75" y="121"/>
                </a:cubicBezTo>
                <a:cubicBezTo>
                  <a:pt x="76" y="121"/>
                  <a:pt x="76" y="121"/>
                  <a:pt x="77" y="121"/>
                </a:cubicBezTo>
                <a:cubicBezTo>
                  <a:pt x="78" y="121"/>
                  <a:pt x="78" y="121"/>
                  <a:pt x="78" y="120"/>
                </a:cubicBezTo>
                <a:cubicBezTo>
                  <a:pt x="79" y="117"/>
                  <a:pt x="82" y="107"/>
                  <a:pt x="89" y="103"/>
                </a:cubicBezTo>
                <a:cubicBezTo>
                  <a:pt x="85" y="111"/>
                  <a:pt x="89" y="120"/>
                  <a:pt x="92" y="128"/>
                </a:cubicBezTo>
                <a:cubicBezTo>
                  <a:pt x="93" y="131"/>
                  <a:pt x="95" y="135"/>
                  <a:pt x="95" y="138"/>
                </a:cubicBezTo>
                <a:cubicBezTo>
                  <a:pt x="95" y="139"/>
                  <a:pt x="95" y="140"/>
                  <a:pt x="95" y="142"/>
                </a:cubicBezTo>
                <a:cubicBezTo>
                  <a:pt x="96" y="149"/>
                  <a:pt x="92" y="156"/>
                  <a:pt x="82" y="162"/>
                </a:cubicBezTo>
                <a:cubicBezTo>
                  <a:pt x="82" y="163"/>
                  <a:pt x="81" y="163"/>
                  <a:pt x="82" y="164"/>
                </a:cubicBezTo>
                <a:cubicBezTo>
                  <a:pt x="82" y="165"/>
                  <a:pt x="82" y="165"/>
                  <a:pt x="83" y="165"/>
                </a:cubicBezTo>
                <a:cubicBezTo>
                  <a:pt x="83" y="165"/>
                  <a:pt x="83" y="165"/>
                  <a:pt x="84" y="165"/>
                </a:cubicBezTo>
                <a:cubicBezTo>
                  <a:pt x="85" y="165"/>
                  <a:pt x="86" y="164"/>
                  <a:pt x="88" y="164"/>
                </a:cubicBezTo>
                <a:cubicBezTo>
                  <a:pt x="111" y="152"/>
                  <a:pt x="124" y="138"/>
                  <a:pt x="127" y="123"/>
                </a:cubicBezTo>
                <a:cubicBezTo>
                  <a:pt x="127" y="123"/>
                  <a:pt x="127" y="122"/>
                  <a:pt x="127" y="122"/>
                </a:cubicBezTo>
                <a:close/>
              </a:path>
            </a:pathLst>
          </a:custGeom>
          <a:solidFill>
            <a:schemeClr val="accent5">
              <a:lumMod val="75000"/>
            </a:schemeClr>
          </a:solidFill>
          <a:ln>
            <a:noFill/>
          </a:ln>
          <a:extLst/>
        </p:spPr>
        <p:txBody>
          <a:bodyPr lIns="68580" tIns="34290" rIns="68580" bIns="3429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endParaRPr kumimoji="0" lang="zh-CN" altLang="en-US" sz="1350">
              <a:cs typeface="+mn-ea"/>
              <a:sym typeface="Times New Roman" panose="02020603050405020304" pitchFamily="18" charset="0"/>
            </a:endParaRPr>
          </a:p>
        </p:txBody>
      </p:sp>
      <p:sp>
        <p:nvSpPr>
          <p:cNvPr id="11" name="任意多边形 10"/>
          <p:cNvSpPr/>
          <p:nvPr/>
        </p:nvSpPr>
        <p:spPr>
          <a:xfrm>
            <a:off x="0" y="5191126"/>
            <a:ext cx="3890963" cy="1323974"/>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
        <p:nvSpPr>
          <p:cNvPr id="12" name="任意多边形 11"/>
          <p:cNvSpPr/>
          <p:nvPr/>
        </p:nvSpPr>
        <p:spPr>
          <a:xfrm rot="10800000">
            <a:off x="5253038" y="342900"/>
            <a:ext cx="3890962" cy="1323976"/>
          </a:xfrm>
          <a:custGeom>
            <a:avLst/>
            <a:gdLst>
              <a:gd name="connsiteX0" fmla="*/ 0 w 5187364"/>
              <a:gd name="connsiteY0" fmla="*/ 0 h 1471068"/>
              <a:gd name="connsiteX1" fmla="*/ 208819 w 5187364"/>
              <a:gd name="connsiteY1" fmla="*/ 99221 h 1471068"/>
              <a:gd name="connsiteX2" fmla="*/ 3579802 w 5187364"/>
              <a:gd name="connsiteY2" fmla="*/ 1166741 h 1471068"/>
              <a:gd name="connsiteX3" fmla="*/ 5035213 w 5187364"/>
              <a:gd name="connsiteY3" fmla="*/ 1448479 h 1471068"/>
              <a:gd name="connsiteX4" fmla="*/ 5187364 w 5187364"/>
              <a:gd name="connsiteY4" fmla="*/ 1471068 h 1471068"/>
              <a:gd name="connsiteX5" fmla="*/ 0 w 5187364"/>
              <a:gd name="connsiteY5" fmla="*/ 1471068 h 1471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87364" h="1471068">
                <a:moveTo>
                  <a:pt x="0" y="0"/>
                </a:moveTo>
                <a:lnTo>
                  <a:pt x="208819" y="99221"/>
                </a:lnTo>
                <a:cubicBezTo>
                  <a:pt x="1047718" y="477842"/>
                  <a:pt x="2237660" y="863596"/>
                  <a:pt x="3579802" y="1166741"/>
                </a:cubicBezTo>
                <a:cubicBezTo>
                  <a:pt x="4083105" y="1280420"/>
                  <a:pt x="4572076" y="1374410"/>
                  <a:pt x="5035213" y="1448479"/>
                </a:cubicBezTo>
                <a:lnTo>
                  <a:pt x="5187364" y="1471068"/>
                </a:lnTo>
                <a:lnTo>
                  <a:pt x="0" y="1471068"/>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sz="1350">
              <a:cs typeface="+mn-ea"/>
              <a:sym typeface="Times New Roman" panose="02020603050405020304" pitchFamily="18" charset="0"/>
            </a:endParaRPr>
          </a:p>
        </p:txBody>
      </p:sp>
    </p:spTree>
    <p:extLst>
      <p:ext uri="{BB962C8B-B14F-4D97-AF65-F5344CB8AC3E}">
        <p14:creationId xmlns:p14="http://schemas.microsoft.com/office/powerpoint/2010/main" val="3681877019"/>
      </p:ext>
    </p:extLst>
  </p:cSld>
  <p:clrMapOvr>
    <a:masterClrMapping/>
  </p:clrMapOvr>
  <p:transition spd="slow" advClick="0" advTm="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22" presetClass="entr" presetSubtype="2" fill="hold" nodeType="after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par>
                          <p:cTn id="13" fill="hold" nodeType="afterGroup">
                            <p:stCondLst>
                              <p:cond delay="1000"/>
                            </p:stCondLst>
                            <p:childTnLst>
                              <p:par>
                                <p:cTn id="14" presetID="22" presetClass="entr" presetSubtype="1" fill="hold"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up)">
                                      <p:cBhvr>
                                        <p:cTn id="16" dur="500"/>
                                        <p:tgtEl>
                                          <p:spTgt spid="19"/>
                                        </p:tgtEl>
                                      </p:cBhvr>
                                    </p:animEffect>
                                  </p:childTnLst>
                                </p:cTn>
                              </p:par>
                            </p:childTnLst>
                          </p:cTn>
                        </p:par>
                        <p:par>
                          <p:cTn id="17" fill="hold" nodeType="afterGroup">
                            <p:stCondLst>
                              <p:cond delay="1500"/>
                            </p:stCondLst>
                            <p:childTnLst>
                              <p:par>
                                <p:cTn id="18" presetID="22" presetClass="entr" presetSubtype="8"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left)">
                                      <p:cBhvr>
                                        <p:cTn id="20" dur="500"/>
                                        <p:tgtEl>
                                          <p:spTgt spid="21"/>
                                        </p:tgtEl>
                                      </p:cBhvr>
                                    </p:animEffect>
                                  </p:childTnLst>
                                </p:cTn>
                              </p:par>
                            </p:childTnLst>
                          </p:cTn>
                        </p:par>
                        <p:par>
                          <p:cTn id="21" fill="hold" nodeType="afterGroup">
                            <p:stCondLst>
                              <p:cond delay="2000"/>
                            </p:stCondLst>
                            <p:childTnLst>
                              <p:par>
                                <p:cTn id="22" presetID="22" presetClass="entr" presetSubtype="4"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down)">
                                      <p:cBhvr>
                                        <p:cTn id="24" dur="500"/>
                                        <p:tgtEl>
                                          <p:spTgt spid="25"/>
                                        </p:tgtEl>
                                      </p:cBhvr>
                                    </p:animEffect>
                                  </p:childTnLst>
                                </p:cTn>
                              </p:par>
                            </p:childTnLst>
                          </p:cTn>
                        </p:par>
                        <p:par>
                          <p:cTn id="25" fill="hold" nodeType="afterGroup">
                            <p:stCondLst>
                              <p:cond delay="2500"/>
                            </p:stCondLst>
                            <p:childTnLst>
                              <p:par>
                                <p:cTn id="26" presetID="45" presetClass="entr" presetSubtype="0"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500"/>
                                        <p:tgtEl>
                                          <p:spTgt spid="22"/>
                                        </p:tgtEl>
                                      </p:cBhvr>
                                    </p:animEffect>
                                    <p:anim calcmode="lin" valueType="num">
                                      <p:cBhvr>
                                        <p:cTn id="29" dur="1500" fill="hold"/>
                                        <p:tgtEl>
                                          <p:spTgt spid="22"/>
                                        </p:tgtEl>
                                        <p:attrNameLst>
                                          <p:attrName>ppt_w</p:attrName>
                                        </p:attrNameLst>
                                      </p:cBhvr>
                                      <p:tavLst>
                                        <p:tav tm="0" fmla="#ppt_w*sin(2.5*pi*$)">
                                          <p:val>
                                            <p:fltVal val="0"/>
                                          </p:val>
                                        </p:tav>
                                        <p:tav tm="100000">
                                          <p:val>
                                            <p:fltVal val="1"/>
                                          </p:val>
                                        </p:tav>
                                      </p:tavLst>
                                    </p:anim>
                                    <p:anim calcmode="lin" valueType="num">
                                      <p:cBhvr>
                                        <p:cTn id="30" dur="1500" fill="hold"/>
                                        <p:tgtEl>
                                          <p:spTgt spid="22"/>
                                        </p:tgtEl>
                                        <p:attrNameLst>
                                          <p:attrName>ppt_h</p:attrName>
                                        </p:attrNameLst>
                                      </p:cBhvr>
                                      <p:tavLst>
                                        <p:tav tm="0">
                                          <p:val>
                                            <p:strVal val="#ppt_h"/>
                                          </p:val>
                                        </p:tav>
                                        <p:tav tm="100000">
                                          <p:val>
                                            <p:strVal val="#ppt_h"/>
                                          </p:val>
                                        </p:tav>
                                      </p:tavLst>
                                    </p:anim>
                                  </p:childTnLst>
                                </p:cTn>
                              </p:par>
                            </p:childTnLst>
                          </p:cTn>
                        </p:par>
                        <p:par>
                          <p:cTn id="31" fill="hold" nodeType="afterGroup">
                            <p:stCondLst>
                              <p:cond delay="4000"/>
                            </p:stCondLst>
                            <p:childTnLst>
                              <p:par>
                                <p:cTn id="32" presetID="1" presetClass="entr" presetSubtype="0"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图片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5325" y="3388996"/>
            <a:ext cx="133350" cy="80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表格 5"/>
          <p:cNvGraphicFramePr>
            <a:graphicFrameLocks noGrp="1"/>
          </p:cNvGraphicFramePr>
          <p:nvPr/>
        </p:nvGraphicFramePr>
        <p:xfrm>
          <a:off x="-31750" y="1906"/>
          <a:ext cx="9175750" cy="457200"/>
        </p:xfrm>
        <a:graphic>
          <a:graphicData uri="http://schemas.openxmlformats.org/drawingml/2006/table">
            <a:tbl>
              <a:tblPr/>
              <a:tblGrid>
                <a:gridCol w="2293938"/>
                <a:gridCol w="2293937"/>
                <a:gridCol w="2293938"/>
                <a:gridCol w="2293937"/>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5001" marB="550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5001" marB="550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5001" marB="550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5001" marB="5500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7" name="流程图: 合并 6"/>
          <p:cNvSpPr/>
          <p:nvPr/>
        </p:nvSpPr>
        <p:spPr>
          <a:xfrm>
            <a:off x="827089" y="459106"/>
            <a:ext cx="288925" cy="255270"/>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42" y="1196752"/>
            <a:ext cx="9036715"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圆角矩形 11"/>
          <p:cNvSpPr/>
          <p:nvPr/>
        </p:nvSpPr>
        <p:spPr>
          <a:xfrm>
            <a:off x="572922" y="1484366"/>
            <a:ext cx="1406789" cy="1584594"/>
          </a:xfrm>
          <a:prstGeom prst="roundRect">
            <a:avLst/>
          </a:prstGeom>
          <a:solidFill>
            <a:schemeClr val="accent1">
              <a:alpha val="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cs typeface="+mn-ea"/>
              <a:sym typeface="Times New Roman" panose="02020603050405020304" pitchFamily="18" charset="0"/>
            </a:endParaRPr>
          </a:p>
        </p:txBody>
      </p:sp>
    </p:spTree>
    <p:extLst>
      <p:ext uri="{BB962C8B-B14F-4D97-AF65-F5344CB8AC3E}">
        <p14:creationId xmlns:p14="http://schemas.microsoft.com/office/powerpoint/2010/main" val="33836354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组合 6"/>
          <p:cNvGrpSpPr>
            <a:grpSpLocks/>
          </p:cNvGrpSpPr>
          <p:nvPr/>
        </p:nvGrpSpPr>
        <p:grpSpPr bwMode="auto">
          <a:xfrm>
            <a:off x="374651" y="1119669"/>
            <a:ext cx="8118475" cy="4705822"/>
            <a:chOff x="2387307" y="2974686"/>
            <a:chExt cx="8230806" cy="2149558"/>
          </a:xfrm>
        </p:grpSpPr>
        <p:sp>
          <p:nvSpPr>
            <p:cNvPr id="2052" name="MH_Text_1"/>
            <p:cNvSpPr>
              <a:spLocks noChangeArrowheads="1"/>
            </p:cNvSpPr>
            <p:nvPr>
              <p:custDataLst>
                <p:tags r:id="rId2"/>
              </p:custDataLst>
            </p:nvPr>
          </p:nvSpPr>
          <p:spPr bwMode="auto">
            <a:xfrm>
              <a:off x="5034878" y="3350819"/>
              <a:ext cx="2456044" cy="1773425"/>
            </a:xfrm>
            <a:prstGeom prst="rect">
              <a:avLst/>
            </a:prstGeom>
            <a:ln/>
            <a:extLst/>
          </p:spPr>
          <p:style>
            <a:lnRef idx="2">
              <a:schemeClr val="accent5"/>
            </a:lnRef>
            <a:fillRef idx="1">
              <a:schemeClr val="lt1"/>
            </a:fillRef>
            <a:effectRef idx="0">
              <a:schemeClr val="accent5"/>
            </a:effectRef>
            <a:fontRef idx="minor">
              <a:schemeClr val="dk1"/>
            </a:fontRef>
          </p:style>
          <p:txBody>
            <a:bodyPr/>
            <a:lstStyle/>
            <a:p>
              <a:pPr latinLnBrk="0">
                <a:lnSpc>
                  <a:spcPts val="2200"/>
                </a:lnSpc>
              </a:pPr>
              <a:r>
                <a:rPr kumimoji="0" lang="zh-CN" altLang="en-US" sz="1600">
                  <a:solidFill>
                    <a:schemeClr val="tx1"/>
                  </a:solidFill>
                  <a:sym typeface="Times New Roman" pitchFamily="18" charset="0"/>
                </a:rPr>
                <a:t>具备判断服务标准属性的能力；</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具备分析制约购买服务风险的能力；</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具备分析服务忠诚度表现的能力；</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具备分析客户针对服务不满的原因的能力；</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具备灵活运用服务信息渠道的能力。</a:t>
              </a:r>
            </a:p>
          </p:txBody>
        </p:sp>
        <p:grpSp>
          <p:nvGrpSpPr>
            <p:cNvPr id="30737" name="组合 4"/>
            <p:cNvGrpSpPr>
              <a:grpSpLocks/>
            </p:cNvGrpSpPr>
            <p:nvPr/>
          </p:nvGrpSpPr>
          <p:grpSpPr bwMode="auto">
            <a:xfrm>
              <a:off x="2387307" y="2974686"/>
              <a:ext cx="8230806" cy="188389"/>
              <a:chOff x="2387307" y="2974686"/>
              <a:chExt cx="8230806" cy="188389"/>
            </a:xfrm>
          </p:grpSpPr>
          <p:sp>
            <p:nvSpPr>
              <p:cNvPr id="8" name="MH_SubTitle_1"/>
              <p:cNvSpPr/>
              <p:nvPr>
                <p:custDataLst>
                  <p:tags r:id="rId5"/>
                </p:custDataLst>
              </p:nvPr>
            </p:nvSpPr>
            <p:spPr bwMode="auto">
              <a:xfrm>
                <a:off x="5034878" y="2974686"/>
                <a:ext cx="2456044" cy="18838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spAutoFit/>
              </a:bodyPr>
              <a:lstStyle/>
              <a:p>
                <a:pPr algn="ctr" latinLnBrk="0">
                  <a:lnSpc>
                    <a:spcPct val="130000"/>
                  </a:lnSpc>
                </a:pPr>
                <a:r>
                  <a:rPr kumimoji="0" lang="zh-CN" altLang="en-US" sz="1600" b="1">
                    <a:solidFill>
                      <a:srgbClr val="FFFFFF"/>
                    </a:solidFill>
                    <a:sym typeface="Times New Roman" pitchFamily="18" charset="0"/>
                  </a:rPr>
                  <a:t>能力目标</a:t>
                </a:r>
                <a:endParaRPr kumimoji="0" lang="zh-CN" altLang="en-US" sz="1600">
                  <a:solidFill>
                    <a:srgbClr val="FFFFFF"/>
                  </a:solidFill>
                  <a:sym typeface="Times New Roman" pitchFamily="18" charset="0"/>
                </a:endParaRPr>
              </a:p>
            </p:txBody>
          </p:sp>
          <p:sp>
            <p:nvSpPr>
              <p:cNvPr id="14" name="MH_SubTitle_2"/>
              <p:cNvSpPr/>
              <p:nvPr>
                <p:custDataLst>
                  <p:tags r:id="rId6"/>
                </p:custDataLst>
              </p:nvPr>
            </p:nvSpPr>
            <p:spPr bwMode="auto">
              <a:xfrm>
                <a:off x="2387307" y="2974686"/>
                <a:ext cx="2456044" cy="18838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spAutoFit/>
              </a:bodyPr>
              <a:lstStyle/>
              <a:p>
                <a:pPr algn="ctr" latinLnBrk="0">
                  <a:lnSpc>
                    <a:spcPct val="130000"/>
                  </a:lnSpc>
                </a:pPr>
                <a:r>
                  <a:rPr kumimoji="0" lang="zh-CN" altLang="en-US" sz="1600" b="1">
                    <a:solidFill>
                      <a:srgbClr val="FFFFFF"/>
                    </a:solidFill>
                    <a:sym typeface="Times New Roman" pitchFamily="18" charset="0"/>
                  </a:rPr>
                  <a:t>知识目标</a:t>
                </a:r>
              </a:p>
            </p:txBody>
          </p:sp>
          <p:sp>
            <p:nvSpPr>
              <p:cNvPr id="19" name="MH_SubTitle_3"/>
              <p:cNvSpPr/>
              <p:nvPr>
                <p:custDataLst>
                  <p:tags r:id="rId7"/>
                </p:custDataLst>
              </p:nvPr>
            </p:nvSpPr>
            <p:spPr bwMode="auto">
              <a:xfrm>
                <a:off x="7746827" y="2974686"/>
                <a:ext cx="2871286" cy="18838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spAutoFit/>
              </a:bodyPr>
              <a:lstStyle/>
              <a:p>
                <a:pPr algn="ctr" latinLnBrk="0">
                  <a:lnSpc>
                    <a:spcPct val="130000"/>
                  </a:lnSpc>
                </a:pPr>
                <a:r>
                  <a:rPr kumimoji="0" lang="en-US" altLang="zh-CN" sz="1500" b="1">
                    <a:solidFill>
                      <a:srgbClr val="FFFFFF"/>
                    </a:solidFill>
                    <a:sym typeface="Times New Roman" pitchFamily="18" charset="0"/>
                  </a:rPr>
                  <a:t> </a:t>
                </a:r>
                <a:r>
                  <a:rPr kumimoji="0" lang="zh-CN" altLang="en-US" sz="1600" b="1">
                    <a:solidFill>
                      <a:srgbClr val="FFFFFF"/>
                    </a:solidFill>
                    <a:sym typeface="Times New Roman" pitchFamily="18" charset="0"/>
                  </a:rPr>
                  <a:t>素质目标</a:t>
                </a:r>
                <a:endParaRPr kumimoji="0" lang="zh-CN" altLang="en-US" sz="1600">
                  <a:solidFill>
                    <a:srgbClr val="FFFFFF"/>
                  </a:solidFill>
                  <a:sym typeface="Times New Roman" pitchFamily="18" charset="0"/>
                </a:endParaRPr>
              </a:p>
            </p:txBody>
          </p:sp>
        </p:grpSp>
        <p:sp>
          <p:nvSpPr>
            <p:cNvPr id="38" name="MH_Text_1"/>
            <p:cNvSpPr>
              <a:spLocks noChangeArrowheads="1"/>
            </p:cNvSpPr>
            <p:nvPr>
              <p:custDataLst>
                <p:tags r:id="rId3"/>
              </p:custDataLst>
            </p:nvPr>
          </p:nvSpPr>
          <p:spPr bwMode="auto">
            <a:xfrm>
              <a:off x="2387307" y="3350819"/>
              <a:ext cx="2456044" cy="1773425"/>
            </a:xfrm>
            <a:prstGeom prst="rect">
              <a:avLst/>
            </a:prstGeom>
            <a:ln/>
            <a:extLst/>
          </p:spPr>
          <p:style>
            <a:lnRef idx="2">
              <a:schemeClr val="accent5"/>
            </a:lnRef>
            <a:fillRef idx="1">
              <a:schemeClr val="lt1"/>
            </a:fillRef>
            <a:effectRef idx="0">
              <a:schemeClr val="accent5"/>
            </a:effectRef>
            <a:fontRef idx="minor">
              <a:schemeClr val="dk1"/>
            </a:fontRef>
          </p:style>
          <p:txBody>
            <a:bodyPr/>
            <a:lstStyle/>
            <a:p>
              <a:pPr latinLnBrk="0">
                <a:lnSpc>
                  <a:spcPts val="2200"/>
                </a:lnSpc>
              </a:pPr>
              <a:r>
                <a:rPr kumimoji="0" lang="zh-CN" altLang="en-US" sz="1600">
                  <a:solidFill>
                    <a:schemeClr val="tx1"/>
                  </a:solidFill>
                  <a:sym typeface="Times New Roman" pitchFamily="18" charset="0"/>
                </a:rPr>
                <a:t>了解服务消费的选择标准和服务标准的属性；</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掌握选择服务标准的信息渠道种类；</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理解购买服务的风险高的原因；</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了解产品品牌忠诚度与服务品牌忠诚度二者之间的差别及产生原因；</a:t>
              </a:r>
              <a:endParaRPr kumimoji="0" lang="en-US" altLang="zh-CN" sz="1600">
                <a:solidFill>
                  <a:schemeClr val="tx1"/>
                </a:solidFill>
                <a:sym typeface="Times New Roman" pitchFamily="18" charset="0"/>
              </a:endParaRPr>
            </a:p>
            <a:p>
              <a:pPr latinLnBrk="0">
                <a:lnSpc>
                  <a:spcPts val="2200"/>
                </a:lnSpc>
              </a:pPr>
              <a:r>
                <a:rPr kumimoji="0" lang="zh-CN" altLang="en-US" sz="1600">
                  <a:solidFill>
                    <a:schemeClr val="tx1"/>
                  </a:solidFill>
                  <a:sym typeface="Times New Roman" pitchFamily="18" charset="0"/>
                </a:rPr>
                <a:t>了解服务不满的原因种类。</a:t>
              </a:r>
            </a:p>
          </p:txBody>
        </p:sp>
        <p:sp>
          <p:nvSpPr>
            <p:cNvPr id="39" name="MH_Text_1"/>
            <p:cNvSpPr>
              <a:spLocks noChangeArrowheads="1"/>
            </p:cNvSpPr>
            <p:nvPr>
              <p:custDataLst>
                <p:tags r:id="rId4"/>
              </p:custDataLst>
            </p:nvPr>
          </p:nvSpPr>
          <p:spPr bwMode="auto">
            <a:xfrm>
              <a:off x="7746827" y="3350819"/>
              <a:ext cx="2871286" cy="1773425"/>
            </a:xfrm>
            <a:prstGeom prst="rect">
              <a:avLst/>
            </a:prstGeom>
            <a:ln/>
            <a:extLst/>
          </p:spPr>
          <p:style>
            <a:lnRef idx="2">
              <a:schemeClr val="accent5"/>
            </a:lnRef>
            <a:fillRef idx="1">
              <a:schemeClr val="lt1"/>
            </a:fillRef>
            <a:effectRef idx="0">
              <a:schemeClr val="accent5"/>
            </a:effectRef>
            <a:fontRef idx="minor">
              <a:schemeClr val="dk1"/>
            </a:fontRef>
          </p:style>
          <p:txBody>
            <a:bodyPr/>
            <a:lstStyle/>
            <a:p>
              <a:pPr latinLnBrk="0">
                <a:lnSpc>
                  <a:spcPts val="2200"/>
                </a:lnSpc>
              </a:pPr>
              <a:r>
                <a:rPr kumimoji="0" lang="en-US" altLang="zh-CN" sz="1600">
                  <a:solidFill>
                    <a:schemeClr val="tx1"/>
                  </a:solidFill>
                  <a:sym typeface="Times New Roman" pitchFamily="18" charset="0"/>
                </a:rPr>
                <a:t>1.</a:t>
              </a:r>
              <a:r>
                <a:rPr kumimoji="0" lang="zh-CN" altLang="en-US" sz="1600">
                  <a:solidFill>
                    <a:schemeClr val="tx1"/>
                  </a:solidFill>
                  <a:sym typeface="Times New Roman" pitchFamily="18" charset="0"/>
                </a:rPr>
                <a:t>分析能力：能准确分析消费服务标准的属性；能分析制约服务消费因素种类，能分析服务不满的原因。</a:t>
              </a:r>
              <a:endParaRPr kumimoji="0" lang="en-US" altLang="zh-CN" sz="1600">
                <a:solidFill>
                  <a:schemeClr val="tx1"/>
                </a:solidFill>
                <a:sym typeface="Times New Roman" pitchFamily="18" charset="0"/>
              </a:endParaRPr>
            </a:p>
            <a:p>
              <a:pPr latinLnBrk="0">
                <a:lnSpc>
                  <a:spcPts val="2200"/>
                </a:lnSpc>
              </a:pPr>
              <a:r>
                <a:rPr kumimoji="0" lang="en-US" altLang="zh-CN" sz="1600">
                  <a:solidFill>
                    <a:schemeClr val="tx1"/>
                  </a:solidFill>
                  <a:sym typeface="Times New Roman" pitchFamily="18" charset="0"/>
                </a:rPr>
                <a:t>2.</a:t>
              </a:r>
              <a:r>
                <a:rPr kumimoji="0" lang="zh-CN" altLang="en-US" sz="1600">
                  <a:solidFill>
                    <a:schemeClr val="tx1"/>
                  </a:solidFill>
                  <a:sym typeface="Times New Roman" pitchFamily="18" charset="0"/>
                </a:rPr>
                <a:t>判断能力：能准确判断选择服务标准的属性；能准确判断客户对服务的满意度或忠诚度的表现程度。</a:t>
              </a:r>
              <a:endParaRPr kumimoji="0" lang="en-US" altLang="zh-CN" sz="1600">
                <a:solidFill>
                  <a:schemeClr val="tx1"/>
                </a:solidFill>
                <a:sym typeface="Times New Roman" pitchFamily="18" charset="0"/>
              </a:endParaRPr>
            </a:p>
            <a:p>
              <a:pPr latinLnBrk="0">
                <a:lnSpc>
                  <a:spcPts val="2200"/>
                </a:lnSpc>
              </a:pPr>
              <a:r>
                <a:rPr kumimoji="0" lang="en-US" altLang="zh-CN" sz="1600">
                  <a:solidFill>
                    <a:schemeClr val="tx1"/>
                  </a:solidFill>
                  <a:sym typeface="Times New Roman" pitchFamily="18" charset="0"/>
                </a:rPr>
                <a:t>3.</a:t>
              </a:r>
              <a:r>
                <a:rPr kumimoji="0" lang="zh-CN" altLang="en-US" sz="1600">
                  <a:solidFill>
                    <a:schemeClr val="tx1"/>
                  </a:solidFill>
                  <a:sym typeface="Times New Roman" pitchFamily="18" charset="0"/>
                </a:rPr>
                <a:t>决策能力：能准确的选择合适的消费服务信息渠道。</a:t>
              </a:r>
            </a:p>
          </p:txBody>
        </p:sp>
      </p:grpSp>
      <p:graphicFrame>
        <p:nvGraphicFramePr>
          <p:cNvPr id="3" name="表格 2"/>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15" name="流程图: 合并 14"/>
          <p:cNvSpPr/>
          <p:nvPr/>
        </p:nvSpPr>
        <p:spPr>
          <a:xfrm>
            <a:off x="3276600" y="449580"/>
            <a:ext cx="287338" cy="249556"/>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spTree>
    <p:custDataLst>
      <p:tags r:id="rId1"/>
    </p:custDataLst>
    <p:extLst>
      <p:ext uri="{BB962C8B-B14F-4D97-AF65-F5344CB8AC3E}">
        <p14:creationId xmlns:p14="http://schemas.microsoft.com/office/powerpoint/2010/main" val="1590428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文本框 27"/>
          <p:cNvSpPr txBox="1"/>
          <p:nvPr/>
        </p:nvSpPr>
        <p:spPr>
          <a:xfrm>
            <a:off x="1187450" y="1337310"/>
            <a:ext cx="7488238" cy="3831818"/>
          </a:xfrm>
          <a:prstGeom prst="rect">
            <a:avLst/>
          </a:prstGeom>
          <a:noFill/>
          <a:ln w="25400">
            <a:solidFill>
              <a:srgbClr val="0070C0"/>
            </a:solidFill>
          </a:ln>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lnSpc>
                <a:spcPct val="150000"/>
              </a:lnSpc>
            </a:pPr>
            <a:r>
              <a:rPr kumimoji="0" lang="zh-CN" altLang="en-US" sz="1600">
                <a:latin typeface="宋体" pitchFamily="2" charset="-122"/>
                <a:ea typeface="宋体" pitchFamily="2" charset="-122"/>
              </a:rPr>
              <a:t>     </a:t>
            </a:r>
            <a:r>
              <a:rPr kumimoji="0" lang="zh-CN" altLang="en-US">
                <a:latin typeface="宋体" pitchFamily="2" charset="-122"/>
                <a:ea typeface="宋体" pitchFamily="2" charset="-122"/>
              </a:rPr>
              <a:t>通过对日照圆通快递物流服务和日照顺丰快递物流服务的调研和分析。</a:t>
            </a:r>
            <a:endParaRPr kumimoji="0" lang="en-US" altLang="zh-CN">
              <a:latin typeface="宋体" pitchFamily="2" charset="-122"/>
              <a:ea typeface="宋体" pitchFamily="2" charset="-122"/>
            </a:endParaRPr>
          </a:p>
          <a:p>
            <a:pPr eaLnBrk="1" latinLnBrk="0" hangingPunct="1">
              <a:lnSpc>
                <a:spcPct val="150000"/>
              </a:lnSpc>
            </a:pPr>
            <a:r>
              <a:rPr kumimoji="0" lang="zh-CN" altLang="en-US">
                <a:latin typeface="宋体" pitchFamily="2" charset="-122"/>
                <a:ea typeface="宋体" pitchFamily="2" charset="-122"/>
              </a:rPr>
              <a:t>任务一：分析快递物流服务的服务选择依据和服务属性；</a:t>
            </a:r>
            <a:endParaRPr kumimoji="0" lang="en-US" altLang="zh-CN">
              <a:latin typeface="宋体" pitchFamily="2" charset="-122"/>
              <a:ea typeface="宋体" pitchFamily="2" charset="-122"/>
            </a:endParaRPr>
          </a:p>
          <a:p>
            <a:pPr eaLnBrk="1" latinLnBrk="0" hangingPunct="1">
              <a:lnSpc>
                <a:spcPct val="150000"/>
              </a:lnSpc>
            </a:pPr>
            <a:r>
              <a:rPr kumimoji="0" lang="zh-CN" altLang="en-US">
                <a:latin typeface="宋体" pitchFamily="2" charset="-122"/>
                <a:ea typeface="宋体" pitchFamily="2" charset="-122"/>
              </a:rPr>
              <a:t>任务二：分析快递物流服务的购买风险，及产生风险的原因；</a:t>
            </a:r>
            <a:endParaRPr kumimoji="0" lang="en-US" altLang="zh-CN">
              <a:latin typeface="宋体" pitchFamily="2" charset="-122"/>
              <a:ea typeface="宋体" pitchFamily="2" charset="-122"/>
            </a:endParaRPr>
          </a:p>
          <a:p>
            <a:pPr eaLnBrk="1" latinLnBrk="0" hangingPunct="1">
              <a:lnSpc>
                <a:spcPct val="150000"/>
              </a:lnSpc>
            </a:pPr>
            <a:r>
              <a:rPr kumimoji="0" lang="zh-CN" altLang="en-US">
                <a:latin typeface="宋体" pitchFamily="2" charset="-122"/>
                <a:ea typeface="宋体" pitchFamily="2" charset="-122"/>
              </a:rPr>
              <a:t>任务三：圆通快递物流服务与顺丰快递物流服务客户忠诚度的表现；</a:t>
            </a:r>
            <a:endParaRPr kumimoji="0" lang="en-US" altLang="zh-CN">
              <a:latin typeface="宋体" pitchFamily="2" charset="-122"/>
              <a:ea typeface="宋体" pitchFamily="2" charset="-122"/>
            </a:endParaRPr>
          </a:p>
          <a:p>
            <a:pPr eaLnBrk="1" latinLnBrk="0" hangingPunct="1">
              <a:lnSpc>
                <a:spcPct val="150000"/>
              </a:lnSpc>
            </a:pPr>
            <a:r>
              <a:rPr kumimoji="0" lang="zh-CN" altLang="en-US">
                <a:latin typeface="宋体" pitchFamily="2" charset="-122"/>
                <a:ea typeface="宋体" pitchFamily="2" charset="-122"/>
              </a:rPr>
              <a:t>任务四：圆通快递物流服务和顺丰快递物流服务过程中，分析提升客户忠诚度的措施；</a:t>
            </a:r>
            <a:endParaRPr kumimoji="0" lang="en-US" altLang="zh-CN">
              <a:latin typeface="宋体" pitchFamily="2" charset="-122"/>
              <a:ea typeface="宋体" pitchFamily="2" charset="-122"/>
            </a:endParaRPr>
          </a:p>
          <a:p>
            <a:pPr eaLnBrk="1" latinLnBrk="0" hangingPunct="1">
              <a:lnSpc>
                <a:spcPct val="150000"/>
              </a:lnSpc>
            </a:pPr>
            <a:r>
              <a:rPr kumimoji="0" lang="zh-CN" altLang="en-US">
                <a:latin typeface="宋体" pitchFamily="2" charset="-122"/>
                <a:ea typeface="宋体" pitchFamily="2" charset="-122"/>
              </a:rPr>
              <a:t>任务五：圆通物流快递服务和顺丰快递物流服务如何选择合适的服务信息传播渠道。</a:t>
            </a:r>
          </a:p>
        </p:txBody>
      </p:sp>
      <p:sp>
        <p:nvSpPr>
          <p:cNvPr id="29" name="矩形 28"/>
          <p:cNvSpPr>
            <a:spLocks noChangeArrowheads="1"/>
          </p:cNvSpPr>
          <p:nvPr/>
        </p:nvSpPr>
        <p:spPr bwMode="auto">
          <a:xfrm>
            <a:off x="747713" y="1123950"/>
            <a:ext cx="966787" cy="424816"/>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6200" tIns="38100" rIns="76200" bIns="38100"/>
          <a:lstStyle/>
          <a:p>
            <a:pPr algn="ctr" latinLnBrk="0"/>
            <a:r>
              <a:rPr kumimoji="0" lang="zh-CN" altLang="en-US" sz="2000" b="1">
                <a:solidFill>
                  <a:schemeClr val="bg1"/>
                </a:solidFill>
                <a:latin typeface="宋体" pitchFamily="2" charset="-122"/>
                <a:ea typeface="宋体" pitchFamily="2" charset="-122"/>
              </a:rPr>
              <a:t>项目一</a:t>
            </a:r>
          </a:p>
        </p:txBody>
      </p:sp>
      <p:graphicFrame>
        <p:nvGraphicFramePr>
          <p:cNvPr id="27" name="表格 26"/>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30" name="流程图: 合并 29"/>
          <p:cNvSpPr/>
          <p:nvPr/>
        </p:nvSpPr>
        <p:spPr>
          <a:xfrm>
            <a:off x="5580064" y="436246"/>
            <a:ext cx="287337"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spTree>
    <p:extLst>
      <p:ext uri="{BB962C8B-B14F-4D97-AF65-F5344CB8AC3E}">
        <p14:creationId xmlns:p14="http://schemas.microsoft.com/office/powerpoint/2010/main" val="6766767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withEffect">
                                  <p:stCondLst>
                                    <p:cond delay="25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par>
                                <p:cTn id="10" presetID="22" presetClass="entr" presetSubtype="8" fill="hold" grpId="0" nodeType="withEffect">
                                  <p:stCondLst>
                                    <p:cond delay="500"/>
                                  </p:stCondLst>
                                  <p:childTnLst>
                                    <p:set>
                                      <p:cBhvr>
                                        <p:cTn id="11" dur="1" fill="hold">
                                          <p:stCondLst>
                                            <p:cond delay="0"/>
                                          </p:stCondLst>
                                        </p:cTn>
                                        <p:tgtEl>
                                          <p:spTgt spid="28"/>
                                        </p:tgtEl>
                                        <p:attrNameLst>
                                          <p:attrName>style.visibility</p:attrName>
                                        </p:attrNameLst>
                                      </p:cBhvr>
                                      <p:to>
                                        <p:strVal val="visible"/>
                                      </p:to>
                                    </p:set>
                                    <p:animEffect transition="in" filter="wipe(left)">
                                      <p:cBhvr>
                                        <p:cTn id="1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9" name="AutoShape 3"/>
          <p:cNvSpPr>
            <a:spLocks noGrp="1" noChangeArrowheads="1"/>
          </p:cNvSpPr>
          <p:nvPr>
            <p:ph type="body" idx="1"/>
          </p:nvPr>
        </p:nvSpPr>
        <p:spPr>
          <a:xfrm>
            <a:off x="3662364" y="447676"/>
            <a:ext cx="2759075" cy="952500"/>
          </a:xfrm>
          <a:prstGeom prst="downArrowCallout">
            <a:avLst>
              <a:gd name="adj1" fmla="val 104509"/>
              <a:gd name="adj2" fmla="val 104509"/>
              <a:gd name="adj3" fmla="val 16667"/>
              <a:gd name="adj4" fmla="val 66667"/>
            </a:avLst>
          </a:prstGeom>
          <a:solidFill>
            <a:srgbClr val="FFFFFF"/>
          </a:solidFill>
          <a:ln algn="ctr">
            <a:solidFill>
              <a:srgbClr val="000000"/>
            </a:solidFill>
          </a:ln>
          <a:extLst/>
        </p:spPr>
        <p:txBody>
          <a:bodyPr lIns="76200" tIns="38100" rIns="76200" bIns="38100">
            <a:noAutofit/>
          </a:bodyPr>
          <a:lstStyle/>
          <a:p>
            <a:pPr marL="0" indent="0" algn="ctr" eaLnBrk="1" hangingPunct="1">
              <a:lnSpc>
                <a:spcPct val="110000"/>
              </a:lnSpc>
              <a:spcBef>
                <a:spcPct val="0"/>
              </a:spcBef>
              <a:buFont typeface="Arial" pitchFamily="34" charset="0"/>
              <a:buNone/>
            </a:pPr>
            <a:r>
              <a:rPr lang="zh-CN" altLang="en-US" sz="1400" smtClean="0">
                <a:sym typeface="Times New Roman" pitchFamily="18" charset="0"/>
              </a:rPr>
              <a:t>引导式教学、互动式教学、</a:t>
            </a:r>
            <a:endParaRPr lang="en-US" altLang="zh-CN" sz="1400" smtClean="0">
              <a:sym typeface="Times New Roman" pitchFamily="18" charset="0"/>
            </a:endParaRPr>
          </a:p>
          <a:p>
            <a:pPr marL="0" indent="0" algn="ctr" eaLnBrk="1" hangingPunct="1">
              <a:lnSpc>
                <a:spcPct val="110000"/>
              </a:lnSpc>
              <a:spcBef>
                <a:spcPct val="0"/>
              </a:spcBef>
              <a:buFont typeface="Arial" pitchFamily="34" charset="0"/>
              <a:buNone/>
            </a:pPr>
            <a:r>
              <a:rPr lang="zh-CN" altLang="en-US" sz="1400" smtClean="0">
                <a:sym typeface="Times New Roman" pitchFamily="18" charset="0"/>
              </a:rPr>
              <a:t>情景式教学</a:t>
            </a:r>
          </a:p>
        </p:txBody>
      </p:sp>
      <p:sp>
        <p:nvSpPr>
          <p:cNvPr id="188420" name="Rectangle 4"/>
          <p:cNvSpPr>
            <a:spLocks noChangeArrowheads="1"/>
          </p:cNvSpPr>
          <p:nvPr/>
        </p:nvSpPr>
        <p:spPr bwMode="auto">
          <a:xfrm>
            <a:off x="4429125" y="1493521"/>
            <a:ext cx="1320800" cy="361950"/>
          </a:xfrm>
          <a:prstGeom prst="rect">
            <a:avLst/>
          </a:prstGeom>
          <a:solidFill>
            <a:srgbClr val="FFCC00"/>
          </a:solidFill>
          <a:ln w="9525" algn="ctr">
            <a:solidFill>
              <a:srgbClr val="000000"/>
            </a:solidFill>
            <a:miter lim="800000"/>
            <a:headEnd/>
            <a:tailEnd/>
          </a:ln>
          <a:effectLst/>
          <a:extLst/>
        </p:spPr>
        <p:txBody>
          <a:bodyPr/>
          <a:lstStyle/>
          <a:p>
            <a:pPr algn="ctr" latinLnBrk="0"/>
            <a:r>
              <a:rPr kumimoji="0" lang="zh-CN" altLang="en-US" sz="1300">
                <a:ea typeface="宋体" pitchFamily="2" charset="-122"/>
                <a:sym typeface="Times New Roman" pitchFamily="18" charset="0"/>
              </a:rPr>
              <a:t>教师引导作用</a:t>
            </a:r>
          </a:p>
        </p:txBody>
      </p:sp>
      <p:sp>
        <p:nvSpPr>
          <p:cNvPr id="188424" name="Text Box 8"/>
          <p:cNvSpPr txBox="1">
            <a:spLocks noChangeArrowheads="1"/>
          </p:cNvSpPr>
          <p:nvPr/>
        </p:nvSpPr>
        <p:spPr bwMode="auto">
          <a:xfrm>
            <a:off x="1476375" y="2566036"/>
            <a:ext cx="433388" cy="1813560"/>
          </a:xfrm>
          <a:prstGeom prst="rect">
            <a:avLst/>
          </a:prstGeom>
          <a:solidFill>
            <a:srgbClr val="FFFFFF"/>
          </a:solidFill>
          <a:ln w="9525" algn="ctr">
            <a:solidFill>
              <a:srgbClr val="000000"/>
            </a:solidFill>
            <a:miter lim="800000"/>
            <a:headEnd/>
            <a:tailEnd/>
          </a:ln>
          <a:effectLst/>
          <a:extLst/>
        </p:spPr>
        <p:txBody>
          <a:bodyPr vert="eaVert"/>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1600">
                <a:ea typeface="宋体" pitchFamily="2" charset="-122"/>
                <a:sym typeface="Times New Roman" pitchFamily="18" charset="0"/>
              </a:rPr>
              <a:t>课前任务</a:t>
            </a:r>
          </a:p>
        </p:txBody>
      </p:sp>
      <p:sp>
        <p:nvSpPr>
          <p:cNvPr id="188425" name="AutoShape 9"/>
          <p:cNvSpPr>
            <a:spLocks noChangeArrowheads="1"/>
          </p:cNvSpPr>
          <p:nvPr/>
        </p:nvSpPr>
        <p:spPr bwMode="auto">
          <a:xfrm>
            <a:off x="2297114" y="3371850"/>
            <a:ext cx="219075" cy="198120"/>
          </a:xfrm>
          <a:prstGeom prst="rightArrow">
            <a:avLst>
              <a:gd name="adj1" fmla="val 50000"/>
              <a:gd name="adj2" fmla="val 33000"/>
            </a:avLst>
          </a:prstGeom>
          <a:solidFill>
            <a:srgbClr val="993366"/>
          </a:solidFill>
          <a:ln w="9525">
            <a:solidFill>
              <a:srgbClr val="000000"/>
            </a:solidFill>
            <a:miter lim="800000"/>
            <a:headEnd/>
            <a:tailEnd/>
          </a:ln>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26" name="Text Box 10"/>
          <p:cNvSpPr txBox="1">
            <a:spLocks noChangeArrowheads="1"/>
          </p:cNvSpPr>
          <p:nvPr/>
        </p:nvSpPr>
        <p:spPr bwMode="auto">
          <a:xfrm>
            <a:off x="2678114" y="2566036"/>
            <a:ext cx="434975" cy="1813560"/>
          </a:xfrm>
          <a:prstGeom prst="rect">
            <a:avLst/>
          </a:prstGeom>
          <a:solidFill>
            <a:srgbClr val="FFFFFF"/>
          </a:solidFill>
          <a:ln w="9525" algn="ctr">
            <a:solidFill>
              <a:srgbClr val="000000"/>
            </a:solidFill>
            <a:miter lim="800000"/>
            <a:headEnd/>
            <a:tailEnd/>
          </a:ln>
          <a:effectLst/>
          <a:extLst/>
        </p:spPr>
        <p:txBody>
          <a:bodyPr vert="eaVert"/>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1600">
                <a:ea typeface="宋体" pitchFamily="2" charset="-122"/>
                <a:sym typeface="Times New Roman" pitchFamily="18" charset="0"/>
              </a:rPr>
              <a:t>课堂任务</a:t>
            </a:r>
          </a:p>
        </p:txBody>
      </p:sp>
      <p:sp>
        <p:nvSpPr>
          <p:cNvPr id="188428" name="AutoShape 12"/>
          <p:cNvSpPr>
            <a:spLocks noChangeArrowheads="1"/>
          </p:cNvSpPr>
          <p:nvPr/>
        </p:nvSpPr>
        <p:spPr bwMode="auto">
          <a:xfrm>
            <a:off x="3319464" y="3371850"/>
            <a:ext cx="217487" cy="198120"/>
          </a:xfrm>
          <a:prstGeom prst="rightArrow">
            <a:avLst>
              <a:gd name="adj1" fmla="val 50000"/>
              <a:gd name="adj2" fmla="val 32738"/>
            </a:avLst>
          </a:prstGeom>
          <a:solidFill>
            <a:srgbClr val="993366"/>
          </a:solidFill>
          <a:ln w="9525">
            <a:solidFill>
              <a:srgbClr val="000000"/>
            </a:solidFill>
            <a:miter lim="800000"/>
            <a:headEnd/>
            <a:tailEnd/>
          </a:ln>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29" name="Rectangle 13"/>
          <p:cNvSpPr>
            <a:spLocks noChangeArrowheads="1"/>
          </p:cNvSpPr>
          <p:nvPr/>
        </p:nvSpPr>
        <p:spPr bwMode="auto">
          <a:xfrm>
            <a:off x="3779839" y="1948816"/>
            <a:ext cx="2619375" cy="369570"/>
          </a:xfrm>
          <a:prstGeom prst="rect">
            <a:avLst/>
          </a:prstGeom>
          <a:solidFill>
            <a:srgbClr val="99CCFF"/>
          </a:solidFill>
          <a:ln w="9525" algn="ctr">
            <a:solidFill>
              <a:srgbClr val="000000"/>
            </a:solidFill>
            <a:miter lim="800000"/>
            <a:headEnd/>
            <a:tailEnd/>
          </a:ln>
          <a:effectLst/>
          <a:extLst/>
        </p:spPr>
        <p:txBody>
          <a:bodyPr lIns="36000" rIns="36000"/>
          <a:lstStyle/>
          <a:p>
            <a:pPr algn="ctr" latinLnBrk="0"/>
            <a:r>
              <a:rPr kumimoji="0" lang="zh-CN" altLang="en-US" sz="2000" baseline="30000">
                <a:effectLst>
                  <a:outerShdw blurRad="38100" dist="38100" dir="2700000" algn="tl">
                    <a:srgbClr val="FFFFFF"/>
                  </a:outerShdw>
                </a:effectLst>
                <a:ea typeface="宋体" pitchFamily="2" charset="-122"/>
                <a:sym typeface="Times New Roman" pitchFamily="18" charset="0"/>
              </a:rPr>
              <a:t>引导、分析、答疑、纠错</a:t>
            </a:r>
            <a:endParaRPr kumimoji="0" lang="zh-CN" altLang="en-US" sz="2000">
              <a:effectLst>
                <a:outerShdw blurRad="38100" dist="38100" dir="2700000" algn="tl">
                  <a:srgbClr val="FFFFFF"/>
                </a:outerShdw>
              </a:effectLst>
              <a:ea typeface="宋体" pitchFamily="2" charset="-122"/>
              <a:sym typeface="Times New Roman" pitchFamily="18" charset="0"/>
            </a:endParaRPr>
          </a:p>
        </p:txBody>
      </p:sp>
      <p:sp>
        <p:nvSpPr>
          <p:cNvPr id="188430" name="Line 14"/>
          <p:cNvSpPr>
            <a:spLocks noChangeShapeType="1"/>
          </p:cNvSpPr>
          <p:nvPr/>
        </p:nvSpPr>
        <p:spPr bwMode="auto">
          <a:xfrm>
            <a:off x="4859338" y="2392680"/>
            <a:ext cx="0" cy="200026"/>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31" name="Line 15"/>
          <p:cNvSpPr>
            <a:spLocks noChangeShapeType="1"/>
          </p:cNvSpPr>
          <p:nvPr/>
        </p:nvSpPr>
        <p:spPr bwMode="auto">
          <a:xfrm>
            <a:off x="5157788" y="2392680"/>
            <a:ext cx="0" cy="200026"/>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32" name="Line 16"/>
          <p:cNvSpPr>
            <a:spLocks noChangeShapeType="1"/>
          </p:cNvSpPr>
          <p:nvPr/>
        </p:nvSpPr>
        <p:spPr bwMode="auto">
          <a:xfrm>
            <a:off x="5457825" y="2392680"/>
            <a:ext cx="0" cy="200026"/>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33" name="Rectangle 17"/>
          <p:cNvSpPr>
            <a:spLocks noChangeArrowheads="1"/>
          </p:cNvSpPr>
          <p:nvPr/>
        </p:nvSpPr>
        <p:spPr bwMode="auto">
          <a:xfrm>
            <a:off x="3779839" y="2592706"/>
            <a:ext cx="2619375" cy="1786890"/>
          </a:xfrm>
          <a:prstGeom prst="rect">
            <a:avLst/>
          </a:prstGeom>
          <a:solidFill>
            <a:srgbClr val="CCFFFF"/>
          </a:solidFill>
          <a:ln w="9525" algn="ctr">
            <a:solidFill>
              <a:srgbClr val="000000"/>
            </a:solidFill>
            <a:miter lim="800000"/>
            <a:headEnd/>
            <a:tailEnd/>
          </a:ln>
          <a:effectLst/>
          <a:extLst/>
        </p:spPr>
        <p:txBody>
          <a:bodyPr anchor="ctr"/>
          <a:lstStyle/>
          <a:p>
            <a:pPr algn="ctr" latinLnBrk="0">
              <a:spcBef>
                <a:spcPts val="650"/>
              </a:spcBef>
            </a:pPr>
            <a:r>
              <a:rPr kumimoji="0" lang="zh-CN" altLang="en-US" sz="2000" baseline="30000" dirty="0" smtClean="0">
                <a:ea typeface="宋体" pitchFamily="2" charset="-122"/>
                <a:sym typeface="Times New Roman" pitchFamily="18" charset="0"/>
              </a:rPr>
              <a:t>项目</a:t>
            </a:r>
            <a:r>
              <a:rPr lang="zh-CN" altLang="en-US" sz="2000" baseline="30000" dirty="0" smtClean="0">
                <a:ea typeface="宋体" pitchFamily="2" charset="-122"/>
                <a:sym typeface="Times New Roman" pitchFamily="18" charset="0"/>
              </a:rPr>
              <a:t>一连锁企业案例分析</a:t>
            </a:r>
            <a:r>
              <a:rPr kumimoji="0" lang="zh-CN" altLang="en-US" sz="2000" baseline="30000" dirty="0" smtClean="0">
                <a:ea typeface="宋体" pitchFamily="2" charset="-122"/>
                <a:sym typeface="Times New Roman" pitchFamily="18" charset="0"/>
              </a:rPr>
              <a:t>；</a:t>
            </a:r>
            <a:endParaRPr kumimoji="0" lang="en-US" altLang="zh-CN" sz="2000" baseline="30000" dirty="0">
              <a:ea typeface="宋体" pitchFamily="2" charset="-122"/>
              <a:sym typeface="Times New Roman" pitchFamily="18" charset="0"/>
            </a:endParaRPr>
          </a:p>
          <a:p>
            <a:pPr algn="ctr" latinLnBrk="0">
              <a:spcBef>
                <a:spcPts val="650"/>
              </a:spcBef>
            </a:pPr>
            <a:r>
              <a:rPr kumimoji="0" lang="zh-CN" altLang="en-US" sz="2000" baseline="30000" dirty="0">
                <a:ea typeface="宋体" pitchFamily="2" charset="-122"/>
                <a:sym typeface="Times New Roman" pitchFamily="18" charset="0"/>
              </a:rPr>
              <a:t>学生角色投入。</a:t>
            </a:r>
          </a:p>
        </p:txBody>
      </p:sp>
      <p:sp>
        <p:nvSpPr>
          <p:cNvPr id="188434" name="AutoShape 18"/>
          <p:cNvSpPr>
            <a:spLocks noChangeArrowheads="1"/>
          </p:cNvSpPr>
          <p:nvPr/>
        </p:nvSpPr>
        <p:spPr bwMode="auto">
          <a:xfrm>
            <a:off x="7529514" y="3348990"/>
            <a:ext cx="217487" cy="200026"/>
          </a:xfrm>
          <a:prstGeom prst="rightArrow">
            <a:avLst>
              <a:gd name="adj1" fmla="val 50000"/>
              <a:gd name="adj2" fmla="val 32738"/>
            </a:avLst>
          </a:prstGeom>
          <a:solidFill>
            <a:srgbClr val="993366"/>
          </a:solidFill>
          <a:ln w="9525">
            <a:solidFill>
              <a:srgbClr val="000000"/>
            </a:solidFill>
            <a:miter lim="800000"/>
            <a:headEnd/>
            <a:tailEnd/>
          </a:ln>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35" name="AutoShape 19"/>
          <p:cNvSpPr>
            <a:spLocks noChangeArrowheads="1"/>
          </p:cNvSpPr>
          <p:nvPr/>
        </p:nvSpPr>
        <p:spPr bwMode="auto">
          <a:xfrm>
            <a:off x="6519864" y="3348990"/>
            <a:ext cx="217487" cy="200026"/>
          </a:xfrm>
          <a:prstGeom prst="rightArrow">
            <a:avLst>
              <a:gd name="adj1" fmla="val 50000"/>
              <a:gd name="adj2" fmla="val 32738"/>
            </a:avLst>
          </a:prstGeom>
          <a:solidFill>
            <a:srgbClr val="993366"/>
          </a:solidFill>
          <a:ln w="9525">
            <a:solidFill>
              <a:srgbClr val="000000"/>
            </a:solidFill>
            <a:miter lim="800000"/>
            <a:headEnd/>
            <a:tailEnd/>
          </a:ln>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188436" name="Text Box 20"/>
          <p:cNvSpPr txBox="1">
            <a:spLocks noChangeArrowheads="1"/>
          </p:cNvSpPr>
          <p:nvPr/>
        </p:nvSpPr>
        <p:spPr bwMode="auto">
          <a:xfrm>
            <a:off x="6900863" y="2592706"/>
            <a:ext cx="431800" cy="1813560"/>
          </a:xfrm>
          <a:prstGeom prst="rect">
            <a:avLst/>
          </a:prstGeom>
          <a:solidFill>
            <a:srgbClr val="FFFFFF"/>
          </a:solidFill>
          <a:ln w="9525" algn="ctr">
            <a:solidFill>
              <a:srgbClr val="000000"/>
            </a:solidFill>
            <a:miter lim="800000"/>
            <a:headEnd/>
            <a:tailEnd/>
          </a:ln>
          <a:effectLst/>
          <a:extLst/>
        </p:spPr>
        <p:txBody>
          <a:bodyPr vert="eaVert"/>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1600">
                <a:ea typeface="宋体" pitchFamily="2" charset="-122"/>
                <a:sym typeface="Times New Roman" pitchFamily="18" charset="0"/>
              </a:rPr>
              <a:t>分析总结</a:t>
            </a:r>
          </a:p>
        </p:txBody>
      </p:sp>
      <p:sp>
        <p:nvSpPr>
          <p:cNvPr id="188438" name="Text Box 22"/>
          <p:cNvSpPr txBox="1">
            <a:spLocks noChangeArrowheads="1"/>
          </p:cNvSpPr>
          <p:nvPr/>
        </p:nvSpPr>
        <p:spPr bwMode="auto">
          <a:xfrm>
            <a:off x="7956550" y="2543176"/>
            <a:ext cx="469900" cy="1813560"/>
          </a:xfrm>
          <a:prstGeom prst="rect">
            <a:avLst/>
          </a:prstGeom>
          <a:solidFill>
            <a:srgbClr val="FFFFFF"/>
          </a:solidFill>
          <a:ln w="9525" algn="ctr">
            <a:solidFill>
              <a:srgbClr val="000000"/>
            </a:solidFill>
            <a:miter lim="800000"/>
            <a:headEnd/>
            <a:tailEnd/>
          </a:ln>
          <a:effectLst/>
          <a:extLst/>
        </p:spPr>
        <p:txBody>
          <a:bodyPr vert="eaVert"/>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algn="ctr" eaLnBrk="1" latinLnBrk="0" hangingPunct="1"/>
            <a:r>
              <a:rPr kumimoji="0" lang="zh-CN" altLang="en-US" sz="1600">
                <a:ea typeface="宋体" pitchFamily="2" charset="-122"/>
                <a:sym typeface="Times New Roman" pitchFamily="18" charset="0"/>
              </a:rPr>
              <a:t>课后任务</a:t>
            </a:r>
          </a:p>
        </p:txBody>
      </p:sp>
      <p:sp>
        <p:nvSpPr>
          <p:cNvPr id="188442" name="AutoShape 26"/>
          <p:cNvSpPr>
            <a:spLocks noChangeArrowheads="1"/>
          </p:cNvSpPr>
          <p:nvPr/>
        </p:nvSpPr>
        <p:spPr bwMode="auto">
          <a:xfrm>
            <a:off x="3917951" y="5600700"/>
            <a:ext cx="2341563" cy="1005840"/>
          </a:xfrm>
          <a:prstGeom prst="upArrowCallout">
            <a:avLst>
              <a:gd name="adj1" fmla="val 60950"/>
              <a:gd name="adj2" fmla="val 60950"/>
              <a:gd name="adj3" fmla="val 16667"/>
              <a:gd name="adj4" fmla="val 66667"/>
            </a:avLst>
          </a:prstGeom>
          <a:solidFill>
            <a:srgbClr val="FFFFFF"/>
          </a:solidFill>
          <a:ln w="9525" algn="ctr">
            <a:solidFill>
              <a:srgbClr val="000000"/>
            </a:solidFill>
            <a:miter lim="800000"/>
            <a:headEnd/>
            <a:tailEnd/>
          </a:ln>
          <a:effectLst/>
          <a:extLst/>
        </p:spPr>
        <p:txBody>
          <a:bodyPr/>
          <a:lstStyle/>
          <a:p>
            <a:pPr algn="ctr" latinLnBrk="0"/>
            <a:r>
              <a:rPr kumimoji="0" lang="zh-CN" altLang="en-US" sz="1500">
                <a:ea typeface="宋体" pitchFamily="2" charset="-122"/>
                <a:sym typeface="Times New Roman" pitchFamily="18" charset="0"/>
              </a:rPr>
              <a:t>自主式思考、角色式学习</a:t>
            </a:r>
          </a:p>
          <a:p>
            <a:pPr algn="ctr" latinLnBrk="0"/>
            <a:r>
              <a:rPr kumimoji="0" lang="zh-CN" altLang="en-US" sz="1500">
                <a:ea typeface="宋体" pitchFamily="2" charset="-122"/>
                <a:sym typeface="Times New Roman" pitchFamily="18" charset="0"/>
              </a:rPr>
              <a:t>协作式学习</a:t>
            </a:r>
          </a:p>
        </p:txBody>
      </p:sp>
      <p:sp>
        <p:nvSpPr>
          <p:cNvPr id="188453" name="AutoShape 7"/>
          <p:cNvSpPr>
            <a:spLocks noChangeArrowheads="1"/>
          </p:cNvSpPr>
          <p:nvPr/>
        </p:nvSpPr>
        <p:spPr bwMode="auto">
          <a:xfrm>
            <a:off x="323850" y="2133601"/>
            <a:ext cx="781050" cy="2487930"/>
          </a:xfrm>
          <a:prstGeom prst="homePlate">
            <a:avLst>
              <a:gd name="adj" fmla="val 25000"/>
            </a:avLst>
          </a:prstGeom>
          <a:solidFill>
            <a:schemeClr val="accent1">
              <a:lumMod val="75000"/>
            </a:schemeClr>
          </a:solidFill>
          <a:ln>
            <a:noFill/>
          </a:ln>
          <a:effectLst>
            <a:outerShdw dist="56796" dir="3806097" algn="ctr" rotWithShape="0">
              <a:srgbClr val="808080">
                <a:alpha val="50000"/>
              </a:srgbClr>
            </a:outerShdw>
          </a:effectLst>
          <a:extLst/>
        </p:spPr>
        <p:txBody>
          <a:bodyPr wrap="none" anchor="ctr"/>
          <a:lstStyle>
            <a:lvl1pPr>
              <a:spcBef>
                <a:spcPct val="0"/>
              </a:spcBef>
              <a:defRPr>
                <a:solidFill>
                  <a:schemeClr val="tx1"/>
                </a:solidFill>
                <a:latin typeface="Arial" panose="020B0604020202020204" pitchFamily="34" charset="0"/>
              </a:defRPr>
            </a:lvl1pPr>
            <a:lvl2pPr marL="742950" indent="-285750">
              <a:spcBef>
                <a:spcPct val="0"/>
              </a:spcBef>
              <a:defRPr>
                <a:solidFill>
                  <a:schemeClr val="tx1"/>
                </a:solidFill>
                <a:latin typeface="Arial" panose="020B0604020202020204" pitchFamily="34" charset="0"/>
              </a:defRPr>
            </a:lvl2pPr>
            <a:lvl3pPr marL="1143000" indent="-228600">
              <a:spcBef>
                <a:spcPct val="0"/>
              </a:spcBef>
              <a:defRPr>
                <a:solidFill>
                  <a:schemeClr val="tx1"/>
                </a:solidFill>
                <a:latin typeface="Arial" panose="020B0604020202020204" pitchFamily="34" charset="0"/>
              </a:defRPr>
            </a:lvl3pPr>
            <a:lvl4pPr marL="1600200" indent="-228600">
              <a:spcBef>
                <a:spcPct val="0"/>
              </a:spcBef>
              <a:defRPr>
                <a:solidFill>
                  <a:schemeClr val="tx1"/>
                </a:solidFill>
                <a:latin typeface="Arial" panose="020B0604020202020204" pitchFamily="34" charset="0"/>
              </a:defRPr>
            </a:lvl4pPr>
            <a:lvl5pPr marL="2057400" indent="-228600">
              <a:spcBef>
                <a:spcPct val="0"/>
              </a:spcBef>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auto" latinLnBrk="0">
              <a:spcAft>
                <a:spcPts val="0"/>
              </a:spcAft>
              <a:defRPr/>
            </a:pPr>
            <a:endParaRPr kumimoji="0" lang="zh-CN" altLang="en-US" sz="1500">
              <a:latin typeface="Times New Roman" panose="02020603050405020304" pitchFamily="18" charset="0"/>
              <a:ea typeface="宋体" panose="02010600030101010101" pitchFamily="2" charset="-122"/>
              <a:cs typeface="+mn-ea"/>
              <a:sym typeface="Times New Roman" panose="02020603050405020304" pitchFamily="18" charset="0"/>
            </a:endParaRPr>
          </a:p>
        </p:txBody>
      </p:sp>
      <p:sp>
        <p:nvSpPr>
          <p:cNvPr id="188454" name="Text Box 38"/>
          <p:cNvSpPr txBox="1">
            <a:spLocks noChangeArrowheads="1"/>
          </p:cNvSpPr>
          <p:nvPr/>
        </p:nvSpPr>
        <p:spPr bwMode="auto">
          <a:xfrm>
            <a:off x="338435" y="2276476"/>
            <a:ext cx="461665" cy="2232660"/>
          </a:xfrm>
          <a:prstGeom prst="rect">
            <a:avLst/>
          </a:prstGeom>
          <a:noFill/>
          <a:ln>
            <a:noFill/>
          </a:ln>
          <a:effectLst/>
          <a:extLst/>
        </p:spPr>
        <p:txBody>
          <a:bodyPr vert="eaVert">
            <a:spAutoFit/>
          </a:bodyPr>
          <a:lstStyle>
            <a:lvl1pPr defTabSz="449263" eaLnBrk="0" hangingPunct="0">
              <a:defRPr kumimoji="1">
                <a:solidFill>
                  <a:schemeClr val="tx1"/>
                </a:solidFill>
                <a:latin typeface="Times New Roman" pitchFamily="18" charset="0"/>
                <a:ea typeface="굴림" pitchFamily="34" charset="-127"/>
              </a:defRPr>
            </a:lvl1pPr>
            <a:lvl2pPr marL="742950" indent="-285750" defTabSz="449263" eaLnBrk="0" hangingPunct="0">
              <a:defRPr kumimoji="1">
                <a:solidFill>
                  <a:schemeClr val="tx1"/>
                </a:solidFill>
                <a:latin typeface="Times New Roman" pitchFamily="18" charset="0"/>
                <a:ea typeface="굴림" pitchFamily="34" charset="-127"/>
              </a:defRPr>
            </a:lvl2pPr>
            <a:lvl3pPr marL="1143000" indent="-228600" defTabSz="449263" eaLnBrk="0" hangingPunct="0">
              <a:defRPr kumimoji="1">
                <a:solidFill>
                  <a:schemeClr val="tx1"/>
                </a:solidFill>
                <a:latin typeface="Times New Roman" pitchFamily="18" charset="0"/>
                <a:ea typeface="굴림" pitchFamily="34" charset="-127"/>
              </a:defRPr>
            </a:lvl3pPr>
            <a:lvl4pPr marL="1600200" indent="-228600" defTabSz="449263" eaLnBrk="0" hangingPunct="0">
              <a:defRPr kumimoji="1">
                <a:solidFill>
                  <a:schemeClr val="tx1"/>
                </a:solidFill>
                <a:latin typeface="Times New Roman" pitchFamily="18" charset="0"/>
                <a:ea typeface="굴림" pitchFamily="34" charset="-127"/>
              </a:defRPr>
            </a:lvl4pPr>
            <a:lvl5pPr marL="2057400" indent="-228600" defTabSz="449263" eaLnBrk="0" hangingPunct="0">
              <a:defRPr kumimoji="1">
                <a:solidFill>
                  <a:schemeClr val="tx1"/>
                </a:solidFill>
                <a:latin typeface="Times New Roman" pitchFamily="18" charset="0"/>
                <a:ea typeface="굴림" pitchFamily="34" charset="-127"/>
              </a:defRPr>
            </a:lvl5pPr>
            <a:lvl6pPr marL="2514600" indent="-228600" defTabSz="449263"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defTabSz="449263"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defTabSz="449263"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defTabSz="449263"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spcBef>
                <a:spcPct val="50000"/>
              </a:spcBef>
            </a:pPr>
            <a:r>
              <a:rPr kumimoji="0" lang="zh-CN" altLang="en-US" b="1">
                <a:solidFill>
                  <a:schemeClr val="bg1"/>
                </a:solidFill>
                <a:ea typeface="宋体" pitchFamily="2" charset="-122"/>
                <a:sym typeface="Times New Roman" pitchFamily="18" charset="0"/>
              </a:rPr>
              <a:t>项目 </a:t>
            </a:r>
            <a:r>
              <a:rPr kumimoji="0" lang="en-US" altLang="zh-CN" b="1">
                <a:solidFill>
                  <a:schemeClr val="bg1"/>
                </a:solidFill>
                <a:ea typeface="宋体" pitchFamily="2" charset="-122"/>
                <a:sym typeface="Times New Roman" pitchFamily="18" charset="0"/>
              </a:rPr>
              <a:t>+ </a:t>
            </a:r>
            <a:r>
              <a:rPr kumimoji="0" lang="zh-CN" altLang="en-US" b="1">
                <a:solidFill>
                  <a:schemeClr val="bg1"/>
                </a:solidFill>
                <a:ea typeface="宋体" pitchFamily="2" charset="-122"/>
                <a:sym typeface="Times New Roman" pitchFamily="18" charset="0"/>
              </a:rPr>
              <a:t>任务驱动</a:t>
            </a:r>
          </a:p>
        </p:txBody>
      </p:sp>
      <p:sp>
        <p:nvSpPr>
          <p:cNvPr id="188441" name="Rectangle 25"/>
          <p:cNvSpPr>
            <a:spLocks noChangeArrowheads="1"/>
          </p:cNvSpPr>
          <p:nvPr/>
        </p:nvSpPr>
        <p:spPr bwMode="auto">
          <a:xfrm>
            <a:off x="4368801" y="5236846"/>
            <a:ext cx="1439863" cy="358140"/>
          </a:xfrm>
          <a:prstGeom prst="rect">
            <a:avLst/>
          </a:prstGeom>
          <a:solidFill>
            <a:srgbClr val="FFCC00"/>
          </a:solidFill>
          <a:ln w="9525" algn="ctr">
            <a:solidFill>
              <a:srgbClr val="000000"/>
            </a:solidFill>
            <a:miter lim="800000"/>
            <a:headEnd/>
            <a:tailEnd/>
          </a:ln>
          <a:effectLst/>
          <a:extLst/>
        </p:spPr>
        <p:txBody>
          <a:bodyPr/>
          <a:lstStyle/>
          <a:p>
            <a:pPr algn="ctr" latinLnBrk="0"/>
            <a:r>
              <a:rPr kumimoji="0" lang="zh-CN" altLang="en-US" sz="1300">
                <a:ea typeface="宋体" pitchFamily="2" charset="-122"/>
                <a:sym typeface="Times New Roman" pitchFamily="18" charset="0"/>
              </a:rPr>
              <a:t>学生主体作用</a:t>
            </a:r>
          </a:p>
        </p:txBody>
      </p:sp>
      <p:graphicFrame>
        <p:nvGraphicFramePr>
          <p:cNvPr id="36" name="表格 35"/>
          <p:cNvGraphicFramePr>
            <a:graphicFrameLocks noGrp="1"/>
          </p:cNvGraphicFramePr>
          <p:nvPr/>
        </p:nvGraphicFramePr>
        <p:xfrm>
          <a:off x="-41275"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37" name="流程图: 合并 36"/>
          <p:cNvSpPr/>
          <p:nvPr/>
        </p:nvSpPr>
        <p:spPr>
          <a:xfrm>
            <a:off x="7956550" y="447676"/>
            <a:ext cx="287338"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cxnSp>
        <p:nvCxnSpPr>
          <p:cNvPr id="3" name="肘形连接符 2"/>
          <p:cNvCxnSpPr>
            <a:stCxn id="188420" idx="1"/>
            <a:endCxn id="188424" idx="0"/>
          </p:cNvCxnSpPr>
          <p:nvPr/>
        </p:nvCxnSpPr>
        <p:spPr>
          <a:xfrm rot="10800000" flipV="1">
            <a:off x="1693863" y="1674496"/>
            <a:ext cx="2735262" cy="89154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肘形连接符 4"/>
          <p:cNvCxnSpPr>
            <a:stCxn id="188420" idx="1"/>
            <a:endCxn id="188426" idx="0"/>
          </p:cNvCxnSpPr>
          <p:nvPr/>
        </p:nvCxnSpPr>
        <p:spPr>
          <a:xfrm rot="10800000" flipV="1">
            <a:off x="2895601" y="1674496"/>
            <a:ext cx="1533525" cy="89154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肘形连接符 8"/>
          <p:cNvCxnSpPr>
            <a:stCxn id="188420" idx="3"/>
            <a:endCxn id="188436" idx="0"/>
          </p:cNvCxnSpPr>
          <p:nvPr/>
        </p:nvCxnSpPr>
        <p:spPr>
          <a:xfrm>
            <a:off x="5749925" y="1674496"/>
            <a:ext cx="1366838" cy="91821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肘形连接符 10"/>
          <p:cNvCxnSpPr>
            <a:stCxn id="188420" idx="3"/>
            <a:endCxn id="188438" idx="0"/>
          </p:cNvCxnSpPr>
          <p:nvPr/>
        </p:nvCxnSpPr>
        <p:spPr>
          <a:xfrm>
            <a:off x="5749926" y="1674496"/>
            <a:ext cx="2441575" cy="86868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肘形连接符 18"/>
          <p:cNvCxnSpPr>
            <a:stCxn id="188441" idx="1"/>
            <a:endCxn id="188424" idx="2"/>
          </p:cNvCxnSpPr>
          <p:nvPr/>
        </p:nvCxnSpPr>
        <p:spPr>
          <a:xfrm rot="10800000">
            <a:off x="1693864" y="4379596"/>
            <a:ext cx="2674937" cy="103632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肘形连接符 20"/>
          <p:cNvCxnSpPr>
            <a:stCxn id="188441" idx="1"/>
            <a:endCxn id="188426" idx="2"/>
          </p:cNvCxnSpPr>
          <p:nvPr/>
        </p:nvCxnSpPr>
        <p:spPr>
          <a:xfrm rot="10800000">
            <a:off x="2895600" y="4379596"/>
            <a:ext cx="1473200" cy="103632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416" name="肘形连接符 188415"/>
          <p:cNvCxnSpPr>
            <a:stCxn id="188441" idx="3"/>
            <a:endCxn id="188436" idx="2"/>
          </p:cNvCxnSpPr>
          <p:nvPr/>
        </p:nvCxnSpPr>
        <p:spPr>
          <a:xfrm flipV="1">
            <a:off x="5808663" y="4406266"/>
            <a:ext cx="1308100" cy="100965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8418" name="肘形连接符 188417"/>
          <p:cNvCxnSpPr>
            <a:stCxn id="188441" idx="3"/>
            <a:endCxn id="188438" idx="2"/>
          </p:cNvCxnSpPr>
          <p:nvPr/>
        </p:nvCxnSpPr>
        <p:spPr>
          <a:xfrm flipV="1">
            <a:off x="5808664" y="4356736"/>
            <a:ext cx="2382837" cy="1059180"/>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Rectangle 13"/>
          <p:cNvSpPr>
            <a:spLocks noChangeArrowheads="1"/>
          </p:cNvSpPr>
          <p:nvPr/>
        </p:nvSpPr>
        <p:spPr bwMode="auto">
          <a:xfrm>
            <a:off x="3779839" y="4718686"/>
            <a:ext cx="2619375" cy="371474"/>
          </a:xfrm>
          <a:prstGeom prst="rect">
            <a:avLst/>
          </a:prstGeom>
          <a:solidFill>
            <a:srgbClr val="99CCFF"/>
          </a:solidFill>
          <a:ln w="9525" algn="ctr">
            <a:solidFill>
              <a:srgbClr val="000000"/>
            </a:solidFill>
            <a:miter lim="800000"/>
            <a:headEnd/>
            <a:tailEnd/>
          </a:ln>
          <a:effectLst/>
          <a:extLst/>
        </p:spPr>
        <p:txBody>
          <a:bodyPr lIns="36000" rIns="36000"/>
          <a:lstStyle/>
          <a:p>
            <a:pPr algn="ctr" latinLnBrk="0"/>
            <a:r>
              <a:rPr kumimoji="0" lang="zh-CN" altLang="en-US" sz="2000" baseline="30000">
                <a:effectLst>
                  <a:outerShdw blurRad="38100" dist="38100" dir="2700000" algn="tl">
                    <a:srgbClr val="FFFFFF"/>
                  </a:outerShdw>
                </a:effectLst>
                <a:ea typeface="宋体" pitchFamily="2" charset="-122"/>
                <a:sym typeface="Times New Roman" pitchFamily="18" charset="0"/>
              </a:rPr>
              <a:t>思考、分析、提问、提升</a:t>
            </a:r>
            <a:endParaRPr kumimoji="0" lang="zh-CN" altLang="en-US" sz="2000">
              <a:effectLst>
                <a:outerShdw blurRad="38100" dist="38100" dir="2700000" algn="tl">
                  <a:srgbClr val="FFFFFF"/>
                </a:outerShdw>
              </a:effectLst>
              <a:ea typeface="宋体" pitchFamily="2" charset="-122"/>
              <a:sym typeface="Times New Roman" pitchFamily="18" charset="0"/>
            </a:endParaRPr>
          </a:p>
        </p:txBody>
      </p:sp>
      <p:sp>
        <p:nvSpPr>
          <p:cNvPr id="66" name="Line 14"/>
          <p:cNvSpPr>
            <a:spLocks noChangeShapeType="1"/>
          </p:cNvSpPr>
          <p:nvPr/>
        </p:nvSpPr>
        <p:spPr bwMode="auto">
          <a:xfrm flipH="1" flipV="1">
            <a:off x="4932363" y="4391026"/>
            <a:ext cx="0" cy="230504"/>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77" name="Line 14"/>
          <p:cNvSpPr>
            <a:spLocks noChangeShapeType="1"/>
          </p:cNvSpPr>
          <p:nvPr/>
        </p:nvSpPr>
        <p:spPr bwMode="auto">
          <a:xfrm flipH="1" flipV="1">
            <a:off x="5221288" y="4391026"/>
            <a:ext cx="0" cy="230504"/>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
        <p:nvSpPr>
          <p:cNvPr id="78" name="Line 14"/>
          <p:cNvSpPr>
            <a:spLocks noChangeShapeType="1"/>
          </p:cNvSpPr>
          <p:nvPr/>
        </p:nvSpPr>
        <p:spPr bwMode="auto">
          <a:xfrm flipV="1">
            <a:off x="5508625" y="4413886"/>
            <a:ext cx="0" cy="207644"/>
          </a:xfrm>
          <a:prstGeom prst="line">
            <a:avLst/>
          </a:prstGeom>
          <a:noFill/>
          <a:ln w="9525">
            <a:solidFill>
              <a:srgbClr val="000000"/>
            </a:solidFill>
            <a:round/>
            <a:headEnd/>
            <a:tailEnd type="triangle" w="med" len="med"/>
          </a:ln>
          <a:effectLst/>
          <a:extLst/>
        </p:spPr>
        <p:txBody>
          <a:bodyPr/>
          <a:lstStyle/>
          <a:p>
            <a:pPr fontAlgn="auto" latinLnBrk="0">
              <a:spcBef>
                <a:spcPts val="0"/>
              </a:spcBef>
              <a:spcAft>
                <a:spcPts val="0"/>
              </a:spcAft>
              <a:defRPr/>
            </a:pPr>
            <a:endParaRPr kumimoji="0" lang="zh-CN" altLang="en-US" sz="1500">
              <a:ea typeface="宋体" panose="02010600030101010101" pitchFamily="2" charset="-122"/>
              <a:cs typeface="+mn-ea"/>
              <a:sym typeface="Times New Roman" panose="02020603050405020304" pitchFamily="18" charset="0"/>
            </a:endParaRPr>
          </a:p>
        </p:txBody>
      </p:sp>
    </p:spTree>
    <p:extLst>
      <p:ext uri="{BB962C8B-B14F-4D97-AF65-F5344CB8AC3E}">
        <p14:creationId xmlns:p14="http://schemas.microsoft.com/office/powerpoint/2010/main" val="3296353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nvPr>
        </p:nvGraphicFramePr>
        <p:xfrm>
          <a:off x="250825" y="1354456"/>
          <a:ext cx="8496300" cy="4862814"/>
        </p:xfrm>
        <a:graphic>
          <a:graphicData uri="http://schemas.openxmlformats.org/drawingml/2006/table">
            <a:tbl>
              <a:tblPr/>
              <a:tblGrid>
                <a:gridCol w="512763"/>
                <a:gridCol w="1431925"/>
                <a:gridCol w="2951162"/>
                <a:gridCol w="2720975"/>
                <a:gridCol w="879475"/>
              </a:tblGrid>
              <a:tr h="933450">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步骤</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17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1700" b="1" i="0" u="none" strike="noStrike" cap="none" normalizeH="0" baseline="0" smtClean="0">
                          <a:ln>
                            <a:noFill/>
                          </a:ln>
                          <a:solidFill>
                            <a:srgbClr val="FFFFFF"/>
                          </a:solidFill>
                          <a:effectLst/>
                          <a:latin typeface="宋体" pitchFamily="2" charset="-122"/>
                          <a:ea typeface="宋体" pitchFamily="2" charset="-122"/>
                        </a:rPr>
                        <a:t>知识目标</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教师活动</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学生活动</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1" i="0" u="none" strike="noStrike" cap="none" normalizeH="0" baseline="0" smtClean="0">
                          <a:ln>
                            <a:noFill/>
                          </a:ln>
                          <a:solidFill>
                            <a:srgbClr val="FFFFFF"/>
                          </a:solidFill>
                          <a:effectLst/>
                          <a:latin typeface="宋体" pitchFamily="2" charset="-122"/>
                          <a:ea typeface="宋体" pitchFamily="2" charset="-122"/>
                        </a:rPr>
                        <a:t>时间（分钟）</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933450">
                <a:tc rowSpan="3">
                  <a:txBody>
                    <a:bodyPr/>
                    <a:lstStyle/>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课前任务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回顾上次</a:t>
                      </a:r>
                      <a:endParaRPr kumimoji="0" lang="en-US" altLang="zh-CN" sz="17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课堂内容</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1" hangingPunct="1">
                        <a:lnSpc>
                          <a:spcPct val="90000"/>
                        </a:lnSpc>
                        <a:spcBef>
                          <a:spcPts val="120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chemeClr val="tx1"/>
                          </a:solidFill>
                          <a:effectLst/>
                          <a:latin typeface="宋体" pitchFamily="2" charset="-122"/>
                          <a:ea typeface="宋体" pitchFamily="2" charset="-122"/>
                        </a:rPr>
                        <a:t>对上次课堂内容进行适当的回顾与提问</a:t>
                      </a:r>
                      <a:endParaRPr kumimoji="0" lang="ko-KR" altLang="ko-KR" sz="1700" b="0" i="0" u="none" strike="noStrike" cap="none" normalizeH="0" baseline="0" smtClean="0">
                        <a:ln>
                          <a:noFill/>
                        </a:ln>
                        <a:solidFill>
                          <a:schemeClr val="tx1"/>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学生对上次内容进行回顾，并回答教师提问。</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1836420">
                <a:tc vMerge="1">
                  <a:txBody>
                    <a:bodyPr/>
                    <a:lstStyle/>
                    <a:p>
                      <a:endParaRPr lang="zh-CN" altLang="en-US"/>
                    </a:p>
                  </a:txBody>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chemeClr val="tx1"/>
                          </a:solidFill>
                          <a:effectLst/>
                          <a:latin typeface="Times New Roman" pitchFamily="18" charset="0"/>
                          <a:ea typeface="宋体" pitchFamily="2" charset="-122"/>
                        </a:rPr>
                        <a:t>提出本次</a:t>
                      </a:r>
                      <a:endParaRPr kumimoji="0" lang="en-US" altLang="zh-CN" sz="17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chemeClr val="tx1"/>
                          </a:solidFill>
                          <a:effectLst/>
                          <a:latin typeface="Times New Roman" pitchFamily="18" charset="0"/>
                          <a:ea typeface="宋体" pitchFamily="2" charset="-122"/>
                        </a:rPr>
                        <a:t>课堂问题</a:t>
                      </a:r>
                      <a:endParaRPr kumimoji="0" lang="zh-CN" altLang="zh-CN" sz="1700" b="0" i="0" u="none" strike="noStrike" cap="none" normalizeH="0" baseline="0" smtClean="0">
                        <a:ln>
                          <a:noFill/>
                        </a:ln>
                        <a:solidFill>
                          <a:schemeClr val="tx1"/>
                        </a:solidFill>
                        <a:effectLst/>
                        <a:latin typeface="Times New Roman" pitchFamily="18" charset="0"/>
                        <a:ea typeface="宋体" pitchFamily="2" charset="-122"/>
                      </a:endParaRPr>
                    </a:p>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endParaRPr kumimoji="0" lang="zh-CN" altLang="en-US" sz="1700" b="0" i="0" u="none" strike="noStrike" cap="none" normalizeH="0" baseline="0" smtClean="0">
                        <a:ln>
                          <a:noFill/>
                        </a:ln>
                        <a:solidFill>
                          <a:srgbClr val="000000"/>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2500"/>
                        </a:lnSpc>
                        <a:spcBef>
                          <a:spcPct val="0"/>
                        </a:spcBef>
                        <a:spcAft>
                          <a:spcPct val="0"/>
                        </a:spcAft>
                        <a:buClrTx/>
                        <a:buSzTx/>
                        <a:buFontTx/>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教师根据本次课堂的任务，提出紧扣课堂内容的问题，了解学生对问题的认知程度，便于找出授课的出发点。</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chemeClr val="tx1"/>
                          </a:solidFill>
                          <a:effectLst/>
                          <a:latin typeface="Times New Roman" pitchFamily="18" charset="0"/>
                          <a:ea typeface="宋体" pitchFamily="2" charset="-122"/>
                        </a:rPr>
                        <a:t>学生通过学前预习和对问题的思考和回答，找出本节课的学习方向。</a:t>
                      </a:r>
                      <a:endParaRPr kumimoji="0" lang="zh-CN" altLang="en-US" sz="1700" b="0" i="0" u="none" strike="noStrike" cap="none" normalizeH="0" baseline="0" smtClean="0">
                        <a:ln>
                          <a:noFill/>
                        </a:ln>
                        <a:solidFill>
                          <a:srgbClr val="000000"/>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1003936">
                <a:tc vMerge="1">
                  <a:txBody>
                    <a:bodyPr/>
                    <a:lstStyle/>
                    <a:p>
                      <a:endParaRPr lang="zh-CN" altLang="en-US"/>
                    </a:p>
                  </a:txBody>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zh-CN" sz="1700" b="0" i="0" u="none" strike="noStrike" cap="none" normalizeH="0" baseline="0" smtClean="0">
                          <a:ln>
                            <a:noFill/>
                          </a:ln>
                          <a:solidFill>
                            <a:schemeClr val="tx1"/>
                          </a:solidFill>
                          <a:effectLst/>
                          <a:latin typeface="Times New Roman" pitchFamily="18" charset="0"/>
                          <a:ea typeface="宋体" pitchFamily="2" charset="-122"/>
                        </a:rPr>
                        <a:t>设计课前任务</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ts val="2500"/>
                        </a:lnSpc>
                        <a:spcBef>
                          <a:spcPct val="0"/>
                        </a:spcBef>
                        <a:spcAft>
                          <a:spcPct val="0"/>
                        </a:spcAft>
                        <a:buClrTx/>
                        <a:buSzTx/>
                        <a:buFontTx/>
                        <a:buNone/>
                        <a:tabLst/>
                      </a:pPr>
                      <a:r>
                        <a:rPr kumimoji="0" lang="zh-CN" altLang="en-US" sz="1700" b="0" i="0" u="none" strike="noStrike" cap="none" normalizeH="0" baseline="0" smtClean="0">
                          <a:ln>
                            <a:noFill/>
                          </a:ln>
                          <a:solidFill>
                            <a:schemeClr val="tx1"/>
                          </a:solidFill>
                          <a:effectLst/>
                          <a:latin typeface="Times New Roman" pitchFamily="18" charset="0"/>
                          <a:ea typeface="宋体" pitchFamily="2" charset="-122"/>
                        </a:rPr>
                        <a:t>说明本次课堂的</a:t>
                      </a:r>
                      <a:r>
                        <a:rPr kumimoji="0" lang="zh-CN" altLang="zh-CN" sz="1700" b="0" i="0" u="none" strike="noStrike" cap="none" normalizeH="0" baseline="0" smtClean="0">
                          <a:ln>
                            <a:noFill/>
                          </a:ln>
                          <a:solidFill>
                            <a:schemeClr val="tx1"/>
                          </a:solidFill>
                          <a:effectLst/>
                          <a:latin typeface="Times New Roman" pitchFamily="18" charset="0"/>
                          <a:ea typeface="宋体" pitchFamily="2" charset="-122"/>
                        </a:rPr>
                        <a:t>学习内容、学习目标、学习方法和</a:t>
                      </a:r>
                      <a:r>
                        <a:rPr kumimoji="0" lang="zh-CN" altLang="en-US" sz="1700" b="0" i="0" u="none" strike="noStrike" cap="none" normalizeH="0" baseline="0" smtClean="0">
                          <a:ln>
                            <a:noFill/>
                          </a:ln>
                          <a:solidFill>
                            <a:schemeClr val="tx1"/>
                          </a:solidFill>
                          <a:effectLst/>
                          <a:latin typeface="Times New Roman" pitchFamily="18" charset="0"/>
                          <a:ea typeface="宋体" pitchFamily="2" charset="-122"/>
                        </a:rPr>
                        <a:t>重点难点。</a:t>
                      </a:r>
                      <a:endParaRPr kumimoji="0" lang="zh-CN" altLang="zh-CN" sz="1700" b="0" i="0" u="none" strike="noStrike" cap="none" normalizeH="0" baseline="0" smtClean="0">
                        <a:ln>
                          <a:noFill/>
                        </a:ln>
                        <a:solidFill>
                          <a:srgbClr val="000000"/>
                        </a:solidFill>
                        <a:effectLst/>
                        <a:latin typeface="宋体" pitchFamily="2" charset="-122"/>
                        <a:ea typeface="宋体" pitchFamily="2" charset="-122"/>
                      </a:endParaRP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zh-CN" altLang="en-US" sz="1700" b="0" i="0" u="none" strike="noStrike" cap="none" normalizeH="0" baseline="0" smtClean="0">
                          <a:ln>
                            <a:noFill/>
                          </a:ln>
                          <a:solidFill>
                            <a:srgbClr val="000000"/>
                          </a:solidFill>
                          <a:effectLst/>
                          <a:latin typeface="宋体" pitchFamily="2" charset="-122"/>
                          <a:ea typeface="宋体" pitchFamily="2" charset="-122"/>
                        </a:rPr>
                        <a:t>学生了解本次课堂主要学习内容、学习目标、内容的重点和难点。</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5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p>
                  </a:txBody>
                  <a:tcPr marL="75136" marR="75136" marT="46986" marB="4698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885114" y="447676"/>
            <a:ext cx="287337"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3837" name="组合 18"/>
          <p:cNvGrpSpPr>
            <a:grpSpLocks/>
          </p:cNvGrpSpPr>
          <p:nvPr/>
        </p:nvGrpSpPr>
        <p:grpSpPr bwMode="auto">
          <a:xfrm>
            <a:off x="323851" y="491490"/>
            <a:ext cx="2232025" cy="406108"/>
            <a:chOff x="323528" y="527933"/>
            <a:chExt cx="2232248" cy="338474"/>
          </a:xfrm>
        </p:grpSpPr>
        <p:grpSp>
          <p:nvGrpSpPr>
            <p:cNvPr id="33838" name="组合 19"/>
            <p:cNvGrpSpPr>
              <a:grpSpLocks/>
            </p:cNvGrpSpPr>
            <p:nvPr/>
          </p:nvGrpSpPr>
          <p:grpSpPr bwMode="auto">
            <a:xfrm>
              <a:off x="323528" y="589569"/>
              <a:ext cx="864096" cy="276838"/>
              <a:chOff x="179512" y="589569"/>
              <a:chExt cx="1397964" cy="276838"/>
            </a:xfrm>
          </p:grpSpPr>
          <p:sp>
            <p:nvSpPr>
              <p:cNvPr id="22" name="矩形 21"/>
              <p:cNvSpPr/>
              <p:nvPr/>
            </p:nvSpPr>
            <p:spPr>
              <a:xfrm>
                <a:off x="179512" y="589855"/>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3" name="矩形 22"/>
              <p:cNvSpPr/>
              <p:nvPr/>
            </p:nvSpPr>
            <p:spPr>
              <a:xfrm>
                <a:off x="1394445" y="589855"/>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24" name="矩形 23"/>
              <p:cNvSpPr/>
              <p:nvPr/>
            </p:nvSpPr>
            <p:spPr>
              <a:xfrm>
                <a:off x="1520304" y="720050"/>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3839" name="文本框 20"/>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课前任务</a:t>
              </a:r>
            </a:p>
          </p:txBody>
        </p:sp>
      </p:grpSp>
    </p:spTree>
    <p:extLst>
      <p:ext uri="{BB962C8B-B14F-4D97-AF65-F5344CB8AC3E}">
        <p14:creationId xmlns:p14="http://schemas.microsoft.com/office/powerpoint/2010/main" val="872359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extLst>
              <p:ext uri="{D42A27DB-BD31-4B8C-83A1-F6EECF244321}">
                <p14:modId xmlns:p14="http://schemas.microsoft.com/office/powerpoint/2010/main" val="553090798"/>
              </p:ext>
            </p:extLst>
          </p:nvPr>
        </p:nvGraphicFramePr>
        <p:xfrm>
          <a:off x="611189" y="1527810"/>
          <a:ext cx="8353425" cy="4320540"/>
        </p:xfrm>
        <a:graphic>
          <a:graphicData uri="http://schemas.openxmlformats.org/drawingml/2006/table">
            <a:tbl>
              <a:tblPr/>
              <a:tblGrid>
                <a:gridCol w="363537"/>
                <a:gridCol w="363538"/>
                <a:gridCol w="1504950"/>
                <a:gridCol w="3673475"/>
                <a:gridCol w="1484312"/>
                <a:gridCol w="963613"/>
              </a:tblGrid>
              <a:tr h="1455420">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dirty="0" smtClean="0">
                          <a:ln>
                            <a:noFill/>
                          </a:ln>
                          <a:solidFill>
                            <a:srgbClr val="FFFFFF"/>
                          </a:solidFill>
                          <a:effectLst/>
                          <a:latin typeface="宋体" pitchFamily="2" charset="-122"/>
                          <a:ea typeface="宋体" pitchFamily="2" charset="-122"/>
                        </a:rPr>
                        <a:t>步骤</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教学内容及能力</a:t>
                      </a:r>
                      <a:r>
                        <a:rPr kumimoji="0" lang="en-US" altLang="zh-CN" sz="2000" b="1" i="0" u="none" strike="noStrike" cap="none" normalizeH="0" baseline="0" smtClean="0">
                          <a:ln>
                            <a:noFill/>
                          </a:ln>
                          <a:solidFill>
                            <a:srgbClr val="FFFFFF"/>
                          </a:solidFill>
                          <a:effectLst/>
                          <a:latin typeface="宋体" pitchFamily="2" charset="-122"/>
                          <a:ea typeface="宋体" pitchFamily="2" charset="-122"/>
                        </a:rPr>
                        <a:t>/</a:t>
                      </a:r>
                      <a:r>
                        <a:rPr kumimoji="0" lang="zh-CN" altLang="en-US" sz="2000" b="1" i="0" u="none" strike="noStrike" cap="none" normalizeH="0" baseline="0" smtClean="0">
                          <a:ln>
                            <a:noFill/>
                          </a:ln>
                          <a:solidFill>
                            <a:srgbClr val="FFFFFF"/>
                          </a:solidFill>
                          <a:effectLst/>
                          <a:latin typeface="宋体" pitchFamily="2" charset="-122"/>
                          <a:ea typeface="宋体" pitchFamily="2" charset="-122"/>
                        </a:rPr>
                        <a:t>知识目标</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教师活动</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学生活动</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时间（分钟）</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2865120">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课堂任务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回顾上次</a:t>
                      </a: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课堂内容</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教师对上次课堂的授课内容进行回顾，对学生适当的提问。</a:t>
                      </a:r>
                      <a:endParaRPr kumimoji="0" lang="en-US" altLang="zh-CN" sz="20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1</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连锁企业的后台管理的内容</a:t>
                      </a:r>
                      <a:endParaRPr kumimoji="0" lang="en-US" altLang="zh-CN" sz="2000" b="0" i="0" u="none" strike="noStrike" cap="none" normalizeH="0" baseline="0" dirty="0" smtClean="0">
                        <a:ln>
                          <a:noFill/>
                        </a:ln>
                        <a:solidFill>
                          <a:srgbClr val="000000"/>
                        </a:solidFill>
                        <a:effectLst/>
                        <a:latin typeface="宋体" pitchFamily="2" charset="-122"/>
                        <a:ea typeface="宋体" pitchFamily="2" charset="-122"/>
                      </a:endParaRPr>
                    </a:p>
                    <a:p>
                      <a:pPr marL="0" marR="0" lvl="0" indent="0" algn="l"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2</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连锁企业后天管理的注意事项</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3.</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连锁企业后台管理的不足之处</a:t>
                      </a:r>
                      <a:endParaRPr kumimoji="0" lang="zh-CN" altLang="en-US" sz="2000" b="0" i="0" u="none" strike="noStrike" cap="none" normalizeH="0" baseline="0" dirty="0" smtClean="0">
                        <a:ln>
                          <a:noFill/>
                        </a:ln>
                        <a:solidFill>
                          <a:srgbClr val="000000"/>
                        </a:solidFill>
                        <a:effectLst/>
                        <a:latin typeface="宋体" pitchFamily="2" charset="-122"/>
                        <a:ea typeface="宋体" pitchFamily="2" charset="-122"/>
                      </a:endParaRP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学生对上次课堂进行进行</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分钟的回顾。</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ct val="1500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p>
                  </a:txBody>
                  <a:tcPr marL="75146" marR="75146" marT="46981" marB="4698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885114" y="447676"/>
            <a:ext cx="287337"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4853" name="组合 11"/>
          <p:cNvGrpSpPr>
            <a:grpSpLocks/>
          </p:cNvGrpSpPr>
          <p:nvPr/>
        </p:nvGrpSpPr>
        <p:grpSpPr bwMode="auto">
          <a:xfrm>
            <a:off x="323851" y="634366"/>
            <a:ext cx="2232025" cy="406108"/>
            <a:chOff x="323528" y="527933"/>
            <a:chExt cx="2232248" cy="338474"/>
          </a:xfrm>
        </p:grpSpPr>
        <p:grpSp>
          <p:nvGrpSpPr>
            <p:cNvPr id="34854" name="组合 12"/>
            <p:cNvGrpSpPr>
              <a:grpSpLocks/>
            </p:cNvGrpSpPr>
            <p:nvPr/>
          </p:nvGrpSpPr>
          <p:grpSpPr bwMode="auto">
            <a:xfrm>
              <a:off x="323528" y="589569"/>
              <a:ext cx="864096" cy="276838"/>
              <a:chOff x="179512" y="589569"/>
              <a:chExt cx="1397964" cy="276838"/>
            </a:xfrm>
          </p:grpSpPr>
          <p:sp>
            <p:nvSpPr>
              <p:cNvPr id="15" name="矩形 14"/>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6" name="矩形 15"/>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7" name="矩形 16"/>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4855" name="文本框 13"/>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课前任务</a:t>
              </a:r>
            </a:p>
          </p:txBody>
        </p:sp>
      </p:grpSp>
    </p:spTree>
    <p:extLst>
      <p:ext uri="{BB962C8B-B14F-4D97-AF65-F5344CB8AC3E}">
        <p14:creationId xmlns:p14="http://schemas.microsoft.com/office/powerpoint/2010/main" val="36612954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47" name="Group 3"/>
          <p:cNvGraphicFramePr>
            <a:graphicFrameLocks noGrp="1"/>
          </p:cNvGraphicFramePr>
          <p:nvPr>
            <p:ph type="tbl" idx="1"/>
          </p:nvPr>
        </p:nvGraphicFramePr>
        <p:xfrm>
          <a:off x="666750" y="1158240"/>
          <a:ext cx="8353425" cy="5801372"/>
        </p:xfrm>
        <a:graphic>
          <a:graphicData uri="http://schemas.openxmlformats.org/drawingml/2006/table">
            <a:tbl>
              <a:tblPr/>
              <a:tblGrid>
                <a:gridCol w="363538"/>
                <a:gridCol w="363537"/>
                <a:gridCol w="1090613"/>
                <a:gridCol w="4751387"/>
                <a:gridCol w="847725"/>
                <a:gridCol w="936625"/>
              </a:tblGrid>
              <a:tr h="1282706">
                <a:tc gridSpan="2">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步骤</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教学内容</a:t>
                      </a:r>
                      <a:endParaRPr kumimoji="0" lang="en-US" altLang="zh-CN" sz="20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及能力</a:t>
                      </a:r>
                      <a:r>
                        <a:rPr kumimoji="0" lang="en-US" altLang="zh-CN" sz="2000" b="1" i="0" u="none" strike="noStrike" cap="none" normalizeH="0" baseline="0" smtClean="0">
                          <a:ln>
                            <a:noFill/>
                          </a:ln>
                          <a:solidFill>
                            <a:srgbClr val="FFFFFF"/>
                          </a:solidFill>
                          <a:effectLst/>
                          <a:latin typeface="宋体" pitchFamily="2" charset="-122"/>
                          <a:ea typeface="宋体" pitchFamily="2" charset="-122"/>
                        </a:rPr>
                        <a:t>/</a:t>
                      </a: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知识目标</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教师活动</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学生</a:t>
                      </a:r>
                      <a:endParaRPr kumimoji="0" lang="en-US" altLang="zh-CN" sz="2000" b="1" i="0" u="none" strike="noStrike" cap="none" normalizeH="0" baseline="0" smtClean="0">
                        <a:ln>
                          <a:noFill/>
                        </a:ln>
                        <a:solidFill>
                          <a:srgbClr val="FFFFFF"/>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活动</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1" i="0" u="none" strike="noStrike" cap="none" normalizeH="0" baseline="0" smtClean="0">
                          <a:ln>
                            <a:noFill/>
                          </a:ln>
                          <a:solidFill>
                            <a:srgbClr val="FFFFFF"/>
                          </a:solidFill>
                          <a:effectLst/>
                          <a:latin typeface="宋体" pitchFamily="2" charset="-122"/>
                          <a:ea typeface="宋体" pitchFamily="2" charset="-122"/>
                        </a:rPr>
                        <a:t>时间（分钟）</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4F81BD"/>
                    </a:solidFill>
                  </a:tcPr>
                </a:tc>
              </a:tr>
              <a:tr h="4056386">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课堂任务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提出本次</a:t>
                      </a:r>
                      <a:endParaRPr kumimoji="0" lang="en-US" altLang="zh-CN" sz="2000" b="0" i="0" u="none" strike="noStrike" cap="none" normalizeH="0" baseline="0" smtClean="0">
                        <a:ln>
                          <a:noFill/>
                        </a:ln>
                        <a:solidFill>
                          <a:srgbClr val="000000"/>
                        </a:solidFill>
                        <a:effectLst/>
                        <a:latin typeface="宋体" pitchFamily="2" charset="-122"/>
                        <a:ea typeface="宋体" pitchFamily="2" charset="-122"/>
                      </a:endParaRPr>
                    </a:p>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课堂问题</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选择与评价“无形服务”和选择和评价“有形产品”哪个较为困难？较为困难的原因是什么？</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选择和评价有形产品时，一般会考虑哪些选择因素？选择和评价无形服务时，一般会考虑哪些因素？</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3.</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选择和评价服务标准的属性包含哪些方面内容？</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4.</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获取服务信息的渠道包含哪些方面？</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服务品牌的忠诚度与产品品牌忠诚度差别有哪些？原因在哪里？</a:t>
                      </a:r>
                    </a:p>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6.</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导致服务不满的原因有哪些？</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学生进行</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分钟的思考，</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分钟的自我发挥。</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385763" rtl="0" eaLnBrk="1" fontAlgn="base" latinLnBrk="0" hangingPunct="1">
                        <a:lnSpc>
                          <a:spcPts val="2600"/>
                        </a:lnSpc>
                        <a:spcBef>
                          <a:spcPct val="0"/>
                        </a:spcBef>
                        <a:spcAft>
                          <a:spcPct val="0"/>
                        </a:spcAft>
                        <a:buClr>
                          <a:schemeClr val="accent1"/>
                        </a:buClr>
                        <a:buSzPct val="60000"/>
                        <a:buFont typeface="Wingdings" pitchFamily="2" charset="2"/>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a:t>
                      </a:r>
                    </a:p>
                  </a:txBody>
                  <a:tcPr marL="75146" marR="75146" marT="46993" marB="469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bl>
          </a:graphicData>
        </a:graphic>
      </p:graphicFrame>
      <p:graphicFrame>
        <p:nvGraphicFramePr>
          <p:cNvPr id="5" name="表格 4"/>
          <p:cNvGraphicFramePr>
            <a:graphicFrameLocks noGrp="1"/>
          </p:cNvGraphicFramePr>
          <p:nvPr/>
        </p:nvGraphicFramePr>
        <p:xfrm>
          <a:off x="-31750" y="1906"/>
          <a:ext cx="9175750" cy="445770"/>
        </p:xfrm>
        <a:graphic>
          <a:graphicData uri="http://schemas.openxmlformats.org/drawingml/2006/table">
            <a:tbl>
              <a:tblPr/>
              <a:tblGrid>
                <a:gridCol w="2293938"/>
                <a:gridCol w="2293937"/>
                <a:gridCol w="2293938"/>
                <a:gridCol w="2293937"/>
              </a:tblGrid>
              <a:tr h="44577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课程定位</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教学目标</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单元任务</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200" b="1" i="0" u="none" strike="noStrike" cap="none" normalizeH="0" baseline="0" smtClean="0">
                          <a:ln>
                            <a:noFill/>
                          </a:ln>
                          <a:solidFill>
                            <a:srgbClr val="FFFFFF"/>
                          </a:solidFill>
                          <a:effectLst/>
                          <a:latin typeface="Times New Roman" pitchFamily="18" charset="0"/>
                          <a:ea typeface="宋体" pitchFamily="2" charset="-122"/>
                        </a:rPr>
                        <a:t>单元教学实施</a:t>
                      </a:r>
                    </a:p>
                  </a:txBody>
                  <a:tcPr marL="91438" marR="91438" marT="54958" marB="5495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2"/>
                    </a:solidFill>
                  </a:tcPr>
                </a:tc>
              </a:tr>
            </a:tbl>
          </a:graphicData>
        </a:graphic>
      </p:graphicFrame>
      <p:sp>
        <p:nvSpPr>
          <p:cNvPr id="6" name="流程图: 合并 5"/>
          <p:cNvSpPr/>
          <p:nvPr/>
        </p:nvSpPr>
        <p:spPr>
          <a:xfrm>
            <a:off x="7885114" y="447676"/>
            <a:ext cx="287337" cy="249554"/>
          </a:xfrm>
          <a:prstGeom prst="flowChartMerg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a:cs typeface="+mn-ea"/>
              <a:sym typeface="Times New Roman" panose="02020603050405020304" pitchFamily="18" charset="0"/>
            </a:endParaRPr>
          </a:p>
        </p:txBody>
      </p:sp>
      <p:grpSp>
        <p:nvGrpSpPr>
          <p:cNvPr id="35877" name="组合 11"/>
          <p:cNvGrpSpPr>
            <a:grpSpLocks/>
          </p:cNvGrpSpPr>
          <p:nvPr/>
        </p:nvGrpSpPr>
        <p:grpSpPr bwMode="auto">
          <a:xfrm>
            <a:off x="323851" y="634366"/>
            <a:ext cx="2232025" cy="406108"/>
            <a:chOff x="323528" y="527933"/>
            <a:chExt cx="2232248" cy="338474"/>
          </a:xfrm>
        </p:grpSpPr>
        <p:grpSp>
          <p:nvGrpSpPr>
            <p:cNvPr id="35878" name="组合 12"/>
            <p:cNvGrpSpPr>
              <a:grpSpLocks/>
            </p:cNvGrpSpPr>
            <p:nvPr/>
          </p:nvGrpSpPr>
          <p:grpSpPr bwMode="auto">
            <a:xfrm>
              <a:off x="323528" y="589569"/>
              <a:ext cx="864096" cy="276838"/>
              <a:chOff x="179512" y="589569"/>
              <a:chExt cx="1397964" cy="276838"/>
            </a:xfrm>
          </p:grpSpPr>
          <p:sp>
            <p:nvSpPr>
              <p:cNvPr id="15" name="矩形 14"/>
              <p:cNvSpPr/>
              <p:nvPr/>
            </p:nvSpPr>
            <p:spPr>
              <a:xfrm>
                <a:off x="179512" y="589854"/>
                <a:ext cx="1150718"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6" name="矩形 15"/>
              <p:cNvSpPr/>
              <p:nvPr/>
            </p:nvSpPr>
            <p:spPr>
              <a:xfrm>
                <a:off x="1394445" y="589854"/>
                <a:ext cx="66783" cy="27626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sp>
            <p:nvSpPr>
              <p:cNvPr id="17" name="矩形 16"/>
              <p:cNvSpPr/>
              <p:nvPr/>
            </p:nvSpPr>
            <p:spPr>
              <a:xfrm>
                <a:off x="1520304" y="720049"/>
                <a:ext cx="56508" cy="142897"/>
              </a:xfrm>
              <a:prstGeom prst="rect">
                <a:avLst/>
              </a:prstGeom>
              <a:solidFill>
                <a:srgbClr val="21A3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0">
                  <a:spcBef>
                    <a:spcPts val="0"/>
                  </a:spcBef>
                  <a:spcAft>
                    <a:spcPts val="0"/>
                  </a:spcAft>
                  <a:defRPr/>
                </a:pPr>
                <a:endParaRPr kumimoji="0" lang="zh-CN" altLang="en-US" dirty="0">
                  <a:ea typeface="造字工房悦黑体验版常规体" pitchFamily="50" charset="-122"/>
                </a:endParaRPr>
              </a:p>
            </p:txBody>
          </p:sp>
        </p:grpSp>
        <p:sp>
          <p:nvSpPr>
            <p:cNvPr id="35879" name="文本框 13"/>
            <p:cNvSpPr txBox="1">
              <a:spLocks noChangeArrowheads="1"/>
            </p:cNvSpPr>
            <p:nvPr/>
          </p:nvSpPr>
          <p:spPr bwMode="auto">
            <a:xfrm>
              <a:off x="1150487" y="527933"/>
              <a:ext cx="1405289" cy="3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굴림" pitchFamily="34" charset="-127"/>
                </a:defRPr>
              </a:lvl1pPr>
              <a:lvl2pPr marL="742950" indent="-285750" eaLnBrk="0" hangingPunct="0">
                <a:defRPr kumimoji="1">
                  <a:solidFill>
                    <a:schemeClr val="tx1"/>
                  </a:solidFill>
                  <a:latin typeface="Times New Roman" pitchFamily="18" charset="0"/>
                  <a:ea typeface="굴림" pitchFamily="34" charset="-127"/>
                </a:defRPr>
              </a:lvl2pPr>
              <a:lvl3pPr marL="1143000" indent="-228600" eaLnBrk="0" hangingPunct="0">
                <a:defRPr kumimoji="1">
                  <a:solidFill>
                    <a:schemeClr val="tx1"/>
                  </a:solidFill>
                  <a:latin typeface="Times New Roman" pitchFamily="18" charset="0"/>
                  <a:ea typeface="굴림" pitchFamily="34" charset="-127"/>
                </a:defRPr>
              </a:lvl3pPr>
              <a:lvl4pPr marL="1600200" indent="-228600" eaLnBrk="0" hangingPunct="0">
                <a:defRPr kumimoji="1">
                  <a:solidFill>
                    <a:schemeClr val="tx1"/>
                  </a:solidFill>
                  <a:latin typeface="Times New Roman" pitchFamily="18" charset="0"/>
                  <a:ea typeface="굴림" pitchFamily="34" charset="-127"/>
                </a:defRPr>
              </a:lvl4pPr>
              <a:lvl5pPr marL="2057400" indent="-228600" eaLnBrk="0" hangingPunct="0">
                <a:defRPr kumimoji="1">
                  <a:solidFill>
                    <a:schemeClr val="tx1"/>
                  </a:solidFill>
                  <a:latin typeface="Times New Roman" pitchFamily="18" charset="0"/>
                  <a:ea typeface="굴림" pitchFamily="34" charset="-127"/>
                </a:defRPr>
              </a:lvl5pPr>
              <a:lvl6pPr marL="25146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6pPr>
              <a:lvl7pPr marL="29718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7pPr>
              <a:lvl8pPr marL="34290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8pPr>
              <a:lvl9pPr marL="3886200" indent="-228600" eaLnBrk="0" fontAlgn="base" latinLnBrk="1" hangingPunct="0">
                <a:spcBef>
                  <a:spcPct val="0"/>
                </a:spcBef>
                <a:spcAft>
                  <a:spcPct val="0"/>
                </a:spcAft>
                <a:defRPr kumimoji="1">
                  <a:solidFill>
                    <a:schemeClr val="tx1"/>
                  </a:solidFill>
                  <a:latin typeface="Times New Roman" pitchFamily="18" charset="0"/>
                  <a:ea typeface="굴림" pitchFamily="34" charset="-127"/>
                </a:defRPr>
              </a:lvl9pPr>
            </a:lstStyle>
            <a:p>
              <a:pPr eaLnBrk="1" latinLnBrk="0" hangingPunct="1"/>
              <a:r>
                <a:rPr kumimoji="0" lang="zh-CN" altLang="en-US" sz="2000" b="1">
                  <a:latin typeface="宋体" pitchFamily="2" charset="-122"/>
                  <a:ea typeface="宋体" pitchFamily="2" charset="-122"/>
                </a:rPr>
                <a:t>课前任务</a:t>
              </a:r>
            </a:p>
          </p:txBody>
        </p:sp>
      </p:grpSp>
    </p:spTree>
    <p:extLst>
      <p:ext uri="{BB962C8B-B14F-4D97-AF65-F5344CB8AC3E}">
        <p14:creationId xmlns:p14="http://schemas.microsoft.com/office/powerpoint/2010/main" val="320475727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50812120524"/>
  <p:tag name="MH_LIBRARY" val="GRAPHIC"/>
</p:tagLst>
</file>

<file path=ppt/tags/tag2.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Text"/>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Text"/>
  <p:tag name="MH_ORDER" val="1"/>
</p:tagLst>
</file>

<file path=ppt/tags/tag4.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Text"/>
  <p:tag name="MH_ORDER" val="1"/>
</p:tagLst>
</file>

<file path=ppt/tags/tag5.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SubTitle"/>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SubTitle"/>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150812120524"/>
  <p:tag name="MH_LIBRARY" val="GRAPHIC"/>
  <p:tag name="MH_TYPE" val="SubTitle"/>
  <p:tag name="MH_ORDER" val="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2461</Words>
  <Application>Microsoft Office PowerPoint</Application>
  <PresentationFormat>全屏显示(4:3)</PresentationFormat>
  <Paragraphs>340</Paragraphs>
  <Slides>22</Slides>
  <Notes>1</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ooo</dc:creator>
  <cp:lastModifiedBy>ooo</cp:lastModifiedBy>
  <cp:revision>3</cp:revision>
  <dcterms:created xsi:type="dcterms:W3CDTF">2018-11-04T03:57:51Z</dcterms:created>
  <dcterms:modified xsi:type="dcterms:W3CDTF">2018-11-04T08:10:42Z</dcterms:modified>
</cp:coreProperties>
</file>