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470" r:id="rId2"/>
    <p:sldId id="666" r:id="rId3"/>
    <p:sldId id="673" r:id="rId4"/>
    <p:sldId id="674" r:id="rId5"/>
    <p:sldId id="675" r:id="rId6"/>
    <p:sldId id="676" r:id="rId7"/>
    <p:sldId id="677" r:id="rId8"/>
    <p:sldId id="680" r:id="rId9"/>
    <p:sldId id="667" r:id="rId10"/>
    <p:sldId id="669" r:id="rId11"/>
    <p:sldId id="670" r:id="rId12"/>
    <p:sldId id="681" r:id="rId13"/>
    <p:sldId id="672" r:id="rId14"/>
  </p:sldIdLst>
  <p:sldSz cx="9144000" cy="6858000" type="screen4x3"/>
  <p:notesSz cx="6858000" cy="914400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30">
          <p15:clr>
            <a:srgbClr val="A4A3A4"/>
          </p15:clr>
        </p15:guide>
        <p15:guide id="2" pos="29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3399"/>
    <a:srgbClr val="000000"/>
    <a:srgbClr val="0066CC"/>
    <a:srgbClr val="CC3300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1123" y="68"/>
      </p:cViewPr>
      <p:guideLst>
        <p:guide orient="horz" pos="2130"/>
        <p:guide pos="29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96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Heiti SC Light" charset="-122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Heiti SC Light" charset="-122"/>
              <a:cs typeface="+mn-cs"/>
            </a:endParaRPr>
          </a:p>
        </p:txBody>
      </p:sp>
      <p:sp>
        <p:nvSpPr>
          <p:cNvPr id="2052" name="Rectangle 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单击此处编辑母版文本样式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第二级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第三级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第四级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Heiti SC Light" charset="-122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200" b="0" strike="noStrike" noProof="1" dirty="0">
                <a:latin typeface="Arial" panose="020B0604020202020204" pitchFamily="34" charset="0"/>
                <a:ea typeface="Heiti SC Light" charset="-122"/>
                <a:cs typeface="+mn-ea"/>
              </a:rPr>
              <a:pPr lvl="0" algn="r" eaLnBrk="1" fontAlgn="base" hangingPunct="1"/>
              <a:t>‹#›</a:t>
            </a:fld>
            <a:endParaRPr lang="zh-CN" altLang="en-US" sz="1200" b="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5873" y="8686874"/>
            <a:ext cx="2972127" cy="4571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9074" tIns="44537" rIns="89074" bIns="44537" anchor="b"/>
          <a:lstStyle/>
          <a:p>
            <a:pPr algn="r" defTabSz="889000" eaLnBrk="1" hangingPunct="1">
              <a:buFont typeface="Arial" panose="020B0604020202020204" pitchFamily="34" charset="0"/>
              <a:buNone/>
            </a:pPr>
            <a:fld id="{BD967B1D-81EA-4E82-9771-6BF1263D96DF}" type="slidenum">
              <a:rPr lang="zh-CN" altLang="de-DE" sz="1000"/>
              <a:pPr algn="r" defTabSz="889000" eaLnBrk="1" hangingPunct="1">
                <a:buFont typeface="Arial" panose="020B0604020202020204" pitchFamily="34" charset="0"/>
                <a:buNone/>
              </a:pPr>
              <a:t>2</a:t>
            </a:fld>
            <a:endParaRPr lang="de-DE" altLang="zh-CN" sz="10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</a:ln>
        </p:spPr>
        <p:txBody>
          <a:bodyPr/>
          <a:lstStyle/>
          <a:p>
            <a:fld id="{59519FDC-0704-481A-BB28-FB8CC7E8E8E3}" type="slidenum">
              <a:rPr lang="zh-CN" altLang="en-US" smtClean="0"/>
              <a:pPr/>
              <a:t>9</a:t>
            </a:fld>
            <a:endParaRPr lang="en-US" altLang="zh-CN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  <a:solidFill>
            <a:srgbClr val="FFFFFF"/>
          </a:solidFill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45" y="4342695"/>
            <a:ext cx="5030510" cy="41171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/>
          <a:lstStyle/>
          <a:p>
            <a:pPr eaLnBrk="1" hangingPunct="1"/>
            <a:endParaRPr lang="en-GB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/>
          <a:p>
            <a:pPr lvl="0" eaLnBrk="1" hangingPunct="1">
              <a:buClrTx/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lvl="0" eaLnBrk="1" hangingPunct="1">
              <a:buClrTx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 lvl="0" eaLnBrk="1" hangingPunct="1">
              <a:buClrTx/>
            </a:pPr>
            <a:fld id="{9A0DB2DC-4C9A-4742-B13C-FB6460FD3503}" type="slidenum">
              <a:rPr lang="en-US" altLang="zh-CN"/>
              <a:pPr lvl="0" eaLnBrk="1" hangingPunct="1">
                <a:buClrTx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title"/>
          </p:nvPr>
        </p:nvSpPr>
        <p:spPr>
          <a:xfrm>
            <a:off x="457478" y="1031899"/>
            <a:ext cx="7254829" cy="424823"/>
          </a:xfrm>
          <a:prstGeom prst="rect">
            <a:avLst/>
          </a:prstGeom>
        </p:spPr>
        <p:txBody>
          <a:bodyPr lIns="80077" tIns="40039" rIns="80077" bIns="40039"/>
          <a:lstStyle>
            <a:lvl1pPr>
              <a:defRPr sz="21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900" y="0"/>
            <a:ext cx="8770938" cy="8810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216000" y="982800"/>
            <a:ext cx="8820000" cy="430887"/>
          </a:xfrm>
          <a:prstGeom prst="rect">
            <a:avLst/>
          </a:prstGeom>
        </p:spPr>
        <p:txBody>
          <a:bodyPr rIns="0"/>
          <a:lstStyle>
            <a:lvl1pPr marL="0" indent="0">
              <a:buFontTx/>
              <a:buNone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4"/>
          </p:nvPr>
        </p:nvSpPr>
        <p:spPr>
          <a:xfrm>
            <a:off x="4418013" y="6316663"/>
            <a:ext cx="5286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F9EE8-33FD-42C3-819D-B58738CD5E5F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037"/>
          <p:cNvSpPr>
            <a:spLocks noChangeShapeType="1"/>
          </p:cNvSpPr>
          <p:nvPr userDrawn="1"/>
        </p:nvSpPr>
        <p:spPr bwMode="auto">
          <a:xfrm>
            <a:off x="0" y="903288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cut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037"/>
          <p:cNvSpPr>
            <a:spLocks noChangeShapeType="1"/>
          </p:cNvSpPr>
          <p:nvPr userDrawn="1"/>
        </p:nvSpPr>
        <p:spPr bwMode="auto">
          <a:xfrm>
            <a:off x="0" y="903288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635" y="6346190"/>
            <a:ext cx="9144000" cy="538480"/>
          </a:xfrm>
          <a:prstGeom prst="rect">
            <a:avLst/>
          </a:prstGeom>
          <a:gradFill flip="none">
            <a:gsLst>
              <a:gs pos="0">
                <a:srgbClr val="9EE256">
                  <a:alpha val="9000"/>
                </a:srgbClr>
              </a:gs>
              <a:gs pos="100000">
                <a:srgbClr val="52762D"/>
              </a:gs>
            </a:gsLst>
            <a:lin ang="27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-5680"/>
            <a:ext cx="9144000" cy="768350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effectLst/>
        </p:spPr>
        <p:txBody>
          <a:bodyPr wrap="square" lIns="91440" tIns="45720" rIns="91440" bIns="45720">
            <a:spAutoFit/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1" u="heavy" strike="noStrike" cap="none" spc="0" baseline="0" noProof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effectLst/>
                <a:uFill>
                  <a:solidFill>
                    <a:srgbClr val="FF0000"/>
                  </a:solidFill>
                </a:uFill>
                <a:latin typeface="华文行楷" panose="02010800040101010101" pitchFamily="2" charset="-122"/>
                <a:ea typeface="华文行楷" panose="02010800040101010101" pitchFamily="2" charset="-122"/>
              </a:rPr>
              <a:t>汽车单片机与局域网应用技术</a:t>
            </a:r>
            <a:endParaRPr lang="zh-CN" altLang="en-US" sz="2400" b="1" u="heavy" cap="none" spc="0" baseline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0070C0"/>
              </a:solidFill>
              <a:effectLst/>
              <a:uFill>
                <a:solidFill>
                  <a:srgbClr val="FF0000"/>
                </a:solidFill>
              </a:u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r"/>
            <a:r>
              <a:rPr lang="zh-CN" altLang="en-US" sz="2000" b="1" u="none" strike="noStrike" cap="none" spc="0" baseline="0" noProof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3300"/>
                </a:solidFill>
                <a:effectLst/>
                <a:uFill>
                  <a:solidFill>
                    <a:srgbClr val="7030A0"/>
                  </a:solidFill>
                </a:uFill>
                <a:latin typeface="华文新魏" panose="02010800040101010101" pitchFamily="2" charset="-122"/>
                <a:ea typeface="华文新魏" panose="02010800040101010101" pitchFamily="2" charset="-122"/>
              </a:rPr>
              <a:t>汽车电子技术专业教学资源库</a:t>
            </a:r>
            <a:endParaRPr lang="zh-CN" altLang="en-US" sz="20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3300"/>
              </a:solidFill>
              <a:effectLst/>
            </a:endParaRPr>
          </a:p>
        </p:txBody>
      </p:sp>
      <p:pic>
        <p:nvPicPr>
          <p:cNvPr id="47109" name="Picture 4" descr="logo"/>
          <p:cNvPicPr>
            <a:picLocks noChangeAspect="1"/>
          </p:cNvPicPr>
          <p:nvPr userDrawn="1"/>
        </p:nvPicPr>
        <p:blipFill>
          <a:blip r:embed="rId21" cstate="print"/>
          <a:stretch>
            <a:fillRect/>
          </a:stretch>
        </p:blipFill>
        <p:spPr>
          <a:xfrm>
            <a:off x="-6985" y="6346825"/>
            <a:ext cx="3006725" cy="4978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4" descr="9]PHJ95F8`0M$PUWXC8GGJO.png"/>
          <p:cNvPicPr>
            <a:picLocks noChangeAspect="1"/>
          </p:cNvPicPr>
          <p:nvPr userDrawn="1"/>
        </p:nvPicPr>
        <p:blipFill>
          <a:blip r:embed="rId22" cstate="print"/>
          <a:stretch>
            <a:fillRect/>
          </a:stretch>
        </p:blipFill>
        <p:spPr>
          <a:xfrm>
            <a:off x="57150" y="6286500"/>
            <a:ext cx="9086850" cy="5715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B4FDAAE9-EA69-4DBA-9C47-D6BFA244254A}"/>
              </a:ext>
            </a:extLst>
          </p:cNvPr>
          <p:cNvSpPr/>
          <p:nvPr userDrawn="1"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ransition spd="slow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/>
          <p:nvPr/>
        </p:nvSpPr>
        <p:spPr>
          <a:xfrm>
            <a:off x="112713" y="2636912"/>
            <a:ext cx="89185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任务二：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CAN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总线的数据传输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074" name="Rectangle 3"/>
          <p:cNvSpPr/>
          <p:nvPr/>
        </p:nvSpPr>
        <p:spPr>
          <a:xfrm>
            <a:off x="1042988" y="3645218"/>
            <a:ext cx="7127875" cy="55308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zh-CN" altLang="en-US" sz="2400" b="0" dirty="0">
                <a:latin typeface="Arial" panose="020B0604020202020204" pitchFamily="34" charset="0"/>
                <a:ea typeface="黑体" panose="02010609060101010101" pitchFamily="49" charset="-122"/>
              </a:rPr>
              <a:t>知识点</a:t>
            </a:r>
            <a:r>
              <a:rPr lang="en-US" altLang="zh-CN" sz="2400" b="0" dirty="0">
                <a:latin typeface="Arial" panose="020B0604020202020204" pitchFamily="34" charset="0"/>
                <a:ea typeface="黑体" panose="02010609060101010101" pitchFamily="49" charset="-122"/>
              </a:rPr>
              <a:t>2</a:t>
            </a:r>
            <a:r>
              <a:rPr lang="zh-CN" altLang="en-US" sz="2400" b="0" dirty="0">
                <a:latin typeface="Arial" panose="020B0604020202020204" pitchFamily="34" charset="0"/>
                <a:ea typeface="黑体" panose="02010609060101010101" pitchFamily="49" charset="-122"/>
              </a:rPr>
              <a:t>：</a:t>
            </a:r>
            <a:r>
              <a:rPr lang="en-US" altLang="zh-CN" sz="2400" dirty="0"/>
              <a:t>CAN</a:t>
            </a:r>
            <a:r>
              <a:rPr lang="zh-CN" altLang="en-US" sz="2400" dirty="0"/>
              <a:t>总线信息发送与接收</a:t>
            </a:r>
            <a:r>
              <a:rPr lang="en-US" altLang="zh-CN" sz="2400" dirty="0"/>
              <a:t>(1)</a:t>
            </a:r>
            <a:endParaRPr lang="en-US" altLang="zh-CN" sz="2400" b="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75" name="Text Box 3"/>
          <p:cNvSpPr txBox="1"/>
          <p:nvPr/>
        </p:nvSpPr>
        <p:spPr>
          <a:xfrm>
            <a:off x="611560" y="1484784"/>
            <a:ext cx="8243888" cy="175432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项目二：</a:t>
            </a:r>
            <a:r>
              <a:rPr lang="zh-CN" altLang="zh-CN" sz="3600" dirty="0"/>
              <a:t>控制器局域网（</a:t>
            </a:r>
            <a:r>
              <a:rPr lang="en-US" altLang="zh-CN" sz="3600" dirty="0"/>
              <a:t>CAN</a:t>
            </a:r>
            <a:r>
              <a:rPr lang="zh-CN" altLang="zh-CN" sz="3600" dirty="0"/>
              <a:t>）介绍</a:t>
            </a:r>
          </a:p>
          <a:p>
            <a:pPr algn="ctr">
              <a:spcBef>
                <a:spcPct val="50000"/>
              </a:spcBef>
            </a:pPr>
            <a:endParaRPr lang="zh-CN" altLang="en-US" sz="48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076" name="Rectangle 3"/>
          <p:cNvSpPr/>
          <p:nvPr/>
        </p:nvSpPr>
        <p:spPr>
          <a:xfrm>
            <a:off x="1042988" y="4518343"/>
            <a:ext cx="7127875" cy="50533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lnSpc>
                <a:spcPts val="3600"/>
              </a:lnSpc>
            </a:pPr>
            <a:endParaRPr lang="zh-CN" altLang="en-US" sz="2400" b="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Object 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1900" y="3022600"/>
            <a:ext cx="3732213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9563" y="1379538"/>
            <a:ext cx="8780462" cy="3384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46800" rIns="90000" bIns="46800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  <a:defRPr/>
            </a:pPr>
            <a:r>
              <a:rPr lang="zh-CN" altLang="de-DE" sz="1600" kern="0" dirty="0">
                <a:latin typeface="楷体" panose="02010609060101010101" charset="-122"/>
                <a:ea typeface="楷体" panose="02010609060101010101" charset="-122"/>
              </a:rPr>
              <a:t>实例： </a:t>
            </a:r>
            <a:r>
              <a:rPr lang="de-DE" altLang="zh-CN" sz="1600" kern="0" dirty="0">
                <a:latin typeface="楷体" panose="02010609060101010101" charset="-122"/>
                <a:ea typeface="楷体" panose="02010609060101010101" charset="-122"/>
              </a:rPr>
              <a:t>ABS</a:t>
            </a:r>
            <a:r>
              <a:rPr lang="zh-CN" altLang="de-DE" sz="1600" kern="0" dirty="0">
                <a:latin typeface="楷体" panose="02010609060101010101" charset="-122"/>
                <a:ea typeface="楷体" panose="02010609060101010101" charset="-122"/>
              </a:rPr>
              <a:t>控制单元发送速度信号</a:t>
            </a:r>
          </a:p>
        </p:txBody>
      </p:sp>
      <p:sp>
        <p:nvSpPr>
          <p:cNvPr id="24580" name="Text Box 35"/>
          <p:cNvSpPr txBox="1">
            <a:spLocks noChangeArrowheads="1"/>
          </p:cNvSpPr>
          <p:nvPr/>
        </p:nvSpPr>
        <p:spPr bwMode="auto">
          <a:xfrm>
            <a:off x="2889250" y="3467100"/>
            <a:ext cx="1066800" cy="2457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zh-CN" sz="1600" b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</a:rPr>
              <a:t>J533</a:t>
            </a:r>
          </a:p>
        </p:txBody>
      </p:sp>
      <p:pic>
        <p:nvPicPr>
          <p:cNvPr id="24581" name="Object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5113" y="3778250"/>
            <a:ext cx="1223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Object 3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000" y="3570288"/>
            <a:ext cx="10572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Text Box 39"/>
          <p:cNvSpPr txBox="1">
            <a:spLocks noChangeArrowheads="1"/>
          </p:cNvSpPr>
          <p:nvPr/>
        </p:nvSpPr>
        <p:spPr bwMode="auto">
          <a:xfrm>
            <a:off x="323850" y="4375150"/>
            <a:ext cx="1066800" cy="2457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zh-CN" sz="1600" b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</a:rPr>
              <a:t>J104</a:t>
            </a:r>
          </a:p>
        </p:txBody>
      </p:sp>
      <p:sp>
        <p:nvSpPr>
          <p:cNvPr id="24584" name="Line 34"/>
          <p:cNvSpPr>
            <a:spLocks noChangeShapeType="1"/>
          </p:cNvSpPr>
          <p:nvPr/>
        </p:nvSpPr>
        <p:spPr bwMode="auto">
          <a:xfrm>
            <a:off x="1641475" y="3895725"/>
            <a:ext cx="1176338" cy="3175"/>
          </a:xfrm>
          <a:prstGeom prst="line">
            <a:avLst/>
          </a:prstGeom>
          <a:noFill/>
          <a:ln w="57150">
            <a:solidFill>
              <a:srgbClr val="FFBE3D"/>
            </a:solidFill>
            <a:round/>
          </a:ln>
        </p:spPr>
        <p:txBody>
          <a:bodyPr lIns="0" tIns="0" rIns="0" bIns="0" anchor="ctr">
            <a:spAutoFit/>
          </a:bodyPr>
          <a:lstStyle/>
          <a:p>
            <a:endParaRPr lang="zh-CN" altLang="en-US"/>
          </a:p>
        </p:txBody>
      </p:sp>
      <p:sp>
        <p:nvSpPr>
          <p:cNvPr id="24585" name="Line 40"/>
          <p:cNvSpPr>
            <a:spLocks noChangeShapeType="1"/>
          </p:cNvSpPr>
          <p:nvPr/>
        </p:nvSpPr>
        <p:spPr bwMode="auto">
          <a:xfrm>
            <a:off x="1631950" y="4043363"/>
            <a:ext cx="1176338" cy="3175"/>
          </a:xfrm>
          <a:prstGeom prst="line">
            <a:avLst/>
          </a:prstGeom>
          <a:noFill/>
          <a:ln w="57150">
            <a:solidFill>
              <a:srgbClr val="FFBE3D"/>
            </a:solidFill>
            <a:round/>
          </a:ln>
        </p:spPr>
        <p:txBody>
          <a:bodyPr lIns="0" tIns="0" rIns="0" bIns="0" anchor="ctr">
            <a:spAutoFit/>
          </a:bodyPr>
          <a:lstStyle/>
          <a:p>
            <a:endParaRPr lang="zh-CN" altLang="en-US"/>
          </a:p>
        </p:txBody>
      </p:sp>
      <p:sp>
        <p:nvSpPr>
          <p:cNvPr id="24586" name="AutoShape 44"/>
          <p:cNvSpPr>
            <a:spLocks noChangeArrowheads="1"/>
          </p:cNvSpPr>
          <p:nvPr/>
        </p:nvSpPr>
        <p:spPr bwMode="auto">
          <a:xfrm>
            <a:off x="1844675" y="3719513"/>
            <a:ext cx="398463" cy="50165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1600" b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4587" name="Line 49"/>
          <p:cNvSpPr>
            <a:spLocks noChangeShapeType="1"/>
          </p:cNvSpPr>
          <p:nvPr/>
        </p:nvSpPr>
        <p:spPr bwMode="auto">
          <a:xfrm rot="-5400000">
            <a:off x="1800225" y="3359151"/>
            <a:ext cx="1368425" cy="0"/>
          </a:xfrm>
          <a:prstGeom prst="line">
            <a:avLst/>
          </a:prstGeom>
          <a:noFill/>
          <a:ln w="57150">
            <a:solidFill>
              <a:srgbClr val="FFBE3D"/>
            </a:solidFill>
            <a:round/>
          </a:ln>
        </p:spPr>
        <p:txBody>
          <a:bodyPr lIns="0" tIns="0" rIns="0" bIns="0" anchor="ctr">
            <a:spAutoFit/>
          </a:bodyPr>
          <a:lstStyle/>
          <a:p>
            <a:endParaRPr lang="zh-CN" altLang="en-US"/>
          </a:p>
        </p:txBody>
      </p:sp>
      <p:sp>
        <p:nvSpPr>
          <p:cNvPr id="24588" name="Line 50"/>
          <p:cNvSpPr>
            <a:spLocks noChangeShapeType="1"/>
          </p:cNvSpPr>
          <p:nvPr/>
        </p:nvSpPr>
        <p:spPr bwMode="auto">
          <a:xfrm rot="-5400000">
            <a:off x="2040732" y="3278981"/>
            <a:ext cx="1176338" cy="3175"/>
          </a:xfrm>
          <a:prstGeom prst="line">
            <a:avLst/>
          </a:prstGeom>
          <a:noFill/>
          <a:ln w="57150">
            <a:solidFill>
              <a:srgbClr val="FFBE3D"/>
            </a:solidFill>
            <a:round/>
          </a:ln>
        </p:spPr>
        <p:txBody>
          <a:bodyPr lIns="0" tIns="0" rIns="0" bIns="0" anchor="ctr">
            <a:spAutoFit/>
          </a:bodyPr>
          <a:lstStyle/>
          <a:p>
            <a:endParaRPr lang="zh-CN" altLang="en-US"/>
          </a:p>
        </p:txBody>
      </p:sp>
      <p:sp>
        <p:nvSpPr>
          <p:cNvPr id="24589" name="Oval 47"/>
          <p:cNvSpPr>
            <a:spLocks noChangeArrowheads="1"/>
          </p:cNvSpPr>
          <p:nvPr/>
        </p:nvSpPr>
        <p:spPr bwMode="auto">
          <a:xfrm>
            <a:off x="2555875" y="3819525"/>
            <a:ext cx="130175" cy="47625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</a:ln>
        </p:spPr>
        <p:txBody>
          <a:bodyPr wrap="none" lIns="0" anchor="ctr">
            <a:spAutoFit/>
          </a:bodyPr>
          <a:lstStyle/>
          <a:p>
            <a:endParaRPr lang="zh-CN" altLang="en-US" sz="1600" b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4590" name="Oval 48"/>
          <p:cNvSpPr>
            <a:spLocks noChangeArrowheads="1"/>
          </p:cNvSpPr>
          <p:nvPr/>
        </p:nvSpPr>
        <p:spPr bwMode="auto">
          <a:xfrm>
            <a:off x="2411413" y="3971925"/>
            <a:ext cx="130175" cy="47625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</a:ln>
        </p:spPr>
        <p:txBody>
          <a:bodyPr wrap="none" lIns="0" anchor="ctr">
            <a:spAutoFit/>
          </a:bodyPr>
          <a:lstStyle/>
          <a:p>
            <a:endParaRPr lang="zh-CN" altLang="en-US" sz="1600" b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4591" name="Rectangle 41"/>
          <p:cNvSpPr>
            <a:spLocks noChangeArrowheads="1"/>
          </p:cNvSpPr>
          <p:nvPr/>
        </p:nvSpPr>
        <p:spPr bwMode="auto">
          <a:xfrm>
            <a:off x="2195513" y="2459038"/>
            <a:ext cx="92075" cy="338137"/>
          </a:xfrm>
          <a:prstGeom prst="rect">
            <a:avLst/>
          </a:prstGeom>
          <a:solidFill>
            <a:srgbClr val="B2B2B2"/>
          </a:solidFill>
          <a:ln w="28575">
            <a:solidFill>
              <a:schemeClr val="tx1"/>
            </a:solidFill>
            <a:miter lim="800000"/>
          </a:ln>
        </p:spPr>
        <p:txBody>
          <a:bodyPr wrap="none" lIns="0" anchor="ctr">
            <a:spAutoFit/>
          </a:bodyPr>
          <a:lstStyle/>
          <a:p>
            <a:endParaRPr lang="zh-CN" altLang="en-US" sz="1600" b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4592" name="Line 54"/>
          <p:cNvSpPr>
            <a:spLocks noChangeShapeType="1"/>
          </p:cNvSpPr>
          <p:nvPr/>
        </p:nvSpPr>
        <p:spPr bwMode="auto">
          <a:xfrm rot="-5400000">
            <a:off x="2232025" y="4862513"/>
            <a:ext cx="1368425" cy="0"/>
          </a:xfrm>
          <a:prstGeom prst="line">
            <a:avLst/>
          </a:prstGeom>
          <a:noFill/>
          <a:ln w="57150">
            <a:solidFill>
              <a:srgbClr val="FFBE3D"/>
            </a:solidFill>
            <a:round/>
          </a:ln>
        </p:spPr>
        <p:txBody>
          <a:bodyPr lIns="0" tIns="0" rIns="0" bIns="0" anchor="ctr">
            <a:spAutoFit/>
          </a:bodyPr>
          <a:lstStyle/>
          <a:p>
            <a:endParaRPr lang="zh-CN" altLang="en-US"/>
          </a:p>
        </p:txBody>
      </p:sp>
      <p:sp>
        <p:nvSpPr>
          <p:cNvPr id="24593" name="Line 55"/>
          <p:cNvSpPr>
            <a:spLocks noChangeShapeType="1"/>
          </p:cNvSpPr>
          <p:nvPr/>
        </p:nvSpPr>
        <p:spPr bwMode="auto">
          <a:xfrm rot="-5400000">
            <a:off x="2472532" y="4782344"/>
            <a:ext cx="1176337" cy="3175"/>
          </a:xfrm>
          <a:prstGeom prst="line">
            <a:avLst/>
          </a:prstGeom>
          <a:noFill/>
          <a:ln w="57150">
            <a:solidFill>
              <a:srgbClr val="FFBE3D"/>
            </a:solidFill>
            <a:round/>
          </a:ln>
        </p:spPr>
        <p:txBody>
          <a:bodyPr lIns="0" tIns="0" rIns="0" bIns="0" anchor="ctr">
            <a:spAutoFit/>
          </a:bodyPr>
          <a:lstStyle/>
          <a:p>
            <a:endParaRPr lang="zh-CN" altLang="en-US"/>
          </a:p>
        </p:txBody>
      </p:sp>
      <p:sp>
        <p:nvSpPr>
          <p:cNvPr id="24594" name="Rectangle 43"/>
          <p:cNvSpPr>
            <a:spLocks noChangeArrowheads="1"/>
          </p:cNvSpPr>
          <p:nvPr/>
        </p:nvSpPr>
        <p:spPr bwMode="auto">
          <a:xfrm>
            <a:off x="2627313" y="5267325"/>
            <a:ext cx="92075" cy="338138"/>
          </a:xfrm>
          <a:prstGeom prst="rect">
            <a:avLst/>
          </a:prstGeom>
          <a:solidFill>
            <a:srgbClr val="CC00CC"/>
          </a:solidFill>
          <a:ln w="28575">
            <a:solidFill>
              <a:schemeClr val="tx1"/>
            </a:solidFill>
            <a:miter lim="800000"/>
          </a:ln>
        </p:spPr>
        <p:txBody>
          <a:bodyPr wrap="none" lIns="0" anchor="ctr">
            <a:spAutoFit/>
          </a:bodyPr>
          <a:lstStyle/>
          <a:p>
            <a:endParaRPr lang="zh-CN" altLang="en-US" sz="1600" b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4595" name="Line 58"/>
          <p:cNvSpPr>
            <a:spLocks noChangeShapeType="1"/>
          </p:cNvSpPr>
          <p:nvPr/>
        </p:nvSpPr>
        <p:spPr bwMode="auto">
          <a:xfrm rot="-5400000">
            <a:off x="3094037" y="4943476"/>
            <a:ext cx="1368425" cy="0"/>
          </a:xfrm>
          <a:prstGeom prst="line">
            <a:avLst/>
          </a:prstGeom>
          <a:noFill/>
          <a:ln w="57150">
            <a:solidFill>
              <a:srgbClr val="FFBE3D"/>
            </a:solidFill>
            <a:round/>
          </a:ln>
        </p:spPr>
        <p:txBody>
          <a:bodyPr lIns="0" tIns="0" rIns="0" bIns="0" anchor="ctr">
            <a:spAutoFit/>
          </a:bodyPr>
          <a:lstStyle/>
          <a:p>
            <a:endParaRPr lang="zh-CN" altLang="en-US"/>
          </a:p>
        </p:txBody>
      </p:sp>
      <p:sp>
        <p:nvSpPr>
          <p:cNvPr id="24596" name="Line 59"/>
          <p:cNvSpPr>
            <a:spLocks noChangeShapeType="1"/>
          </p:cNvSpPr>
          <p:nvPr/>
        </p:nvSpPr>
        <p:spPr bwMode="auto">
          <a:xfrm rot="-5400000">
            <a:off x="3334544" y="4677569"/>
            <a:ext cx="1176337" cy="3175"/>
          </a:xfrm>
          <a:prstGeom prst="line">
            <a:avLst/>
          </a:prstGeom>
          <a:noFill/>
          <a:ln w="57150">
            <a:solidFill>
              <a:srgbClr val="FFBE3D"/>
            </a:solidFill>
            <a:round/>
          </a:ln>
        </p:spPr>
        <p:txBody>
          <a:bodyPr lIns="0" tIns="0" rIns="0" bIns="0" anchor="ctr">
            <a:spAutoFit/>
          </a:bodyPr>
          <a:lstStyle/>
          <a:p>
            <a:endParaRPr lang="zh-CN" altLang="en-US"/>
          </a:p>
        </p:txBody>
      </p:sp>
      <p:sp>
        <p:nvSpPr>
          <p:cNvPr id="24597" name="Rectangle 42"/>
          <p:cNvSpPr>
            <a:spLocks noChangeArrowheads="1"/>
          </p:cNvSpPr>
          <p:nvPr/>
        </p:nvSpPr>
        <p:spPr bwMode="auto">
          <a:xfrm>
            <a:off x="3490913" y="5267325"/>
            <a:ext cx="92075" cy="338138"/>
          </a:xfrm>
          <a:prstGeom prst="rect">
            <a:avLst/>
          </a:prstGeom>
          <a:solidFill>
            <a:srgbClr val="6ED266"/>
          </a:solidFill>
          <a:ln w="28575">
            <a:solidFill>
              <a:schemeClr val="tx1"/>
            </a:solidFill>
            <a:miter lim="800000"/>
          </a:ln>
        </p:spPr>
        <p:txBody>
          <a:bodyPr wrap="none" lIns="0" anchor="ctr">
            <a:spAutoFit/>
          </a:bodyPr>
          <a:lstStyle/>
          <a:p>
            <a:endParaRPr lang="zh-CN" altLang="en-US" sz="1600" b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4598" name="Line 62"/>
          <p:cNvSpPr>
            <a:spLocks noChangeShapeType="1"/>
          </p:cNvSpPr>
          <p:nvPr/>
        </p:nvSpPr>
        <p:spPr bwMode="auto">
          <a:xfrm>
            <a:off x="3992563" y="3897313"/>
            <a:ext cx="1109662" cy="1587"/>
          </a:xfrm>
          <a:prstGeom prst="line">
            <a:avLst/>
          </a:prstGeom>
          <a:noFill/>
          <a:ln w="57150">
            <a:solidFill>
              <a:srgbClr val="FFBE3D"/>
            </a:solidFill>
            <a:round/>
          </a:ln>
        </p:spPr>
        <p:txBody>
          <a:bodyPr lIns="0" tIns="0" rIns="0" bIns="0" anchor="ctr">
            <a:spAutoFit/>
          </a:bodyPr>
          <a:lstStyle/>
          <a:p>
            <a:endParaRPr lang="zh-CN" altLang="en-US"/>
          </a:p>
        </p:txBody>
      </p:sp>
      <p:sp>
        <p:nvSpPr>
          <p:cNvPr id="24599" name="Line 63"/>
          <p:cNvSpPr>
            <a:spLocks noChangeShapeType="1"/>
          </p:cNvSpPr>
          <p:nvPr/>
        </p:nvSpPr>
        <p:spPr bwMode="auto">
          <a:xfrm flipV="1">
            <a:off x="4008438" y="4043363"/>
            <a:ext cx="1068387" cy="1587"/>
          </a:xfrm>
          <a:prstGeom prst="line">
            <a:avLst/>
          </a:prstGeom>
          <a:noFill/>
          <a:ln w="57150">
            <a:solidFill>
              <a:srgbClr val="FFBE3D"/>
            </a:solidFill>
            <a:round/>
          </a:ln>
        </p:spPr>
        <p:txBody>
          <a:bodyPr lIns="0" tIns="0" rIns="0" bIns="0" anchor="ctr">
            <a:spAutoFit/>
          </a:bodyPr>
          <a:lstStyle/>
          <a:p>
            <a:endParaRPr lang="zh-CN" altLang="en-US"/>
          </a:p>
        </p:txBody>
      </p:sp>
      <p:sp>
        <p:nvSpPr>
          <p:cNvPr id="24600" name="AutoShape 64"/>
          <p:cNvSpPr>
            <a:spLocks noChangeArrowheads="1"/>
          </p:cNvSpPr>
          <p:nvPr/>
        </p:nvSpPr>
        <p:spPr bwMode="auto">
          <a:xfrm>
            <a:off x="4338638" y="3721100"/>
            <a:ext cx="398462" cy="50165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1600" b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4601" name="Line 68"/>
          <p:cNvSpPr>
            <a:spLocks noChangeShapeType="1"/>
          </p:cNvSpPr>
          <p:nvPr/>
        </p:nvSpPr>
        <p:spPr bwMode="auto">
          <a:xfrm flipV="1">
            <a:off x="2711450" y="2625725"/>
            <a:ext cx="134938" cy="16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>
            <a:outerShdw dist="12700" dir="5400000" algn="ctr" rotWithShape="0">
              <a:schemeClr val="bg1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02" name="Text Box 69"/>
          <p:cNvSpPr txBox="1">
            <a:spLocks noChangeArrowheads="1"/>
          </p:cNvSpPr>
          <p:nvPr/>
        </p:nvSpPr>
        <p:spPr bwMode="auto">
          <a:xfrm>
            <a:off x="2795588" y="2389188"/>
            <a:ext cx="2278062" cy="3371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zh-CN" altLang="en-US" sz="1600" b="0">
                <a:latin typeface="楷体" panose="02010609060101010101" charset="-122"/>
                <a:ea typeface="楷体" panose="02010609060101010101" charset="-122"/>
              </a:rPr>
              <a:t>驱动</a:t>
            </a:r>
            <a:r>
              <a:rPr lang="zh-CN" altLang="de-DE" sz="1600" b="0">
                <a:latin typeface="楷体" panose="02010609060101010101" charset="-122"/>
                <a:ea typeface="楷体" panose="02010609060101010101" charset="-122"/>
              </a:rPr>
              <a:t>总线</a:t>
            </a:r>
            <a:r>
              <a:rPr lang="zh-CN" altLang="en-US" sz="1600" b="0">
                <a:latin typeface="楷体" panose="02010609060101010101" charset="-122"/>
                <a:ea typeface="楷体" panose="02010609060101010101" charset="-122"/>
              </a:rPr>
              <a:t>上</a:t>
            </a:r>
            <a:r>
              <a:rPr lang="zh-CN" altLang="de-DE" sz="1600" b="0">
                <a:latin typeface="楷体" panose="02010609060101010101" charset="-122"/>
                <a:ea typeface="楷体" panose="02010609060101010101" charset="-122"/>
              </a:rPr>
              <a:t>的控制单元</a:t>
            </a:r>
          </a:p>
        </p:txBody>
      </p:sp>
      <p:sp>
        <p:nvSpPr>
          <p:cNvPr id="24603" name="Line 70"/>
          <p:cNvSpPr>
            <a:spLocks noChangeShapeType="1"/>
          </p:cNvSpPr>
          <p:nvPr/>
        </p:nvSpPr>
        <p:spPr bwMode="auto">
          <a:xfrm flipV="1">
            <a:off x="2241550" y="5364163"/>
            <a:ext cx="517525" cy="284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>
            <a:outerShdw dist="12700" dir="5400000" algn="ctr" rotWithShape="0">
              <a:schemeClr val="bg1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04" name="Text Box 71"/>
          <p:cNvSpPr txBox="1">
            <a:spLocks noChangeArrowheads="1"/>
          </p:cNvSpPr>
          <p:nvPr/>
        </p:nvSpPr>
        <p:spPr bwMode="auto">
          <a:xfrm>
            <a:off x="649288" y="5678488"/>
            <a:ext cx="2541587" cy="3371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zh-CN" altLang="de-DE" sz="1600" b="0">
                <a:latin typeface="楷体" panose="02010609060101010101" charset="-122"/>
                <a:ea typeface="楷体" panose="02010609060101010101" charset="-122"/>
              </a:rPr>
              <a:t>信息娱乐总线</a:t>
            </a:r>
            <a:r>
              <a:rPr lang="zh-CN" altLang="en-US" sz="1600" b="0">
                <a:latin typeface="楷体" panose="02010609060101010101" charset="-122"/>
                <a:ea typeface="楷体" panose="02010609060101010101" charset="-122"/>
              </a:rPr>
              <a:t>上</a:t>
            </a:r>
            <a:r>
              <a:rPr lang="zh-CN" altLang="de-DE" sz="1600" b="0">
                <a:latin typeface="楷体" panose="02010609060101010101" charset="-122"/>
                <a:ea typeface="楷体" panose="02010609060101010101" charset="-122"/>
              </a:rPr>
              <a:t>的控制单元</a:t>
            </a:r>
          </a:p>
        </p:txBody>
      </p:sp>
      <p:sp>
        <p:nvSpPr>
          <p:cNvPr id="24605" name="Text Box 72"/>
          <p:cNvSpPr txBox="1">
            <a:spLocks noChangeArrowheads="1"/>
          </p:cNvSpPr>
          <p:nvPr/>
        </p:nvSpPr>
        <p:spPr bwMode="auto">
          <a:xfrm>
            <a:off x="4383088" y="5624513"/>
            <a:ext cx="2592387" cy="3371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1600" b="0">
                <a:latin typeface="楷体" panose="02010609060101010101" charset="-122"/>
                <a:ea typeface="楷体" panose="02010609060101010101" charset="-122"/>
              </a:rPr>
              <a:t>舒适</a:t>
            </a:r>
            <a:r>
              <a:rPr lang="zh-CN" altLang="de-DE" sz="1600" b="0">
                <a:latin typeface="楷体" panose="02010609060101010101" charset="-122"/>
                <a:ea typeface="楷体" panose="02010609060101010101" charset="-122"/>
              </a:rPr>
              <a:t>设备总线</a:t>
            </a:r>
            <a:r>
              <a:rPr lang="zh-CN" altLang="en-US" sz="1600" b="0">
                <a:latin typeface="楷体" panose="02010609060101010101" charset="-122"/>
                <a:ea typeface="楷体" panose="02010609060101010101" charset="-122"/>
              </a:rPr>
              <a:t>上</a:t>
            </a:r>
            <a:r>
              <a:rPr lang="zh-CN" altLang="de-DE" sz="1600" b="0">
                <a:latin typeface="楷体" panose="02010609060101010101" charset="-122"/>
                <a:ea typeface="楷体" panose="02010609060101010101" charset="-122"/>
              </a:rPr>
              <a:t>的控制单元</a:t>
            </a:r>
          </a:p>
        </p:txBody>
      </p:sp>
      <p:sp>
        <p:nvSpPr>
          <p:cNvPr id="24606" name="Line 73"/>
          <p:cNvSpPr>
            <a:spLocks noChangeShapeType="1"/>
          </p:cNvSpPr>
          <p:nvPr/>
        </p:nvSpPr>
        <p:spPr bwMode="auto">
          <a:xfrm flipH="1" flipV="1">
            <a:off x="4067175" y="5372100"/>
            <a:ext cx="357188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>
            <a:outerShdw dist="12700" dir="5400000" algn="ctr" rotWithShape="0">
              <a:schemeClr val="bg1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07" name="AutoShape 74"/>
          <p:cNvSpPr>
            <a:spLocks noChangeArrowheads="1"/>
          </p:cNvSpPr>
          <p:nvPr/>
        </p:nvSpPr>
        <p:spPr bwMode="auto">
          <a:xfrm rot="5400000">
            <a:off x="2791618" y="4444207"/>
            <a:ext cx="398463" cy="50165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1600" b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4608" name="AutoShape 75"/>
          <p:cNvSpPr>
            <a:spLocks noChangeArrowheads="1"/>
          </p:cNvSpPr>
          <p:nvPr/>
        </p:nvSpPr>
        <p:spPr bwMode="auto">
          <a:xfrm rot="5400000">
            <a:off x="3652043" y="4444207"/>
            <a:ext cx="398463" cy="50165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1600" b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4609" name="AutoShape 76"/>
          <p:cNvSpPr>
            <a:spLocks noChangeArrowheads="1"/>
          </p:cNvSpPr>
          <p:nvPr/>
        </p:nvSpPr>
        <p:spPr bwMode="auto">
          <a:xfrm rot="16200000" flipV="1">
            <a:off x="2358231" y="3021807"/>
            <a:ext cx="398463" cy="50165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1600" b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4610" name="Text Box 77"/>
          <p:cNvSpPr txBox="1">
            <a:spLocks noChangeArrowheads="1"/>
          </p:cNvSpPr>
          <p:nvPr/>
        </p:nvSpPr>
        <p:spPr bwMode="auto">
          <a:xfrm>
            <a:off x="539750" y="2882900"/>
            <a:ext cx="1439863" cy="3371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zh-CN" altLang="de-DE" sz="1600" b="0">
                <a:latin typeface="楷体" panose="02010609060101010101" charset="-122"/>
                <a:ea typeface="楷体" panose="02010609060101010101" charset="-122"/>
              </a:rPr>
              <a:t>信息</a:t>
            </a:r>
          </a:p>
        </p:txBody>
      </p:sp>
      <p:sp>
        <p:nvSpPr>
          <p:cNvPr id="24611" name="Line 78"/>
          <p:cNvSpPr>
            <a:spLocks noChangeShapeType="1"/>
          </p:cNvSpPr>
          <p:nvPr/>
        </p:nvSpPr>
        <p:spPr bwMode="auto">
          <a:xfrm flipH="1" flipV="1">
            <a:off x="1763713" y="3213100"/>
            <a:ext cx="228600" cy="568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>
            <a:outerShdw dist="12700" dir="5400000" algn="ctr" rotWithShape="0">
              <a:schemeClr val="bg1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12" name="Text Box 79"/>
          <p:cNvSpPr txBox="1">
            <a:spLocks noChangeArrowheads="1"/>
          </p:cNvSpPr>
          <p:nvPr/>
        </p:nvSpPr>
        <p:spPr bwMode="auto">
          <a:xfrm>
            <a:off x="635000" y="1733550"/>
            <a:ext cx="5329238" cy="338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de-DE" sz="1600" b="1">
                <a:latin typeface="楷体" panose="02010609060101010101" charset="-122"/>
                <a:ea typeface="楷体" panose="02010609060101010101" charset="-122"/>
              </a:rPr>
              <a:t>信息转向所有的控制单元。</a:t>
            </a:r>
          </a:p>
        </p:txBody>
      </p:sp>
      <p:sp>
        <p:nvSpPr>
          <p:cNvPr id="24613" name="Line 85"/>
          <p:cNvSpPr>
            <a:spLocks noChangeShapeType="1"/>
          </p:cNvSpPr>
          <p:nvPr/>
        </p:nvSpPr>
        <p:spPr bwMode="auto">
          <a:xfrm flipV="1">
            <a:off x="7235825" y="3797300"/>
            <a:ext cx="598488" cy="10715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>
            <a:outerShdw dist="12700" dir="5400000" algn="ctr" rotWithShape="0">
              <a:schemeClr val="bg1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14" name="Text Box 86"/>
          <p:cNvSpPr txBox="1">
            <a:spLocks noChangeArrowheads="1"/>
          </p:cNvSpPr>
          <p:nvPr/>
        </p:nvSpPr>
        <p:spPr bwMode="auto">
          <a:xfrm>
            <a:off x="6516688" y="4852988"/>
            <a:ext cx="1439862" cy="3371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DE" altLang="zh-CN" sz="1600" b="0">
                <a:latin typeface="楷体" panose="02010609060101010101" charset="-122"/>
                <a:ea typeface="楷体" panose="02010609060101010101" charset="-122"/>
              </a:rPr>
              <a:t>100 km/h</a:t>
            </a:r>
          </a:p>
        </p:txBody>
      </p:sp>
      <p:sp>
        <p:nvSpPr>
          <p:cNvPr id="24616" name="矩形 45"/>
          <p:cNvSpPr>
            <a:spLocks noChangeArrowheads="1"/>
          </p:cNvSpPr>
          <p:nvPr/>
        </p:nvSpPr>
        <p:spPr bwMode="auto">
          <a:xfrm>
            <a:off x="385763" y="982663"/>
            <a:ext cx="3867150" cy="384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ctr">
            <a:spAutoFit/>
          </a:bodyPr>
          <a:lstStyle/>
          <a:p>
            <a:pPr marL="342900" indent="-342900">
              <a:lnSpc>
                <a:spcPts val="3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CAN-bus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总线数据传输过程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36830" y="188595"/>
            <a:ext cx="497713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</a:rPr>
              <a:t>CAN</a:t>
            </a:r>
            <a:r>
              <a:rPr lang="zh-CN" altLang="en-US" sz="3200" dirty="0">
                <a:solidFill>
                  <a:srgbClr val="002060"/>
                </a:solidFill>
              </a:rPr>
              <a:t>总线信息发送与接收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15900" y="1438275"/>
            <a:ext cx="8780463" cy="3384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46800" rIns="90000" bIns="46800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  <a:defRPr/>
            </a:pPr>
            <a:r>
              <a:rPr lang="zh-CN" altLang="de-DE" sz="1600" b="1" kern="0" dirty="0">
                <a:latin typeface="楷体" panose="02010609060101010101" charset="-122"/>
                <a:ea typeface="楷体" panose="02010609060101010101" charset="-122"/>
              </a:rPr>
              <a:t>确认此信息</a:t>
            </a:r>
          </a:p>
        </p:txBody>
      </p:sp>
      <p:pic>
        <p:nvPicPr>
          <p:cNvPr id="25603" name="Object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1900" y="3298825"/>
            <a:ext cx="37195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Object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5113" y="4014788"/>
            <a:ext cx="1223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Object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000" y="3806825"/>
            <a:ext cx="10572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Line 13"/>
          <p:cNvSpPr>
            <a:spLocks noChangeShapeType="1"/>
          </p:cNvSpPr>
          <p:nvPr/>
        </p:nvSpPr>
        <p:spPr bwMode="auto">
          <a:xfrm>
            <a:off x="1641475" y="4132263"/>
            <a:ext cx="1176338" cy="3175"/>
          </a:xfrm>
          <a:prstGeom prst="line">
            <a:avLst/>
          </a:prstGeom>
          <a:noFill/>
          <a:ln w="57150">
            <a:solidFill>
              <a:srgbClr val="FFBE3D"/>
            </a:solidFill>
            <a:round/>
          </a:ln>
        </p:spPr>
        <p:txBody>
          <a:bodyPr lIns="0" tIns="0" rIns="0" bIns="0" anchor="ctr">
            <a:spAutoFit/>
          </a:bodyPr>
          <a:lstStyle/>
          <a:p>
            <a:endParaRPr lang="zh-CN" altLang="en-US"/>
          </a:p>
        </p:txBody>
      </p:sp>
      <p:sp>
        <p:nvSpPr>
          <p:cNvPr id="25607" name="Line 14"/>
          <p:cNvSpPr>
            <a:spLocks noChangeShapeType="1"/>
          </p:cNvSpPr>
          <p:nvPr/>
        </p:nvSpPr>
        <p:spPr bwMode="auto">
          <a:xfrm>
            <a:off x="1631950" y="4279900"/>
            <a:ext cx="1176338" cy="3175"/>
          </a:xfrm>
          <a:prstGeom prst="line">
            <a:avLst/>
          </a:prstGeom>
          <a:noFill/>
          <a:ln w="57150">
            <a:solidFill>
              <a:srgbClr val="FFBE3D"/>
            </a:solidFill>
            <a:round/>
          </a:ln>
        </p:spPr>
        <p:txBody>
          <a:bodyPr lIns="0" tIns="0" rIns="0" bIns="0" anchor="ctr">
            <a:spAutoFit/>
          </a:bodyPr>
          <a:lstStyle/>
          <a:p>
            <a:endParaRPr lang="zh-CN" altLang="en-US"/>
          </a:p>
        </p:txBody>
      </p:sp>
      <p:sp>
        <p:nvSpPr>
          <p:cNvPr id="25608" name="AutoShape 15"/>
          <p:cNvSpPr>
            <a:spLocks noChangeArrowheads="1"/>
          </p:cNvSpPr>
          <p:nvPr/>
        </p:nvSpPr>
        <p:spPr bwMode="auto">
          <a:xfrm flipH="1">
            <a:off x="1844675" y="3956050"/>
            <a:ext cx="398463" cy="50165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1600" b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5609" name="Line 16"/>
          <p:cNvSpPr>
            <a:spLocks noChangeShapeType="1"/>
          </p:cNvSpPr>
          <p:nvPr/>
        </p:nvSpPr>
        <p:spPr bwMode="auto">
          <a:xfrm rot="-5400000">
            <a:off x="1800225" y="3595688"/>
            <a:ext cx="1368425" cy="0"/>
          </a:xfrm>
          <a:prstGeom prst="line">
            <a:avLst/>
          </a:prstGeom>
          <a:noFill/>
          <a:ln w="57150">
            <a:solidFill>
              <a:srgbClr val="FFBE3D"/>
            </a:solidFill>
            <a:round/>
          </a:ln>
        </p:spPr>
        <p:txBody>
          <a:bodyPr lIns="0" tIns="0" rIns="0" bIns="0" anchor="ctr">
            <a:spAutoFit/>
          </a:bodyPr>
          <a:lstStyle/>
          <a:p>
            <a:endParaRPr lang="zh-CN" altLang="en-US"/>
          </a:p>
        </p:txBody>
      </p:sp>
      <p:sp>
        <p:nvSpPr>
          <p:cNvPr id="25610" name="Line 17"/>
          <p:cNvSpPr>
            <a:spLocks noChangeShapeType="1"/>
          </p:cNvSpPr>
          <p:nvPr/>
        </p:nvSpPr>
        <p:spPr bwMode="auto">
          <a:xfrm rot="-5400000">
            <a:off x="2040732" y="3515519"/>
            <a:ext cx="1176337" cy="3175"/>
          </a:xfrm>
          <a:prstGeom prst="line">
            <a:avLst/>
          </a:prstGeom>
          <a:noFill/>
          <a:ln w="57150">
            <a:solidFill>
              <a:srgbClr val="FFBE3D"/>
            </a:solidFill>
            <a:round/>
          </a:ln>
        </p:spPr>
        <p:txBody>
          <a:bodyPr lIns="0" tIns="0" rIns="0" bIns="0" anchor="ctr">
            <a:spAutoFit/>
          </a:bodyPr>
          <a:lstStyle/>
          <a:p>
            <a:endParaRPr lang="zh-CN" altLang="en-US"/>
          </a:p>
        </p:txBody>
      </p:sp>
      <p:sp>
        <p:nvSpPr>
          <p:cNvPr id="25611" name="Oval 18"/>
          <p:cNvSpPr>
            <a:spLocks noChangeArrowheads="1"/>
          </p:cNvSpPr>
          <p:nvPr/>
        </p:nvSpPr>
        <p:spPr bwMode="auto">
          <a:xfrm>
            <a:off x="2555875" y="4056063"/>
            <a:ext cx="130175" cy="47625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</a:ln>
        </p:spPr>
        <p:txBody>
          <a:bodyPr wrap="none" lIns="0" anchor="ctr">
            <a:spAutoFit/>
          </a:bodyPr>
          <a:lstStyle/>
          <a:p>
            <a:endParaRPr lang="zh-CN" altLang="en-US" sz="1600" b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5612" name="Oval 19"/>
          <p:cNvSpPr>
            <a:spLocks noChangeArrowheads="1"/>
          </p:cNvSpPr>
          <p:nvPr/>
        </p:nvSpPr>
        <p:spPr bwMode="auto">
          <a:xfrm>
            <a:off x="2411413" y="4208463"/>
            <a:ext cx="130175" cy="47625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</a:ln>
        </p:spPr>
        <p:txBody>
          <a:bodyPr wrap="none" lIns="0" anchor="ctr">
            <a:spAutoFit/>
          </a:bodyPr>
          <a:lstStyle/>
          <a:p>
            <a:endParaRPr lang="zh-CN" altLang="en-US" sz="1600" b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5613" name="Rectangle 20"/>
          <p:cNvSpPr>
            <a:spLocks noChangeArrowheads="1"/>
          </p:cNvSpPr>
          <p:nvPr/>
        </p:nvSpPr>
        <p:spPr bwMode="auto">
          <a:xfrm>
            <a:off x="2195513" y="2695575"/>
            <a:ext cx="92075" cy="338138"/>
          </a:xfrm>
          <a:prstGeom prst="rect">
            <a:avLst/>
          </a:prstGeom>
          <a:solidFill>
            <a:srgbClr val="B2B2B2"/>
          </a:solidFill>
          <a:ln w="28575">
            <a:solidFill>
              <a:schemeClr val="tx1"/>
            </a:solidFill>
            <a:miter lim="800000"/>
          </a:ln>
        </p:spPr>
        <p:txBody>
          <a:bodyPr wrap="none" lIns="0" anchor="ctr">
            <a:spAutoFit/>
          </a:bodyPr>
          <a:lstStyle/>
          <a:p>
            <a:endParaRPr lang="zh-CN" altLang="en-US" sz="1600" b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5614" name="Line 21"/>
          <p:cNvSpPr>
            <a:spLocks noChangeShapeType="1"/>
          </p:cNvSpPr>
          <p:nvPr/>
        </p:nvSpPr>
        <p:spPr bwMode="auto">
          <a:xfrm rot="-5400000">
            <a:off x="2232025" y="5099051"/>
            <a:ext cx="1368425" cy="0"/>
          </a:xfrm>
          <a:prstGeom prst="line">
            <a:avLst/>
          </a:prstGeom>
          <a:noFill/>
          <a:ln w="57150">
            <a:solidFill>
              <a:srgbClr val="FFBE3D"/>
            </a:solidFill>
            <a:round/>
          </a:ln>
        </p:spPr>
        <p:txBody>
          <a:bodyPr lIns="0" tIns="0" rIns="0" bIns="0" anchor="ctr">
            <a:spAutoFit/>
          </a:bodyPr>
          <a:lstStyle/>
          <a:p>
            <a:endParaRPr lang="zh-CN" altLang="en-US"/>
          </a:p>
        </p:txBody>
      </p:sp>
      <p:sp>
        <p:nvSpPr>
          <p:cNvPr id="25615" name="Line 22"/>
          <p:cNvSpPr>
            <a:spLocks noChangeShapeType="1"/>
          </p:cNvSpPr>
          <p:nvPr/>
        </p:nvSpPr>
        <p:spPr bwMode="auto">
          <a:xfrm rot="-5400000">
            <a:off x="2472532" y="5018881"/>
            <a:ext cx="1176338" cy="3175"/>
          </a:xfrm>
          <a:prstGeom prst="line">
            <a:avLst/>
          </a:prstGeom>
          <a:noFill/>
          <a:ln w="57150">
            <a:solidFill>
              <a:srgbClr val="FFBE3D"/>
            </a:solidFill>
            <a:round/>
          </a:ln>
        </p:spPr>
        <p:txBody>
          <a:bodyPr lIns="0" tIns="0" rIns="0" bIns="0" anchor="ctr">
            <a:spAutoFit/>
          </a:bodyPr>
          <a:lstStyle/>
          <a:p>
            <a:endParaRPr lang="zh-CN" altLang="en-US"/>
          </a:p>
        </p:txBody>
      </p:sp>
      <p:sp>
        <p:nvSpPr>
          <p:cNvPr id="25616" name="Rectangle 23"/>
          <p:cNvSpPr>
            <a:spLocks noChangeArrowheads="1"/>
          </p:cNvSpPr>
          <p:nvPr/>
        </p:nvSpPr>
        <p:spPr bwMode="auto">
          <a:xfrm>
            <a:off x="2627313" y="5503863"/>
            <a:ext cx="92075" cy="338137"/>
          </a:xfrm>
          <a:prstGeom prst="rect">
            <a:avLst/>
          </a:prstGeom>
          <a:solidFill>
            <a:srgbClr val="CC00CC"/>
          </a:solidFill>
          <a:ln w="28575">
            <a:solidFill>
              <a:schemeClr val="tx1"/>
            </a:solidFill>
            <a:miter lim="800000"/>
          </a:ln>
        </p:spPr>
        <p:txBody>
          <a:bodyPr wrap="none" lIns="0" anchor="ctr">
            <a:spAutoFit/>
          </a:bodyPr>
          <a:lstStyle/>
          <a:p>
            <a:endParaRPr lang="zh-CN" altLang="en-US" sz="1600" b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5617" name="Line 24"/>
          <p:cNvSpPr>
            <a:spLocks noChangeShapeType="1"/>
          </p:cNvSpPr>
          <p:nvPr/>
        </p:nvSpPr>
        <p:spPr bwMode="auto">
          <a:xfrm rot="-5400000">
            <a:off x="3094037" y="5180013"/>
            <a:ext cx="1368425" cy="0"/>
          </a:xfrm>
          <a:prstGeom prst="line">
            <a:avLst/>
          </a:prstGeom>
          <a:noFill/>
          <a:ln w="57150">
            <a:solidFill>
              <a:srgbClr val="FFBE3D"/>
            </a:solidFill>
            <a:round/>
          </a:ln>
        </p:spPr>
        <p:txBody>
          <a:bodyPr lIns="0" tIns="0" rIns="0" bIns="0" anchor="ctr">
            <a:spAutoFit/>
          </a:bodyPr>
          <a:lstStyle/>
          <a:p>
            <a:endParaRPr lang="zh-CN" altLang="en-US"/>
          </a:p>
        </p:txBody>
      </p:sp>
      <p:sp>
        <p:nvSpPr>
          <p:cNvPr id="25618" name="Line 25"/>
          <p:cNvSpPr>
            <a:spLocks noChangeShapeType="1"/>
          </p:cNvSpPr>
          <p:nvPr/>
        </p:nvSpPr>
        <p:spPr bwMode="auto">
          <a:xfrm rot="-5400000">
            <a:off x="3334544" y="4914106"/>
            <a:ext cx="1176338" cy="3175"/>
          </a:xfrm>
          <a:prstGeom prst="line">
            <a:avLst/>
          </a:prstGeom>
          <a:noFill/>
          <a:ln w="57150">
            <a:solidFill>
              <a:srgbClr val="FFBE3D"/>
            </a:solidFill>
            <a:round/>
          </a:ln>
        </p:spPr>
        <p:txBody>
          <a:bodyPr lIns="0" tIns="0" rIns="0" bIns="0" anchor="ctr">
            <a:spAutoFit/>
          </a:bodyPr>
          <a:lstStyle/>
          <a:p>
            <a:endParaRPr lang="zh-CN" altLang="en-US"/>
          </a:p>
        </p:txBody>
      </p:sp>
      <p:sp>
        <p:nvSpPr>
          <p:cNvPr id="25619" name="Rectangle 26"/>
          <p:cNvSpPr>
            <a:spLocks noChangeArrowheads="1"/>
          </p:cNvSpPr>
          <p:nvPr/>
        </p:nvSpPr>
        <p:spPr bwMode="auto">
          <a:xfrm>
            <a:off x="3490913" y="5503863"/>
            <a:ext cx="92075" cy="338137"/>
          </a:xfrm>
          <a:prstGeom prst="rect">
            <a:avLst/>
          </a:prstGeom>
          <a:solidFill>
            <a:srgbClr val="6ED266"/>
          </a:solidFill>
          <a:ln w="28575">
            <a:solidFill>
              <a:schemeClr val="tx1"/>
            </a:solidFill>
            <a:miter lim="800000"/>
          </a:ln>
        </p:spPr>
        <p:txBody>
          <a:bodyPr wrap="none" lIns="0" anchor="ctr">
            <a:spAutoFit/>
          </a:bodyPr>
          <a:lstStyle/>
          <a:p>
            <a:endParaRPr lang="zh-CN" altLang="en-US" sz="1600" b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5620" name="Line 27"/>
          <p:cNvSpPr>
            <a:spLocks noChangeShapeType="1"/>
          </p:cNvSpPr>
          <p:nvPr/>
        </p:nvSpPr>
        <p:spPr bwMode="auto">
          <a:xfrm>
            <a:off x="3992563" y="4133850"/>
            <a:ext cx="1109662" cy="1588"/>
          </a:xfrm>
          <a:prstGeom prst="line">
            <a:avLst/>
          </a:prstGeom>
          <a:noFill/>
          <a:ln w="57150">
            <a:solidFill>
              <a:srgbClr val="FFBE3D"/>
            </a:solidFill>
            <a:round/>
          </a:ln>
        </p:spPr>
        <p:txBody>
          <a:bodyPr lIns="0" tIns="0" rIns="0" bIns="0" anchor="ctr">
            <a:spAutoFit/>
          </a:bodyPr>
          <a:lstStyle/>
          <a:p>
            <a:endParaRPr lang="zh-CN" altLang="en-US"/>
          </a:p>
        </p:txBody>
      </p:sp>
      <p:sp>
        <p:nvSpPr>
          <p:cNvPr id="25621" name="Line 28"/>
          <p:cNvSpPr>
            <a:spLocks noChangeShapeType="1"/>
          </p:cNvSpPr>
          <p:nvPr/>
        </p:nvSpPr>
        <p:spPr bwMode="auto">
          <a:xfrm flipV="1">
            <a:off x="4008438" y="4279900"/>
            <a:ext cx="1068387" cy="1588"/>
          </a:xfrm>
          <a:prstGeom prst="line">
            <a:avLst/>
          </a:prstGeom>
          <a:noFill/>
          <a:ln w="57150">
            <a:solidFill>
              <a:srgbClr val="FFBE3D"/>
            </a:solidFill>
            <a:round/>
          </a:ln>
        </p:spPr>
        <p:txBody>
          <a:bodyPr lIns="0" tIns="0" rIns="0" bIns="0" anchor="ctr">
            <a:spAutoFit/>
          </a:bodyPr>
          <a:lstStyle/>
          <a:p>
            <a:endParaRPr lang="zh-CN" altLang="en-US"/>
          </a:p>
        </p:txBody>
      </p:sp>
      <p:sp>
        <p:nvSpPr>
          <p:cNvPr id="25622" name="AutoShape 29"/>
          <p:cNvSpPr>
            <a:spLocks noChangeArrowheads="1"/>
          </p:cNvSpPr>
          <p:nvPr/>
        </p:nvSpPr>
        <p:spPr bwMode="auto">
          <a:xfrm flipH="1">
            <a:off x="4338638" y="3957638"/>
            <a:ext cx="398462" cy="50165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1600" b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5623" name="AutoShape 36"/>
          <p:cNvSpPr>
            <a:spLocks noChangeArrowheads="1"/>
          </p:cNvSpPr>
          <p:nvPr/>
        </p:nvSpPr>
        <p:spPr bwMode="auto">
          <a:xfrm rot="16200000" flipV="1">
            <a:off x="2791619" y="4680744"/>
            <a:ext cx="398462" cy="50165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1600" b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5624" name="AutoShape 37"/>
          <p:cNvSpPr>
            <a:spLocks noChangeArrowheads="1"/>
          </p:cNvSpPr>
          <p:nvPr/>
        </p:nvSpPr>
        <p:spPr bwMode="auto">
          <a:xfrm rot="16200000" flipV="1">
            <a:off x="3652044" y="4680744"/>
            <a:ext cx="398462" cy="50165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1600" b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5625" name="AutoShape 38"/>
          <p:cNvSpPr>
            <a:spLocks noChangeArrowheads="1"/>
          </p:cNvSpPr>
          <p:nvPr/>
        </p:nvSpPr>
        <p:spPr bwMode="auto">
          <a:xfrm rot="5400000">
            <a:off x="2358232" y="3258344"/>
            <a:ext cx="398462" cy="50165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1600" b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5626" name="Text Box 39"/>
          <p:cNvSpPr txBox="1">
            <a:spLocks noChangeArrowheads="1"/>
          </p:cNvSpPr>
          <p:nvPr/>
        </p:nvSpPr>
        <p:spPr bwMode="auto">
          <a:xfrm>
            <a:off x="250825" y="3190875"/>
            <a:ext cx="1657350" cy="3371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zh-CN" altLang="de-DE" sz="1600" b="0">
                <a:latin typeface="楷体" panose="02010609060101010101" charset="-122"/>
                <a:ea typeface="楷体" panose="02010609060101010101" charset="-122"/>
              </a:rPr>
              <a:t>确认</a:t>
            </a:r>
          </a:p>
        </p:txBody>
      </p:sp>
      <p:sp>
        <p:nvSpPr>
          <p:cNvPr id="25627" name="Line 40"/>
          <p:cNvSpPr>
            <a:spLocks noChangeShapeType="1"/>
          </p:cNvSpPr>
          <p:nvPr/>
        </p:nvSpPr>
        <p:spPr bwMode="auto">
          <a:xfrm flipH="1" flipV="1">
            <a:off x="1619250" y="3521075"/>
            <a:ext cx="21590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>
            <a:outerShdw dist="12700" dir="5400000" algn="ctr" rotWithShape="0">
              <a:schemeClr val="bg1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28" name="Text Box 41"/>
          <p:cNvSpPr txBox="1">
            <a:spLocks noChangeArrowheads="1"/>
          </p:cNvSpPr>
          <p:nvPr/>
        </p:nvSpPr>
        <p:spPr bwMode="auto">
          <a:xfrm>
            <a:off x="560388" y="1851025"/>
            <a:ext cx="5400675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de-DE" sz="1600" b="0">
                <a:latin typeface="楷体" panose="02010609060101010101" charset="-122"/>
                <a:ea typeface="楷体" panose="02010609060101010101" charset="-122"/>
              </a:rPr>
              <a:t>启动速度计电机，适应显示器指针位置。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de-DE" sz="1600" b="0">
                <a:latin typeface="楷体" panose="02010609060101010101" charset="-122"/>
                <a:ea typeface="楷体" panose="02010609060101010101" charset="-122"/>
              </a:rPr>
              <a:t>所有控制单元向</a:t>
            </a:r>
            <a:r>
              <a:rPr lang="de-DE" altLang="zh-CN" sz="1600" b="0">
                <a:latin typeface="楷体" panose="02010609060101010101" charset="-122"/>
                <a:ea typeface="楷体" panose="02010609060101010101" charset="-122"/>
              </a:rPr>
              <a:t>J104</a:t>
            </a:r>
            <a:r>
              <a:rPr lang="zh-CN" altLang="de-DE" sz="1600" b="0">
                <a:latin typeface="楷体" panose="02010609060101010101" charset="-122"/>
                <a:ea typeface="楷体" panose="02010609060101010101" charset="-122"/>
              </a:rPr>
              <a:t>确认此信息。</a:t>
            </a:r>
          </a:p>
        </p:txBody>
      </p:sp>
      <p:sp>
        <p:nvSpPr>
          <p:cNvPr id="25629" name="Line 42"/>
          <p:cNvSpPr>
            <a:spLocks noChangeShapeType="1"/>
          </p:cNvSpPr>
          <p:nvPr/>
        </p:nvSpPr>
        <p:spPr bwMode="auto">
          <a:xfrm flipV="1">
            <a:off x="7235825" y="4033838"/>
            <a:ext cx="598488" cy="10715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>
            <a:outerShdw dist="12700" dir="5400000" algn="ctr" rotWithShape="0">
              <a:schemeClr val="bg1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30" name="Text Box 43"/>
          <p:cNvSpPr txBox="1">
            <a:spLocks noChangeArrowheads="1"/>
          </p:cNvSpPr>
          <p:nvPr/>
        </p:nvSpPr>
        <p:spPr bwMode="auto">
          <a:xfrm>
            <a:off x="6516688" y="5089525"/>
            <a:ext cx="1439862" cy="3371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DE" altLang="zh-CN" sz="1600" b="0">
                <a:latin typeface="楷体" panose="02010609060101010101" charset="-122"/>
                <a:ea typeface="楷体" panose="02010609060101010101" charset="-122"/>
              </a:rPr>
              <a:t>140 km/h</a:t>
            </a:r>
          </a:p>
        </p:txBody>
      </p:sp>
      <p:sp>
        <p:nvSpPr>
          <p:cNvPr id="25632" name="矩形 35"/>
          <p:cNvSpPr>
            <a:spLocks noChangeArrowheads="1"/>
          </p:cNvSpPr>
          <p:nvPr/>
        </p:nvSpPr>
        <p:spPr bwMode="auto">
          <a:xfrm>
            <a:off x="385763" y="982663"/>
            <a:ext cx="3559175" cy="384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ctr">
            <a:spAutoFit/>
          </a:bodyPr>
          <a:lstStyle/>
          <a:p>
            <a:pPr marL="342900" indent="-342900">
              <a:lnSpc>
                <a:spcPts val="3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2000" b="1">
                <a:latin typeface="楷体" panose="02010609060101010101" charset="-122"/>
                <a:ea typeface="楷体" panose="02010609060101010101" charset="-122"/>
              </a:rPr>
              <a:t>CAN-bus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</a:rPr>
              <a:t>总线数据传输过程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36830" y="188595"/>
            <a:ext cx="497713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</a:rPr>
              <a:t>CAN</a:t>
            </a:r>
            <a:r>
              <a:rPr lang="zh-CN" altLang="en-US" sz="3200" dirty="0">
                <a:solidFill>
                  <a:srgbClr val="002060"/>
                </a:solidFill>
              </a:rPr>
              <a:t>总线信息发送与接收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430" y="1457325"/>
            <a:ext cx="6580505" cy="4229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36830" y="188595"/>
            <a:ext cx="497713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</a:rPr>
              <a:t>CAN</a:t>
            </a:r>
            <a:r>
              <a:rPr lang="zh-CN" altLang="en-US" sz="3200" dirty="0">
                <a:solidFill>
                  <a:srgbClr val="002060"/>
                </a:solidFill>
              </a:rPr>
              <a:t>总线信息发送与接收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77215" y="930910"/>
            <a:ext cx="374777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de-DE" altLang="zh-CN" kern="0" dirty="0">
                <a:latin typeface="楷体" panose="02010609060101010101" charset="-122"/>
                <a:ea typeface="楷体" panose="02010609060101010101" charset="-122"/>
                <a:sym typeface="+mn-ea"/>
              </a:rPr>
              <a:t>ABS</a:t>
            </a:r>
            <a:r>
              <a:rPr lang="zh-CN" altLang="de-DE" kern="0" dirty="0">
                <a:latin typeface="楷体" panose="02010609060101010101" charset="-122"/>
                <a:ea typeface="楷体" panose="02010609060101010101" charset="-122"/>
                <a:sym typeface="+mn-ea"/>
              </a:rPr>
              <a:t>控制单元发送速度信号波形采集</a:t>
            </a:r>
            <a:endParaRPr lang="en-US" altLang="zh-CN" kern="0" dirty="0"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822FC79E-9044-4B89-A962-6F590779045C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6" name="WordArt 2">
            <a:extLst>
              <a:ext uri="{FF2B5EF4-FFF2-40B4-BE49-F238E27FC236}">
                <a16:creationId xmlns:a16="http://schemas.microsoft.com/office/drawing/2014/main" id="{952B3CF6-D236-4A41-A056-A83766CFE7C4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2324100" y="2996952"/>
            <a:ext cx="4495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 rtl="0" eaLnBrk="0" hangingPunct="0">
              <a:buFontTx/>
              <a:buNone/>
            </a:pPr>
            <a:r>
              <a:rPr lang="en-US" altLang="zh-CN" sz="3600" kern="10" dirty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4AB1E4"/>
                </a:solidFill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  <a:ea typeface="+mn-ea"/>
                <a:cs typeface="Arial" panose="020B0604020202020204" pitchFamily="34" charset="0"/>
              </a:rPr>
              <a:t>Thank You !</a:t>
            </a:r>
            <a:endParaRPr lang="zh-CN" altLang="en-US" sz="3600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4AB1E4"/>
              </a:solidFill>
              <a:effectLst>
                <a:outerShdw dist="53882" dir="2700000" algn="ctr" rotWithShape="0">
                  <a:srgbClr val="080808">
                    <a:alpha val="50000"/>
                  </a:srgbClr>
                </a:outerShdw>
              </a:effectLst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51155" y="1431925"/>
            <a:ext cx="4348480" cy="47066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6" tIns="45719" rIns="91436" bIns="45719"/>
          <a:lstStyle/>
          <a:p>
            <a:pPr indent="358775" defTabSz="912495"/>
            <a:r>
              <a:rPr lang="zh-CN" altLang="en-US" sz="2000" b="0">
                <a:latin typeface="楷体" panose="02010609060101010101" charset="-122"/>
                <a:ea typeface="楷体" panose="02010609060101010101" charset="-122"/>
                <a:cs typeface="华文中宋" panose="02010600040101010101" pitchFamily="2" charset="-122"/>
              </a:rPr>
              <a:t>C</a:t>
            </a:r>
            <a:r>
              <a:rPr lang="en-US" altLang="zh-CN" sz="2000" b="0">
                <a:latin typeface="楷体" panose="02010609060101010101" charset="-122"/>
                <a:ea typeface="楷体" panose="02010609060101010101" charset="-122"/>
                <a:cs typeface="华文中宋" panose="02010600040101010101" pitchFamily="2" charset="-122"/>
              </a:rPr>
              <a:t>AN-Bus</a:t>
            </a:r>
            <a:r>
              <a:rPr lang="zh-CN" altLang="en-US" sz="2000" b="0">
                <a:latin typeface="楷体" panose="02010609060101010101" charset="-122"/>
                <a:ea typeface="楷体" panose="02010609060101010101" charset="-122"/>
                <a:cs typeface="华文中宋" panose="02010600040101010101" pitchFamily="2" charset="-122"/>
              </a:rPr>
              <a:t>是</a:t>
            </a:r>
            <a:r>
              <a:rPr lang="en-US" altLang="zh-CN" sz="2000" b="0">
                <a:latin typeface="楷体" panose="02010609060101010101" charset="-122"/>
                <a:ea typeface="楷体" panose="02010609060101010101" charset="-122"/>
                <a:cs typeface="华文中宋" panose="02010600040101010101" pitchFamily="2" charset="-122"/>
              </a:rPr>
              <a:t>Controller Area Network</a:t>
            </a:r>
            <a:r>
              <a:rPr lang="zh-CN" altLang="en-US" sz="2000" b="0">
                <a:latin typeface="楷体" panose="02010609060101010101" charset="-122"/>
                <a:ea typeface="楷体" panose="02010609060101010101" charset="-122"/>
                <a:cs typeface="华文中宋" panose="02010600040101010101" pitchFamily="2" charset="-122"/>
              </a:rPr>
              <a:t>的缩写，称为控制单元的局域网，它是车用控制单元传输信息的一种传送形式。</a:t>
            </a:r>
            <a:endParaRPr lang="en-US" altLang="zh-CN" sz="2000" b="0">
              <a:latin typeface="楷体" panose="02010609060101010101" charset="-122"/>
              <a:ea typeface="楷体" panose="02010609060101010101" charset="-122"/>
              <a:cs typeface="华文中宋" panose="02010600040101010101" pitchFamily="2" charset="-122"/>
            </a:endParaRPr>
          </a:p>
          <a:p>
            <a:pPr indent="358775" defTabSz="912495"/>
            <a:r>
              <a:rPr lang="zh-CN" altLang="en-US" sz="2000" b="0">
                <a:latin typeface="楷体" panose="02010609060101010101" charset="-122"/>
                <a:ea typeface="楷体" panose="02010609060101010101" charset="-122"/>
                <a:cs typeface="华文中宋" panose="02010600040101010101" pitchFamily="2" charset="-122"/>
              </a:rPr>
              <a:t>车上的布线空间有限，</a:t>
            </a:r>
            <a:r>
              <a:rPr lang="en-US" altLang="zh-CN" sz="2000" b="0">
                <a:latin typeface="楷体" panose="02010609060101010101" charset="-122"/>
                <a:ea typeface="楷体" panose="02010609060101010101" charset="-122"/>
                <a:cs typeface="华文中宋" panose="02010600040101010101" pitchFamily="2" charset="-122"/>
              </a:rPr>
              <a:t>CAN-Bus</a:t>
            </a:r>
            <a:r>
              <a:rPr lang="zh-CN" altLang="en-US" sz="2000" b="0">
                <a:latin typeface="楷体" panose="02010609060101010101" charset="-122"/>
                <a:ea typeface="楷体" panose="02010609060101010101" charset="-122"/>
                <a:cs typeface="华文中宋" panose="02010600040101010101" pitchFamily="2" charset="-122"/>
              </a:rPr>
              <a:t>系统的控制单元连接方式采用铜缆串行方式。由于控制器采用串行合用方式，因此不同控制器之间的信息传送方式是广播式传输。也就是说每个控制单元不指定接收者，把所有的信息都往外发送；由接收控制器自主选择是否需要接收这些信息。</a:t>
            </a:r>
            <a:endParaRPr lang="zh-CN" altLang="zh-CN" sz="2000" b="0">
              <a:latin typeface="楷体" panose="02010609060101010101" charset="-122"/>
              <a:ea typeface="楷体" panose="02010609060101010101" charset="-122"/>
              <a:cs typeface="华文中宋" panose="02010600040101010101" pitchFamily="2" charset="-122"/>
            </a:endParaRPr>
          </a:p>
        </p:txBody>
      </p:sp>
      <p:pic>
        <p:nvPicPr>
          <p:cNvPr id="21507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1755" y="1074738"/>
            <a:ext cx="3224213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19"/>
          <p:cNvSpPr txBox="1">
            <a:spLocks noChangeArrowheads="1"/>
          </p:cNvSpPr>
          <p:nvPr/>
        </p:nvSpPr>
        <p:spPr bwMode="auto">
          <a:xfrm>
            <a:off x="5544185" y="3088005"/>
            <a:ext cx="2578100" cy="6902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75749" tIns="37874" rIns="75749" bIns="37874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latin typeface="楷体" panose="02010609060101010101" charset="-122"/>
                <a:ea typeface="楷体" panose="02010609060101010101" charset="-122"/>
              </a:rPr>
              <a:t>广播原理：一家发送，大家接收</a:t>
            </a:r>
          </a:p>
        </p:txBody>
      </p:sp>
      <p:sp>
        <p:nvSpPr>
          <p:cNvPr id="21513" name="矩形 9"/>
          <p:cNvSpPr>
            <a:spLocks noChangeArrowheads="1"/>
          </p:cNvSpPr>
          <p:nvPr/>
        </p:nvSpPr>
        <p:spPr bwMode="auto">
          <a:xfrm>
            <a:off x="385763" y="982663"/>
            <a:ext cx="3255010" cy="384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ctr">
            <a:spAutoFit/>
          </a:bodyPr>
          <a:lstStyle/>
          <a:p>
            <a:pPr marL="342900" indent="-342900">
              <a:lnSpc>
                <a:spcPts val="3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CAN-bus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系统信息传递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36830" y="188595"/>
            <a:ext cx="497713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</a:rPr>
              <a:t>CAN</a:t>
            </a:r>
            <a:r>
              <a:rPr lang="zh-CN" altLang="en-US" sz="3200" dirty="0">
                <a:solidFill>
                  <a:srgbClr val="002060"/>
                </a:solidFill>
              </a:rPr>
              <a:t>总线信息发送与接收</a:t>
            </a:r>
          </a:p>
        </p:txBody>
      </p:sp>
      <p:pic>
        <p:nvPicPr>
          <p:cNvPr id="34818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98085" y="3942080"/>
            <a:ext cx="3378200" cy="219646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4010" y="784860"/>
            <a:ext cx="6088063" cy="2085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5843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010" y="3339465"/>
            <a:ext cx="5072380" cy="26981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5844" name="Text Box 4"/>
          <p:cNvSpPr txBox="1"/>
          <p:nvPr/>
        </p:nvSpPr>
        <p:spPr>
          <a:xfrm>
            <a:off x="2518410" y="2918460"/>
            <a:ext cx="4267200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600" dirty="0">
                <a:latin typeface="楷体" panose="02010609060101010101" charset="-122"/>
                <a:ea typeface="楷体" panose="02010609060101010101" charset="-122"/>
              </a:rPr>
              <a:t>单线</a:t>
            </a:r>
            <a:r>
              <a:rPr lang="zh-CN" altLang="zh-CN" sz="1600" dirty="0">
                <a:latin typeface="楷体" panose="02010609060101010101" charset="-122"/>
                <a:ea typeface="楷体" panose="02010609060101010101" charset="-122"/>
              </a:rPr>
              <a:t>CAN</a:t>
            </a:r>
            <a:r>
              <a:rPr lang="zh-CN" altLang="en-US" sz="1600" dirty="0">
                <a:latin typeface="楷体" panose="02010609060101010101" charset="-122"/>
                <a:ea typeface="楷体" panose="02010609060101010101" charset="-122"/>
              </a:rPr>
              <a:t>总线数据传输示意图</a:t>
            </a:r>
          </a:p>
        </p:txBody>
      </p:sp>
      <p:sp>
        <p:nvSpPr>
          <p:cNvPr id="35845" name="Text Box 5"/>
          <p:cNvSpPr txBox="1"/>
          <p:nvPr/>
        </p:nvSpPr>
        <p:spPr>
          <a:xfrm>
            <a:off x="2438400" y="6037580"/>
            <a:ext cx="4572000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1600" dirty="0">
                <a:latin typeface="楷体" panose="02010609060101010101" charset="-122"/>
                <a:ea typeface="楷体" panose="02010609060101010101" charset="-122"/>
              </a:rPr>
              <a:t>CAN</a:t>
            </a:r>
            <a:r>
              <a:rPr lang="zh-CN" altLang="en-US" sz="1600" dirty="0">
                <a:latin typeface="楷体" panose="02010609060101010101" charset="-122"/>
                <a:ea typeface="楷体" panose="02010609060101010101" charset="-122"/>
              </a:rPr>
              <a:t>总线上的信息交换（广播原理）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36830" y="188595"/>
            <a:ext cx="497713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</a:rPr>
              <a:t>CAN</a:t>
            </a:r>
            <a:r>
              <a:rPr lang="zh-CN" altLang="en-US" sz="3200" dirty="0">
                <a:solidFill>
                  <a:srgbClr val="002060"/>
                </a:solidFill>
              </a:rPr>
              <a:t>总线信息发送与接收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/>
          <p:nvPr/>
        </p:nvSpPr>
        <p:spPr>
          <a:xfrm>
            <a:off x="457200" y="844550"/>
            <a:ext cx="83058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请求发送信息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——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总线状态查询</a:t>
            </a:r>
          </a:p>
        </p:txBody>
      </p:sp>
      <p:sp>
        <p:nvSpPr>
          <p:cNvPr id="43011" name="Text Box 3"/>
          <p:cNvSpPr txBox="1"/>
          <p:nvPr/>
        </p:nvSpPr>
        <p:spPr>
          <a:xfrm>
            <a:off x="457200" y="1340485"/>
            <a:ext cx="83058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sz="2000" b="0" dirty="0"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如果发送邮箱内有一个发动机转速实时值，那么该值会由发送特征位显示出来</a:t>
            </a:r>
            <a:r>
              <a:rPr lang="zh-CN" altLang="zh-CN" sz="2000" b="0" dirty="0">
                <a:latin typeface="楷体" panose="02010609060101010101" charset="-122"/>
                <a:ea typeface="楷体" panose="02010609060101010101" charset="-122"/>
              </a:rPr>
              <a:t>——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请求发送信息。</a:t>
            </a:r>
          </a:p>
        </p:txBody>
      </p:sp>
      <p:sp>
        <p:nvSpPr>
          <p:cNvPr id="43012" name="Text Box 4"/>
          <p:cNvSpPr txBox="1"/>
          <p:nvPr/>
        </p:nvSpPr>
        <p:spPr>
          <a:xfrm>
            <a:off x="533400" y="2254885"/>
            <a:ext cx="8229600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sz="2000" b="0" dirty="0">
                <a:latin typeface="楷体" panose="02010609060101010101" charset="-122"/>
                <a:ea typeface="楷体" panose="02010609060101010101" charset="-122"/>
              </a:rPr>
              <a:t>   </a:t>
            </a:r>
            <a:r>
              <a:rPr lang="en-US" altLang="zh-CN" sz="2000" b="0" dirty="0">
                <a:latin typeface="楷体" panose="02010609060101010101" charset="-122"/>
                <a:ea typeface="楷体" panose="02010609060101010101" charset="-122"/>
              </a:rPr>
              <a:t> 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只有总线处于空闲状态时，控制单元才能向总线上发送信息。</a:t>
            </a:r>
            <a:r>
              <a:rPr lang="zh-CN" altLang="zh-CN" sz="2000" b="0" dirty="0">
                <a:latin typeface="楷体" panose="02010609060101010101" charset="-122"/>
                <a:ea typeface="楷体" panose="02010609060101010101" charset="-122"/>
              </a:rPr>
              <a:t>CAN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构件通过</a:t>
            </a:r>
            <a:r>
              <a:rPr lang="zh-CN" altLang="zh-CN" sz="2000" b="0" dirty="0">
                <a:latin typeface="楷体" panose="02010609060101010101" charset="-122"/>
                <a:ea typeface="楷体" panose="02010609060101010101" charset="-122"/>
              </a:rPr>
              <a:t>RX-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线来检查总线是否有源（是否正在交换其他信息），必要时会等待，直至总线空闲下来为止。</a:t>
            </a:r>
          </a:p>
        </p:txBody>
      </p:sp>
      <p:pic>
        <p:nvPicPr>
          <p:cNvPr id="43013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3200400"/>
            <a:ext cx="2333625" cy="1943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3014" name="Text Box 6"/>
          <p:cNvSpPr txBox="1"/>
          <p:nvPr/>
        </p:nvSpPr>
        <p:spPr>
          <a:xfrm>
            <a:off x="533400" y="5575935"/>
            <a:ext cx="81534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00" b="0" dirty="0"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如果在某一时间段内，总线电平一直为</a:t>
            </a:r>
            <a:r>
              <a:rPr lang="zh-CN" altLang="zh-CN" sz="2000" b="0" dirty="0"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（总线一直处于无源状态），则说明总线处于空闲状态。</a:t>
            </a:r>
          </a:p>
        </p:txBody>
      </p:sp>
      <p:sp>
        <p:nvSpPr>
          <p:cNvPr id="43015" name="Text Box 7"/>
          <p:cNvSpPr txBox="1"/>
          <p:nvPr/>
        </p:nvSpPr>
        <p:spPr>
          <a:xfrm>
            <a:off x="3352800" y="5181600"/>
            <a:ext cx="28956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总线状态查询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36830" y="188595"/>
            <a:ext cx="497713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</a:rPr>
              <a:t>CAN</a:t>
            </a:r>
            <a:r>
              <a:rPr lang="zh-CN" altLang="en-US" sz="3200" dirty="0">
                <a:solidFill>
                  <a:srgbClr val="002060"/>
                </a:solidFill>
              </a:rPr>
              <a:t>总线信息发送与接收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/>
      <p:bldP spid="43012" grpId="0"/>
      <p:bldP spid="43014" grpId="0"/>
      <p:bldP spid="430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972310"/>
            <a:ext cx="5819775" cy="3619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4035" name="Text Box 3"/>
          <p:cNvSpPr txBox="1"/>
          <p:nvPr/>
        </p:nvSpPr>
        <p:spPr>
          <a:xfrm>
            <a:off x="457200" y="807085"/>
            <a:ext cx="38862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发送信息</a:t>
            </a:r>
          </a:p>
        </p:txBody>
      </p:sp>
      <p:sp>
        <p:nvSpPr>
          <p:cNvPr id="44036" name="Text Box 4"/>
          <p:cNvSpPr txBox="1"/>
          <p:nvPr/>
        </p:nvSpPr>
        <p:spPr>
          <a:xfrm>
            <a:off x="609600" y="1344930"/>
            <a:ext cx="81534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00" b="0" dirty="0"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如果总线空闲下来，发动机信息就会被发送出去。 </a:t>
            </a:r>
          </a:p>
        </p:txBody>
      </p:sp>
      <p:sp>
        <p:nvSpPr>
          <p:cNvPr id="44037" name="Text Box 5"/>
          <p:cNvSpPr txBox="1"/>
          <p:nvPr/>
        </p:nvSpPr>
        <p:spPr>
          <a:xfrm>
            <a:off x="1981200" y="5934710"/>
            <a:ext cx="52578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dirty="0">
                <a:latin typeface="楷体" panose="02010609060101010101" charset="-122"/>
                <a:ea typeface="楷体" panose="02010609060101010101" charset="-122"/>
              </a:rPr>
              <a:t>信息发送过程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36830" y="188595"/>
            <a:ext cx="497713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</a:rPr>
              <a:t>CAN</a:t>
            </a:r>
            <a:r>
              <a:rPr lang="zh-CN" altLang="en-US" sz="3200" dirty="0">
                <a:solidFill>
                  <a:srgbClr val="002060"/>
                </a:solidFill>
              </a:rPr>
              <a:t>总线信息发送与接收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/>
      <p:bldP spid="44036" grpId="0"/>
      <p:bldP spid="440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286000"/>
            <a:ext cx="5800725" cy="3571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5059" name="Text Box 3"/>
          <p:cNvSpPr txBox="1"/>
          <p:nvPr/>
        </p:nvSpPr>
        <p:spPr>
          <a:xfrm>
            <a:off x="457200" y="878840"/>
            <a:ext cx="71628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接收过程</a:t>
            </a:r>
          </a:p>
        </p:txBody>
      </p:sp>
      <p:sp>
        <p:nvSpPr>
          <p:cNvPr id="45060" name="Text Box 4"/>
          <p:cNvSpPr txBox="1"/>
          <p:nvPr/>
        </p:nvSpPr>
        <p:spPr>
          <a:xfrm>
            <a:off x="457200" y="1412240"/>
            <a:ext cx="83058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00" b="0" dirty="0">
                <a:latin typeface="楷体" panose="02010609060101010101" charset="-122"/>
                <a:ea typeface="楷体" panose="02010609060101010101" charset="-122"/>
              </a:rPr>
              <a:t>   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连接在</a:t>
            </a:r>
            <a:r>
              <a:rPr lang="zh-CN" altLang="zh-CN" sz="2000" b="0" dirty="0">
                <a:latin typeface="楷体" panose="02010609060101010101" charset="-122"/>
                <a:ea typeface="楷体" panose="02010609060101010101" charset="-122"/>
              </a:rPr>
              <a:t>CAN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总线上的所有控制单元都接收发动机控制单元发送的信息，该信息通过</a:t>
            </a:r>
            <a:r>
              <a:rPr lang="zh-CN" altLang="zh-CN" sz="2000" b="0" dirty="0">
                <a:latin typeface="楷体" panose="02010609060101010101" charset="-122"/>
                <a:ea typeface="楷体" panose="02010609060101010101" charset="-122"/>
              </a:rPr>
              <a:t>RX-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线到达</a:t>
            </a:r>
            <a:r>
              <a:rPr lang="zh-CN" altLang="zh-CN" sz="2000" b="0" dirty="0">
                <a:latin typeface="楷体" panose="02010609060101010101" charset="-122"/>
                <a:ea typeface="楷体" panose="02010609060101010101" charset="-122"/>
              </a:rPr>
              <a:t>CAN</a:t>
            </a:r>
            <a:r>
              <a:rPr lang="zh-CN" altLang="en-US" sz="2000" b="0" dirty="0">
                <a:latin typeface="楷体" panose="02010609060101010101" charset="-122"/>
                <a:ea typeface="楷体" panose="02010609060101010101" charset="-122"/>
              </a:rPr>
              <a:t>构件各自的接收区。</a:t>
            </a:r>
          </a:p>
        </p:txBody>
      </p:sp>
      <p:sp>
        <p:nvSpPr>
          <p:cNvPr id="45061" name="Text Box 5"/>
          <p:cNvSpPr txBox="1"/>
          <p:nvPr/>
        </p:nvSpPr>
        <p:spPr>
          <a:xfrm>
            <a:off x="3048000" y="5952490"/>
            <a:ext cx="32766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dirty="0">
                <a:latin typeface="楷体" panose="02010609060101010101" charset="-122"/>
                <a:ea typeface="楷体" panose="02010609060101010101" charset="-122"/>
              </a:rPr>
              <a:t>接收过程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36830" y="188595"/>
            <a:ext cx="497713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</a:rPr>
              <a:t>CAN</a:t>
            </a:r>
            <a:r>
              <a:rPr lang="zh-CN" altLang="en-US" sz="3200" dirty="0">
                <a:solidFill>
                  <a:srgbClr val="002060"/>
                </a:solidFill>
              </a:rPr>
              <a:t>总线信息发送与接收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P spid="45060" grpId="0"/>
      <p:bldP spid="450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/>
          <p:nvPr/>
        </p:nvSpPr>
        <p:spPr>
          <a:xfrm>
            <a:off x="381000" y="874395"/>
            <a:ext cx="82296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sz="2000" dirty="0"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 sz="2000" dirty="0">
                <a:latin typeface="楷体" panose="02010609060101010101" charset="-122"/>
                <a:ea typeface="楷体" panose="02010609060101010101" charset="-122"/>
              </a:rPr>
              <a:t>接收过程分两步，首先检查信息是否正确，然后检查信息是否可用。</a:t>
            </a:r>
          </a:p>
        </p:txBody>
      </p:sp>
      <p:sp>
        <p:nvSpPr>
          <p:cNvPr id="46083" name="Text Box 3"/>
          <p:cNvSpPr txBox="1"/>
          <p:nvPr/>
        </p:nvSpPr>
        <p:spPr>
          <a:xfrm>
            <a:off x="381000" y="1577975"/>
            <a:ext cx="80772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dirty="0">
                <a:latin typeface="楷体" panose="02010609060101010101" charset="-122"/>
                <a:ea typeface="楷体" panose="02010609060101010101" charset="-122"/>
              </a:rPr>
              <a:t>（</a:t>
            </a:r>
            <a:r>
              <a:rPr lang="zh-CN" altLang="zh-CN" sz="2000" dirty="0"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sz="2000" dirty="0">
                <a:latin typeface="楷体" panose="02010609060101010101" charset="-122"/>
                <a:ea typeface="楷体" panose="02010609060101010101" charset="-122"/>
              </a:rPr>
              <a:t>）检查信息是否正确</a:t>
            </a:r>
          </a:p>
        </p:txBody>
      </p:sp>
      <p:sp>
        <p:nvSpPr>
          <p:cNvPr id="46084" name="Text Box 4"/>
          <p:cNvSpPr txBox="1"/>
          <p:nvPr/>
        </p:nvSpPr>
        <p:spPr>
          <a:xfrm>
            <a:off x="381000" y="2183130"/>
            <a:ext cx="464820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zh-CN" b="0" dirty="0">
                <a:latin typeface="楷体" panose="02010609060101010101" charset="-122"/>
                <a:ea typeface="楷体" panose="02010609060101010101" charset="-122"/>
              </a:rPr>
              <a:t>   </a:t>
            </a:r>
            <a:r>
              <a:rPr lang="en-US" altLang="zh-CN" b="0" dirty="0">
                <a:latin typeface="楷体" panose="02010609060101010101" charset="-122"/>
                <a:ea typeface="楷体" panose="02010609060101010101" charset="-122"/>
              </a:rPr>
              <a:t> </a:t>
            </a:r>
            <a:r>
              <a:rPr lang="zh-CN" altLang="en-US" b="0" dirty="0">
                <a:latin typeface="楷体" panose="02010609060101010101" charset="-122"/>
                <a:ea typeface="楷体" panose="02010609060101010101" charset="-122"/>
              </a:rPr>
              <a:t>接收器接收发动机控制单元的所有信息，并且检查这些信息是否正确。这样就可以识别出在某种情况下某一控制单元上出现的局部故障。</a:t>
            </a:r>
          </a:p>
        </p:txBody>
      </p:sp>
      <p:pic>
        <p:nvPicPr>
          <p:cNvPr id="46086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1747520"/>
            <a:ext cx="3314700" cy="1047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6089" name="Text Box 9"/>
          <p:cNvSpPr txBox="1"/>
          <p:nvPr/>
        </p:nvSpPr>
        <p:spPr>
          <a:xfrm>
            <a:off x="5334000" y="2890520"/>
            <a:ext cx="3124200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600" dirty="0">
                <a:latin typeface="楷体" panose="02010609060101010101" charset="-122"/>
                <a:ea typeface="楷体" panose="02010609060101010101" charset="-122"/>
              </a:rPr>
              <a:t>确认信息已经妥收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36830" y="188595"/>
            <a:ext cx="497713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</a:rPr>
              <a:t>CAN</a:t>
            </a:r>
            <a:r>
              <a:rPr lang="zh-CN" altLang="en-US" sz="3200" dirty="0">
                <a:solidFill>
                  <a:srgbClr val="002060"/>
                </a:solidFill>
              </a:rPr>
              <a:t>总线信息发送与接收</a:t>
            </a:r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3990975"/>
            <a:ext cx="2314575" cy="2105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 Box 3"/>
          <p:cNvSpPr txBox="1"/>
          <p:nvPr/>
        </p:nvSpPr>
        <p:spPr>
          <a:xfrm>
            <a:off x="381000" y="3533775"/>
            <a:ext cx="77724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latin typeface="楷体" panose="02010609060101010101" charset="-122"/>
                <a:ea typeface="楷体" panose="02010609060101010101" charset="-122"/>
              </a:rPr>
              <a:t>（</a:t>
            </a:r>
            <a:r>
              <a:rPr lang="zh-CN" altLang="zh-CN" sz="2000" dirty="0"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zh-CN" altLang="en-US" sz="2000" dirty="0">
                <a:latin typeface="楷体" panose="02010609060101010101" charset="-122"/>
                <a:ea typeface="楷体" panose="02010609060101010101" charset="-122"/>
              </a:rPr>
              <a:t>）检查信息是否可用</a:t>
            </a:r>
          </a:p>
        </p:txBody>
      </p:sp>
      <p:sp>
        <p:nvSpPr>
          <p:cNvPr id="4" name="Text Box 4"/>
          <p:cNvSpPr txBox="1"/>
          <p:nvPr/>
        </p:nvSpPr>
        <p:spPr>
          <a:xfrm>
            <a:off x="381000" y="4067175"/>
            <a:ext cx="57150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b="0" dirty="0">
                <a:latin typeface="楷体" panose="02010609060101010101" charset="-122"/>
                <a:ea typeface="楷体" panose="02010609060101010101" charset="-122"/>
              </a:rPr>
              <a:t>   </a:t>
            </a:r>
            <a:r>
              <a:rPr lang="en-US" altLang="zh-CN" b="0" dirty="0">
                <a:latin typeface="楷体" panose="02010609060101010101" charset="-122"/>
                <a:ea typeface="楷体" panose="02010609060101010101" charset="-122"/>
              </a:rPr>
              <a:t> </a:t>
            </a:r>
            <a:r>
              <a:rPr lang="zh-CN" altLang="zh-CN" b="0" dirty="0">
                <a:latin typeface="楷体" panose="02010609060101010101" charset="-122"/>
                <a:ea typeface="楷体" panose="02010609060101010101" charset="-122"/>
              </a:rPr>
              <a:t>CAN</a:t>
            </a:r>
            <a:r>
              <a:rPr lang="zh-CN" altLang="en-US" b="0" dirty="0">
                <a:latin typeface="楷体" panose="02010609060101010101" charset="-122"/>
                <a:ea typeface="楷体" panose="02010609060101010101" charset="-122"/>
              </a:rPr>
              <a:t>构件的接收层判断该信息是否可用。如果该信息对本控制单元来说是有用的，则举起接收旗，予以放行，该信息就会进入相应的接收邮箱；如果该信息对本控制单元来说是无用的，则可以拒绝接收。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4" grpId="0"/>
      <p:bldP spid="46089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/>
          <p:nvPr/>
        </p:nvSpPr>
        <p:spPr>
          <a:xfrm>
            <a:off x="112713" y="2636912"/>
            <a:ext cx="89185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任务二：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CAN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总线的数据传输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074" name="Rectangle 3"/>
          <p:cNvSpPr/>
          <p:nvPr/>
        </p:nvSpPr>
        <p:spPr>
          <a:xfrm>
            <a:off x="1042988" y="3645218"/>
            <a:ext cx="7127875" cy="55308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zh-CN" altLang="en-US" sz="2400" b="0" dirty="0">
                <a:latin typeface="Arial" panose="020B0604020202020204" pitchFamily="34" charset="0"/>
                <a:ea typeface="黑体" panose="02010609060101010101" pitchFamily="49" charset="-122"/>
              </a:rPr>
              <a:t>知识点</a:t>
            </a:r>
            <a:r>
              <a:rPr lang="en-US" altLang="zh-CN" sz="2400" b="0" dirty="0">
                <a:latin typeface="Arial" panose="020B0604020202020204" pitchFamily="34" charset="0"/>
                <a:ea typeface="黑体" panose="02010609060101010101" pitchFamily="49" charset="-122"/>
              </a:rPr>
              <a:t>2</a:t>
            </a:r>
            <a:r>
              <a:rPr lang="zh-CN" altLang="en-US" sz="2400" b="0" dirty="0">
                <a:latin typeface="Arial" panose="020B0604020202020204" pitchFamily="34" charset="0"/>
                <a:ea typeface="黑体" panose="02010609060101010101" pitchFamily="49" charset="-122"/>
              </a:rPr>
              <a:t>：</a:t>
            </a:r>
            <a:r>
              <a:rPr lang="en-US" altLang="zh-CN" sz="2400" dirty="0"/>
              <a:t>CAN</a:t>
            </a:r>
            <a:r>
              <a:rPr lang="zh-CN" altLang="en-US" sz="2400" dirty="0"/>
              <a:t>总线信息发送与接收</a:t>
            </a:r>
            <a:r>
              <a:rPr lang="en-US" altLang="zh-CN" sz="2400" dirty="0"/>
              <a:t>(2)</a:t>
            </a:r>
            <a:endParaRPr lang="en-US" altLang="zh-CN" sz="2400" b="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75" name="Text Box 3"/>
          <p:cNvSpPr txBox="1"/>
          <p:nvPr/>
        </p:nvSpPr>
        <p:spPr>
          <a:xfrm>
            <a:off x="611560" y="1484784"/>
            <a:ext cx="8243888" cy="175432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项目二：</a:t>
            </a:r>
            <a:r>
              <a:rPr lang="zh-CN" altLang="zh-CN" sz="3600" dirty="0"/>
              <a:t>控制器局域网（</a:t>
            </a:r>
            <a:r>
              <a:rPr lang="en-US" altLang="zh-CN" sz="3600" dirty="0"/>
              <a:t>CAN</a:t>
            </a:r>
            <a:r>
              <a:rPr lang="zh-CN" altLang="zh-CN" sz="3600" dirty="0"/>
              <a:t>）介绍</a:t>
            </a:r>
          </a:p>
          <a:p>
            <a:pPr algn="ctr">
              <a:spcBef>
                <a:spcPct val="50000"/>
              </a:spcBef>
            </a:pPr>
            <a:endParaRPr lang="zh-CN" altLang="en-US" sz="48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 bwMode="auto">
          <a:xfrm>
            <a:off x="292100" y="1457325"/>
            <a:ext cx="8005763" cy="4660900"/>
            <a:chOff x="325" y="960"/>
            <a:chExt cx="5463" cy="2936"/>
          </a:xfrm>
        </p:grpSpPr>
        <p:sp>
          <p:nvSpPr>
            <p:cNvPr id="22549" name="Rectangle 4"/>
            <p:cNvSpPr>
              <a:spLocks noChangeArrowheads="1"/>
            </p:cNvSpPr>
            <p:nvPr/>
          </p:nvSpPr>
          <p:spPr bwMode="auto">
            <a:xfrm>
              <a:off x="338" y="960"/>
              <a:ext cx="2392" cy="668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>
              <a:spAutoFit/>
            </a:bodyPr>
            <a:lstStyle/>
            <a:p>
              <a:pPr marL="190500" indent="-190500">
                <a:spcBef>
                  <a:spcPct val="50000"/>
                </a:spcBef>
                <a:buFontTx/>
                <a:buAutoNum type="arabicPeriod"/>
              </a:pPr>
              <a:r>
                <a:rPr lang="zh-CN" altLang="de-DE" sz="18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  <a:cs typeface="楷体_GB2312" pitchFamily="49" charset="-122"/>
                </a:rPr>
                <a:t>提供数据</a:t>
              </a:r>
            </a:p>
            <a:p>
              <a:pPr marL="190500" indent="-190500">
                <a:spcBef>
                  <a:spcPct val="50000"/>
                </a:spcBef>
              </a:pPr>
              <a:r>
                <a:rPr lang="de-DE" altLang="zh-CN" sz="1800">
                  <a:latin typeface="楷体" panose="02010609060101010101" charset="-122"/>
                  <a:ea typeface="楷体" panose="02010609060101010101" charset="-122"/>
                  <a:cs typeface="楷体_GB2312" pitchFamily="49" charset="-122"/>
                </a:rPr>
                <a:t>	</a:t>
              </a:r>
              <a:r>
                <a:rPr lang="zh-CN" altLang="de-DE" sz="1800" b="0">
                  <a:latin typeface="楷体" panose="02010609060101010101" charset="-122"/>
                  <a:ea typeface="楷体" panose="02010609060101010101" charset="-122"/>
                  <a:cs typeface="楷体_GB2312" pitchFamily="49" charset="-122"/>
                </a:rPr>
                <a:t>相应控制单元向</a:t>
              </a:r>
              <a:r>
                <a:rPr lang="de-DE" altLang="zh-CN" sz="1800" b="0">
                  <a:latin typeface="楷体" panose="02010609060101010101" charset="-122"/>
                  <a:ea typeface="楷体" panose="02010609060101010101" charset="-122"/>
                  <a:cs typeface="楷体_GB2312" pitchFamily="49" charset="-122"/>
                </a:rPr>
                <a:t>CAN</a:t>
              </a:r>
              <a:r>
                <a:rPr lang="zh-CN" altLang="de-DE" sz="1800" b="0">
                  <a:latin typeface="楷体" panose="02010609060101010101" charset="-122"/>
                  <a:ea typeface="楷体" panose="02010609060101010101" charset="-122"/>
                  <a:cs typeface="楷体_GB2312" pitchFamily="49" charset="-122"/>
                </a:rPr>
                <a:t>控制器提供须发送的数据</a:t>
              </a:r>
            </a:p>
          </p:txBody>
        </p:sp>
        <p:sp>
          <p:nvSpPr>
            <p:cNvPr id="22550" name="Rectangle 5"/>
            <p:cNvSpPr>
              <a:spLocks noChangeArrowheads="1"/>
            </p:cNvSpPr>
            <p:nvPr/>
          </p:nvSpPr>
          <p:spPr bwMode="auto">
            <a:xfrm>
              <a:off x="338" y="3228"/>
              <a:ext cx="2535" cy="668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>
              <a:spAutoFit/>
            </a:bodyPr>
            <a:lstStyle/>
            <a:p>
              <a:pPr marL="190500" indent="-190500">
                <a:spcBef>
                  <a:spcPct val="50000"/>
                </a:spcBef>
                <a:buFontTx/>
                <a:buAutoNum type="arabicPeriod" startAt="4"/>
              </a:pPr>
              <a:r>
                <a:rPr lang="zh-CN" altLang="de-DE" sz="18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  <a:cs typeface="楷体_GB2312" pitchFamily="49" charset="-122"/>
                </a:rPr>
                <a:t>检查数据</a:t>
              </a:r>
              <a:endParaRPr lang="zh-CN" altLang="de-DE" sz="1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  <a:p>
              <a:pPr marL="190500" indent="-190500">
                <a:spcBef>
                  <a:spcPct val="50000"/>
                </a:spcBef>
              </a:pPr>
              <a:r>
                <a:rPr lang="de-DE" altLang="zh-CN" sz="1800">
                  <a:latin typeface="楷体" panose="02010609060101010101" charset="-122"/>
                  <a:ea typeface="楷体" panose="02010609060101010101" charset="-122"/>
                  <a:cs typeface="楷体_GB2312" pitchFamily="49" charset="-122"/>
                </a:rPr>
                <a:t>	</a:t>
              </a:r>
              <a:r>
                <a:rPr lang="zh-CN" altLang="de-DE" sz="1800" b="0">
                  <a:latin typeface="楷体" panose="02010609060101010101" charset="-122"/>
                  <a:ea typeface="楷体" panose="02010609060101010101" charset="-122"/>
                  <a:cs typeface="楷体_GB2312" pitchFamily="49" charset="-122"/>
                </a:rPr>
                <a:t>收到信号的控制单元，评估该信号是否与其功能有关。</a:t>
              </a:r>
            </a:p>
          </p:txBody>
        </p:sp>
        <p:sp>
          <p:nvSpPr>
            <p:cNvPr id="22551" name="Rectangle 6"/>
            <p:cNvSpPr>
              <a:spLocks noChangeArrowheads="1"/>
            </p:cNvSpPr>
            <p:nvPr/>
          </p:nvSpPr>
          <p:spPr bwMode="auto">
            <a:xfrm>
              <a:off x="3253" y="3208"/>
              <a:ext cx="2535" cy="668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>
              <a:spAutoFit/>
            </a:bodyPr>
            <a:lstStyle/>
            <a:p>
              <a:pPr marL="190500" indent="-190500">
                <a:spcBef>
                  <a:spcPct val="50000"/>
                </a:spcBef>
                <a:buFontTx/>
                <a:buAutoNum type="arabicPeriod" startAt="5"/>
              </a:pPr>
              <a:r>
                <a:rPr lang="zh-CN" altLang="de-DE" sz="18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  <a:cs typeface="楷体_GB2312" pitchFamily="49" charset="-122"/>
                </a:rPr>
                <a:t>使用数据</a:t>
              </a:r>
            </a:p>
            <a:p>
              <a:pPr marL="190500" indent="-190500">
                <a:spcBef>
                  <a:spcPct val="50000"/>
                </a:spcBef>
              </a:pPr>
              <a:r>
                <a:rPr lang="de-DE" altLang="zh-CN" sz="1800">
                  <a:latin typeface="楷体" panose="02010609060101010101" charset="-122"/>
                  <a:ea typeface="楷体" panose="02010609060101010101" charset="-122"/>
                  <a:cs typeface="楷体_GB2312" pitchFamily="49" charset="-122"/>
                </a:rPr>
                <a:t>	</a:t>
              </a:r>
              <a:r>
                <a:rPr lang="zh-CN" altLang="de-DE" sz="1800" b="0">
                  <a:latin typeface="楷体" panose="02010609060101010101" charset="-122"/>
                  <a:ea typeface="楷体" panose="02010609060101010101" charset="-122"/>
                  <a:cs typeface="楷体_GB2312" pitchFamily="49" charset="-122"/>
                </a:rPr>
                <a:t>如果接收到数据是相关的, 控制单元接受并处理; 否则忽略.</a:t>
              </a:r>
            </a:p>
          </p:txBody>
        </p:sp>
        <p:sp>
          <p:nvSpPr>
            <p:cNvPr id="22552" name="Rectangle 7"/>
            <p:cNvSpPr>
              <a:spLocks noChangeArrowheads="1"/>
            </p:cNvSpPr>
            <p:nvPr/>
          </p:nvSpPr>
          <p:spPr bwMode="auto">
            <a:xfrm>
              <a:off x="325" y="1716"/>
              <a:ext cx="2488" cy="668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>
              <a:spAutoFit/>
            </a:bodyPr>
            <a:lstStyle/>
            <a:p>
              <a:pPr marL="190500" indent="-190500">
                <a:spcBef>
                  <a:spcPct val="50000"/>
                </a:spcBef>
                <a:buFontTx/>
                <a:buAutoNum type="arabicPeriod" startAt="2"/>
              </a:pPr>
              <a:r>
                <a:rPr lang="zh-CN" altLang="de-DE" sz="18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  <a:cs typeface="楷体_GB2312" pitchFamily="49" charset="-122"/>
                </a:rPr>
                <a:t>发射数据</a:t>
              </a:r>
            </a:p>
            <a:p>
              <a:pPr marL="190500" indent="-190500">
                <a:spcBef>
                  <a:spcPct val="50000"/>
                </a:spcBef>
              </a:pPr>
              <a:r>
                <a:rPr lang="de-DE" altLang="zh-CN" sz="1800">
                  <a:latin typeface="楷体" panose="02010609060101010101" charset="-122"/>
                  <a:ea typeface="楷体" panose="02010609060101010101" charset="-122"/>
                  <a:cs typeface="楷体_GB2312" pitchFamily="49" charset="-122"/>
                </a:rPr>
                <a:t>	</a:t>
              </a:r>
              <a:r>
                <a:rPr lang="de-DE" altLang="zh-CN" sz="1800" b="0">
                  <a:latin typeface="楷体" panose="02010609060101010101" charset="-122"/>
                  <a:ea typeface="楷体" panose="02010609060101010101" charset="-122"/>
                  <a:cs typeface="楷体_GB2312" pitchFamily="49" charset="-122"/>
                </a:rPr>
                <a:t>CAN </a:t>
              </a:r>
              <a:r>
                <a:rPr lang="zh-CN" altLang="de-DE" sz="1800" b="0">
                  <a:latin typeface="楷体" panose="02010609060101010101" charset="-122"/>
                  <a:ea typeface="楷体" panose="02010609060101010101" charset="-122"/>
                  <a:cs typeface="楷体_GB2312" pitchFamily="49" charset="-122"/>
                </a:rPr>
                <a:t>收发器接收 </a:t>
              </a:r>
              <a:r>
                <a:rPr lang="de-DE" altLang="zh-CN" sz="1800" b="0">
                  <a:latin typeface="楷体" panose="02010609060101010101" charset="-122"/>
                  <a:ea typeface="楷体" panose="02010609060101010101" charset="-122"/>
                  <a:cs typeface="楷体_GB2312" pitchFamily="49" charset="-122"/>
                </a:rPr>
                <a:t>CAN </a:t>
              </a:r>
              <a:r>
                <a:rPr lang="zh-CN" altLang="de-DE" sz="1800" b="0">
                  <a:latin typeface="楷体" panose="02010609060101010101" charset="-122"/>
                  <a:ea typeface="楷体" panose="02010609060101010101" charset="-122"/>
                  <a:cs typeface="楷体_GB2312" pitchFamily="49" charset="-122"/>
                </a:rPr>
                <a:t>控制器传来的数据并转化为电信号传递</a:t>
              </a:r>
            </a:p>
          </p:txBody>
        </p:sp>
        <p:sp>
          <p:nvSpPr>
            <p:cNvPr id="22553" name="Rectangle 8"/>
            <p:cNvSpPr>
              <a:spLocks noChangeArrowheads="1"/>
            </p:cNvSpPr>
            <p:nvPr/>
          </p:nvSpPr>
          <p:spPr bwMode="auto">
            <a:xfrm>
              <a:off x="338" y="2472"/>
              <a:ext cx="2457" cy="668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>
              <a:spAutoFit/>
            </a:bodyPr>
            <a:lstStyle/>
            <a:p>
              <a:pPr marL="190500" indent="-190500">
                <a:spcBef>
                  <a:spcPct val="50000"/>
                </a:spcBef>
                <a:buFontTx/>
                <a:buAutoNum type="arabicPeriod" startAt="3"/>
              </a:pPr>
              <a:r>
                <a:rPr lang="zh-CN" altLang="de-DE" sz="18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  <a:cs typeface="楷体_GB2312" pitchFamily="49" charset="-122"/>
                </a:rPr>
                <a:t>接收数据</a:t>
              </a:r>
              <a:endParaRPr lang="zh-CN" altLang="de-DE" sz="1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endParaRPr>
            </a:p>
            <a:p>
              <a:pPr marL="190500" indent="-190500">
                <a:spcBef>
                  <a:spcPct val="50000"/>
                </a:spcBef>
              </a:pPr>
              <a:r>
                <a:rPr lang="de-DE" altLang="zh-CN" sz="1800">
                  <a:latin typeface="楷体" panose="02010609060101010101" charset="-122"/>
                  <a:ea typeface="楷体" panose="02010609060101010101" charset="-122"/>
                </a:rPr>
                <a:t>	</a:t>
              </a:r>
              <a:r>
                <a:rPr lang="de-DE" altLang="zh-CN" sz="1800">
                  <a:latin typeface="楷体" panose="02010609060101010101" charset="-122"/>
                  <a:ea typeface="楷体" panose="02010609060101010101" charset="-122"/>
                  <a:cs typeface="楷体_GB2312" pitchFamily="49" charset="-122"/>
                </a:rPr>
                <a:t> </a:t>
              </a:r>
              <a:r>
                <a:rPr lang="de-DE" altLang="zh-CN" sz="1800" b="0">
                  <a:latin typeface="楷体" panose="02010609060101010101" charset="-122"/>
                  <a:ea typeface="楷体" panose="02010609060101010101" charset="-122"/>
                  <a:cs typeface="楷体_GB2312" pitchFamily="49" charset="-122"/>
                </a:rPr>
                <a:t>CAN bus </a:t>
              </a:r>
              <a:r>
                <a:rPr lang="zh-CN" altLang="de-DE" sz="1800" b="0">
                  <a:latin typeface="楷体" panose="02010609060101010101" charset="-122"/>
                  <a:ea typeface="楷体" panose="02010609060101010101" charset="-122"/>
                  <a:cs typeface="楷体_GB2312" pitchFamily="49" charset="-122"/>
                </a:rPr>
                <a:t>网络中所有其它控制单元，作为潜在的接收器</a:t>
              </a:r>
            </a:p>
          </p:txBody>
        </p:sp>
      </p:grpSp>
      <p:pic>
        <p:nvPicPr>
          <p:cNvPr id="22531" name="Picture 9" descr="ssp186-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8100" y="1292225"/>
            <a:ext cx="5211763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 Box 10"/>
          <p:cNvSpPr txBox="1">
            <a:spLocks noChangeArrowheads="1"/>
          </p:cNvSpPr>
          <p:nvPr/>
        </p:nvSpPr>
        <p:spPr bwMode="auto">
          <a:xfrm>
            <a:off x="5251450" y="4667250"/>
            <a:ext cx="1435100" cy="2746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zh-CN" sz="1200">
                <a:latin typeface="楷体" panose="02010609060101010101" charset="-122"/>
                <a:ea typeface="楷体" panose="02010609060101010101" charset="-122"/>
              </a:rPr>
              <a:t>CAN –BUS</a:t>
            </a:r>
            <a:r>
              <a:rPr lang="zh-CN" altLang="de-DE" sz="1200">
                <a:latin typeface="楷体" panose="02010609060101010101" charset="-122"/>
                <a:ea typeface="楷体" panose="02010609060101010101" charset="-122"/>
              </a:rPr>
              <a:t>线</a:t>
            </a:r>
          </a:p>
        </p:txBody>
      </p:sp>
      <p:sp>
        <p:nvSpPr>
          <p:cNvPr id="22533" name="Text Box 11"/>
          <p:cNvSpPr txBox="1">
            <a:spLocks noChangeArrowheads="1"/>
          </p:cNvSpPr>
          <p:nvPr/>
        </p:nvSpPr>
        <p:spPr bwMode="auto">
          <a:xfrm>
            <a:off x="3863975" y="1189038"/>
            <a:ext cx="1336675" cy="2746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de-DE" sz="1200">
                <a:latin typeface="楷体" panose="02010609060101010101" charset="-122"/>
                <a:ea typeface="楷体" panose="02010609060101010101" charset="-122"/>
              </a:rPr>
              <a:t>控制单元1</a:t>
            </a:r>
          </a:p>
        </p:txBody>
      </p:sp>
      <p:sp>
        <p:nvSpPr>
          <p:cNvPr id="22534" name="Text Box 12"/>
          <p:cNvSpPr txBox="1">
            <a:spLocks noChangeArrowheads="1"/>
          </p:cNvSpPr>
          <p:nvPr/>
        </p:nvSpPr>
        <p:spPr bwMode="auto">
          <a:xfrm>
            <a:off x="5135563" y="1189038"/>
            <a:ext cx="1338262" cy="2746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de-DE" sz="1200">
                <a:latin typeface="楷体" panose="02010609060101010101" charset="-122"/>
                <a:ea typeface="楷体" panose="02010609060101010101" charset="-122"/>
              </a:rPr>
              <a:t>控制单元2</a:t>
            </a:r>
          </a:p>
        </p:txBody>
      </p:sp>
      <p:sp>
        <p:nvSpPr>
          <p:cNvPr id="22535" name="Text Box 13"/>
          <p:cNvSpPr txBox="1">
            <a:spLocks noChangeArrowheads="1"/>
          </p:cNvSpPr>
          <p:nvPr/>
        </p:nvSpPr>
        <p:spPr bwMode="auto">
          <a:xfrm>
            <a:off x="6407150" y="1189038"/>
            <a:ext cx="1338263" cy="2746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de-DE" sz="1200">
                <a:latin typeface="楷体" panose="02010609060101010101" charset="-122"/>
                <a:ea typeface="楷体" panose="02010609060101010101" charset="-122"/>
              </a:rPr>
              <a:t>控制单元3</a:t>
            </a:r>
          </a:p>
        </p:txBody>
      </p:sp>
      <p:sp>
        <p:nvSpPr>
          <p:cNvPr id="22536" name="Text Box 14"/>
          <p:cNvSpPr txBox="1">
            <a:spLocks noChangeArrowheads="1"/>
          </p:cNvSpPr>
          <p:nvPr/>
        </p:nvSpPr>
        <p:spPr bwMode="auto">
          <a:xfrm>
            <a:off x="7677150" y="1189038"/>
            <a:ext cx="1338263" cy="2746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de-DE" sz="1200">
                <a:latin typeface="楷体" panose="02010609060101010101" charset="-122"/>
                <a:ea typeface="楷体" panose="02010609060101010101" charset="-122"/>
              </a:rPr>
              <a:t>控制单元4</a:t>
            </a:r>
          </a:p>
        </p:txBody>
      </p:sp>
      <p:sp>
        <p:nvSpPr>
          <p:cNvPr id="22537" name="Text Box 15"/>
          <p:cNvSpPr txBox="1">
            <a:spLocks noChangeArrowheads="1"/>
          </p:cNvSpPr>
          <p:nvPr/>
        </p:nvSpPr>
        <p:spPr bwMode="auto">
          <a:xfrm>
            <a:off x="4051300" y="1695450"/>
            <a:ext cx="749300" cy="2555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de-DE" sz="1200">
                <a:latin typeface="楷体" panose="02010609060101010101" charset="-122"/>
                <a:ea typeface="楷体" panose="02010609060101010101" charset="-122"/>
              </a:rPr>
              <a:t>数据使用</a:t>
            </a:r>
          </a:p>
        </p:txBody>
      </p:sp>
      <p:sp>
        <p:nvSpPr>
          <p:cNvPr id="22538" name="Text Box 16"/>
          <p:cNvSpPr txBox="1">
            <a:spLocks noChangeArrowheads="1"/>
          </p:cNvSpPr>
          <p:nvPr/>
        </p:nvSpPr>
        <p:spPr bwMode="auto">
          <a:xfrm>
            <a:off x="7807325" y="1695450"/>
            <a:ext cx="746125" cy="2555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de-DE" sz="1200">
                <a:latin typeface="楷体" panose="02010609060101010101" charset="-122"/>
                <a:ea typeface="楷体" panose="02010609060101010101" charset="-122"/>
              </a:rPr>
              <a:t>数据使用</a:t>
            </a:r>
          </a:p>
        </p:txBody>
      </p:sp>
      <p:sp>
        <p:nvSpPr>
          <p:cNvPr id="22539" name="Text Box 17"/>
          <p:cNvSpPr txBox="1">
            <a:spLocks noChangeArrowheads="1"/>
          </p:cNvSpPr>
          <p:nvPr/>
        </p:nvSpPr>
        <p:spPr bwMode="auto">
          <a:xfrm>
            <a:off x="5308600" y="1695450"/>
            <a:ext cx="749300" cy="2555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de-DE" sz="1200">
                <a:latin typeface="楷体" panose="02010609060101010101" charset="-122"/>
                <a:ea typeface="楷体" panose="02010609060101010101" charset="-122"/>
              </a:rPr>
              <a:t>数据</a:t>
            </a:r>
          </a:p>
        </p:txBody>
      </p:sp>
      <p:sp>
        <p:nvSpPr>
          <p:cNvPr id="22540" name="Text Box 18"/>
          <p:cNvSpPr txBox="1">
            <a:spLocks noChangeArrowheads="1"/>
          </p:cNvSpPr>
          <p:nvPr/>
        </p:nvSpPr>
        <p:spPr bwMode="auto">
          <a:xfrm>
            <a:off x="4051300" y="2090738"/>
            <a:ext cx="749300" cy="2555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de-DE" sz="1200">
                <a:latin typeface="楷体" panose="02010609060101010101" charset="-122"/>
                <a:ea typeface="楷体" panose="02010609060101010101" charset="-122"/>
              </a:rPr>
              <a:t>数据检查</a:t>
            </a:r>
          </a:p>
        </p:txBody>
      </p:sp>
      <p:sp>
        <p:nvSpPr>
          <p:cNvPr id="22541" name="Text Box 19"/>
          <p:cNvSpPr txBox="1">
            <a:spLocks noChangeArrowheads="1"/>
          </p:cNvSpPr>
          <p:nvPr/>
        </p:nvSpPr>
        <p:spPr bwMode="auto">
          <a:xfrm>
            <a:off x="4051300" y="2466975"/>
            <a:ext cx="749300" cy="2555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de-DE" sz="1200">
                <a:latin typeface="楷体" panose="02010609060101010101" charset="-122"/>
                <a:ea typeface="楷体" panose="02010609060101010101" charset="-122"/>
              </a:rPr>
              <a:t>数据接收</a:t>
            </a:r>
          </a:p>
        </p:txBody>
      </p:sp>
      <p:sp>
        <p:nvSpPr>
          <p:cNvPr id="22542" name="Text Box 20"/>
          <p:cNvSpPr txBox="1">
            <a:spLocks noChangeArrowheads="1"/>
          </p:cNvSpPr>
          <p:nvPr/>
        </p:nvSpPr>
        <p:spPr bwMode="auto">
          <a:xfrm>
            <a:off x="7810500" y="2081213"/>
            <a:ext cx="747713" cy="2555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de-DE" sz="1200">
                <a:latin typeface="楷体" panose="02010609060101010101" charset="-122"/>
                <a:ea typeface="楷体" panose="02010609060101010101" charset="-122"/>
              </a:rPr>
              <a:t>数据检查</a:t>
            </a:r>
          </a:p>
        </p:txBody>
      </p:sp>
      <p:sp>
        <p:nvSpPr>
          <p:cNvPr id="22543" name="Text Box 21"/>
          <p:cNvSpPr txBox="1">
            <a:spLocks noChangeArrowheads="1"/>
          </p:cNvSpPr>
          <p:nvPr/>
        </p:nvSpPr>
        <p:spPr bwMode="auto">
          <a:xfrm>
            <a:off x="6557963" y="2081213"/>
            <a:ext cx="746125" cy="2555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de-DE" sz="1200">
                <a:latin typeface="楷体" panose="02010609060101010101" charset="-122"/>
                <a:ea typeface="楷体" panose="02010609060101010101" charset="-122"/>
              </a:rPr>
              <a:t>数据检查</a:t>
            </a:r>
          </a:p>
        </p:txBody>
      </p:sp>
      <p:sp>
        <p:nvSpPr>
          <p:cNvPr id="22544" name="Text Box 22"/>
          <p:cNvSpPr txBox="1">
            <a:spLocks noChangeArrowheads="1"/>
          </p:cNvSpPr>
          <p:nvPr/>
        </p:nvSpPr>
        <p:spPr bwMode="auto">
          <a:xfrm>
            <a:off x="7810500" y="2471738"/>
            <a:ext cx="747713" cy="2555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de-DE" sz="1200">
                <a:latin typeface="楷体" panose="02010609060101010101" charset="-122"/>
                <a:ea typeface="楷体" panose="02010609060101010101" charset="-122"/>
              </a:rPr>
              <a:t>数据接收</a:t>
            </a:r>
          </a:p>
        </p:txBody>
      </p:sp>
      <p:sp>
        <p:nvSpPr>
          <p:cNvPr id="22545" name="Text Box 23"/>
          <p:cNvSpPr txBox="1">
            <a:spLocks noChangeArrowheads="1"/>
          </p:cNvSpPr>
          <p:nvPr/>
        </p:nvSpPr>
        <p:spPr bwMode="auto">
          <a:xfrm>
            <a:off x="6557963" y="2471738"/>
            <a:ext cx="746125" cy="2555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de-DE" sz="1200">
                <a:latin typeface="楷体" panose="02010609060101010101" charset="-122"/>
                <a:ea typeface="楷体" panose="02010609060101010101" charset="-122"/>
              </a:rPr>
              <a:t>数据接收</a:t>
            </a:r>
          </a:p>
        </p:txBody>
      </p:sp>
      <p:sp>
        <p:nvSpPr>
          <p:cNvPr id="22546" name="Text Box 24"/>
          <p:cNvSpPr txBox="1">
            <a:spLocks noChangeArrowheads="1"/>
          </p:cNvSpPr>
          <p:nvPr/>
        </p:nvSpPr>
        <p:spPr bwMode="auto">
          <a:xfrm>
            <a:off x="5303838" y="2471738"/>
            <a:ext cx="747712" cy="2555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de-DE" sz="1200">
                <a:latin typeface="楷体" panose="02010609060101010101" charset="-122"/>
                <a:ea typeface="楷体" panose="02010609060101010101" charset="-122"/>
              </a:rPr>
              <a:t>数据发射</a:t>
            </a:r>
          </a:p>
        </p:txBody>
      </p:sp>
      <p:sp>
        <p:nvSpPr>
          <p:cNvPr id="22548" name="矩形 27"/>
          <p:cNvSpPr>
            <a:spLocks noChangeArrowheads="1"/>
          </p:cNvSpPr>
          <p:nvPr/>
        </p:nvSpPr>
        <p:spPr bwMode="auto">
          <a:xfrm>
            <a:off x="170498" y="910908"/>
            <a:ext cx="3867150" cy="384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ctr">
            <a:spAutoFit/>
          </a:bodyPr>
          <a:lstStyle/>
          <a:p>
            <a:pPr marL="342900" indent="-342900">
              <a:lnSpc>
                <a:spcPts val="3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2400" b="1">
                <a:latin typeface="楷体" panose="02010609060101010101" charset="-122"/>
                <a:ea typeface="楷体" panose="02010609060101010101" charset="-122"/>
              </a:rPr>
              <a:t>CAN-bus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总线数据传输过程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36830" y="188595"/>
            <a:ext cx="497713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</a:rPr>
              <a:t>CAN</a:t>
            </a:r>
            <a:r>
              <a:rPr lang="zh-CN" altLang="en-US" sz="3200" dirty="0">
                <a:solidFill>
                  <a:srgbClr val="002060"/>
                </a:solidFill>
              </a:rPr>
              <a:t>总线信息发送与接收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1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5F5F5F"/>
      </a:hlink>
      <a:folHlink>
        <a:srgbClr val="919191"/>
      </a:folHlink>
    </a:clrScheme>
    <a:fontScheme name="Tema de Office">
      <a:majorFont>
        <a:latin typeface="Calibri"/>
        <a:ea typeface="Heiti SC Light"/>
        <a:cs typeface=""/>
      </a:majorFont>
      <a:minorFont>
        <a:latin typeface="Calibri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Heiti SC Light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Heiti SC Light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F8F8F8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5F5F5F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tech2[1]</Template>
  <TotalTime>163</TotalTime>
  <Words>658</Words>
  <Application>Microsoft Office PowerPoint</Application>
  <PresentationFormat>全屏显示(4:3)</PresentationFormat>
  <Paragraphs>85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Heiti SC Light</vt:lpstr>
      <vt:lpstr>黑体</vt:lpstr>
      <vt:lpstr>华文行楷</vt:lpstr>
      <vt:lpstr>华文新魏</vt:lpstr>
      <vt:lpstr>华文中宋</vt:lpstr>
      <vt:lpstr>楷体</vt:lpstr>
      <vt:lpstr>楷体_GB2312</vt:lpstr>
      <vt:lpstr>宋体</vt:lpstr>
      <vt:lpstr>Arial</vt:lpstr>
      <vt:lpstr>Calibri</vt:lpstr>
      <vt:lpstr>Times New Roman</vt:lpstr>
      <vt:lpstr>1_Tema de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</dc:creator>
  <cp:lastModifiedBy>刘 柏辰</cp:lastModifiedBy>
  <cp:revision>235</cp:revision>
  <dcterms:created xsi:type="dcterms:W3CDTF">2002-02-21T06:49:00Z</dcterms:created>
  <dcterms:modified xsi:type="dcterms:W3CDTF">2018-11-02T08:54:38Z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2052-10.1.0.6929</vt:lpwstr>
  </property>
</Properties>
</file>