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470" r:id="rId2"/>
    <p:sldId id="640" r:id="rId3"/>
    <p:sldId id="641" r:id="rId4"/>
    <p:sldId id="642" r:id="rId5"/>
    <p:sldId id="652" r:id="rId6"/>
    <p:sldId id="653" r:id="rId7"/>
    <p:sldId id="662" r:id="rId8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Heiti SC Light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3399"/>
    <a:srgbClr val="000000"/>
    <a:srgbClr val="0066CC"/>
    <a:srgbClr val="CC33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94" autoAdjust="0"/>
  </p:normalViewPr>
  <p:slideViewPr>
    <p:cSldViewPr showGuides="1">
      <p:cViewPr varScale="1">
        <p:scale>
          <a:sx n="77" d="100"/>
          <a:sy n="77" d="100"/>
        </p:scale>
        <p:origin x="1655" y="73"/>
      </p:cViewPr>
      <p:guideLst>
        <p:guide orient="horz" pos="2144"/>
        <p:guide pos="30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单击此处编辑母版文本样式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第二级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第三级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第四级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Heiti SC Light" charset="-122"/>
                <a:cs typeface="+mn-cs"/>
              </a:rPr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Heiti SC Light" charset="-122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Heiti SC Light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200" b="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Heiti SC Light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 lvl="0" eaLnBrk="1" hangingPunct="1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lvl="0" eaLnBrk="1" hangingPunct="1">
              <a:buClrTx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pPr lvl="0" eaLnBrk="1" hangingPunct="1">
              <a:buClrTx/>
            </a:pPr>
            <a:fld id="{9A0DB2DC-4C9A-4742-B13C-FB6460FD3503}" type="slidenum">
              <a:rPr lang="en-US" altLang="zh-CN"/>
              <a:pPr lvl="0" eaLnBrk="1" hangingPunct="1">
                <a:buClrTx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16000" y="0"/>
            <a:ext cx="8820000" cy="88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Trainingsmodulkürzel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16000" y="1357200"/>
            <a:ext cx="8820000" cy="53860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Titel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18438" y="6573600"/>
            <a:ext cx="498375" cy="284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10.2015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15309" y="6573600"/>
            <a:ext cx="668197" cy="2844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• VSQ/TT •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24282" y="6573600"/>
            <a:ext cx="656321" cy="284400"/>
          </a:xfrm>
          <a:prstGeom prst="rect">
            <a:avLst/>
          </a:prstGeom>
        </p:spPr>
        <p:txBody>
          <a:bodyPr/>
          <a:lstStyle/>
          <a:p>
            <a:fld id="{F88CA1DD-5EE9-4A5C-9460-BBFB000F24F6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" y="982813"/>
            <a:ext cx="8820000" cy="338554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200" b="0" baseline="0">
                <a:latin typeface="VW Headline OT-Black" pitchFamily="34" charset="0"/>
                <a:ea typeface="方正大黑简体" pitchFamily="65" charset="-122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14"/>
          </p:nvPr>
        </p:nvSpPr>
        <p:spPr>
          <a:xfrm>
            <a:off x="191099" y="1452698"/>
            <a:ext cx="3066894" cy="1231106"/>
          </a:xfrm>
          <a:prstGeom prst="rect">
            <a:avLst/>
          </a:prstGeom>
        </p:spPr>
        <p:txBody>
          <a:bodyPr/>
          <a:lstStyle>
            <a:lvl1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None/>
              <a:defRPr lang="zh-CN" altLang="en-US" sz="1000" b="0" kern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1pPr>
            <a:lvl2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None/>
              <a:defRPr lang="zh-CN" altLang="en-US" sz="1000" b="0" kern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2pPr>
            <a:lvl3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None/>
              <a:defRPr lang="zh-CN" altLang="en-US" sz="1000" b="0" kern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3pPr>
            <a:lvl4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None/>
              <a:defRPr lang="zh-CN" altLang="en-US" sz="1000" b="0" kern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4pPr>
            <a:lvl5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None/>
              <a:defRPr lang="en-US" sz="1000" b="0" ker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9" name="内容占位符 3"/>
          <p:cNvSpPr>
            <a:spLocks noGrp="1"/>
          </p:cNvSpPr>
          <p:nvPr>
            <p:ph sz="quarter" idx="15"/>
          </p:nvPr>
        </p:nvSpPr>
        <p:spPr>
          <a:xfrm>
            <a:off x="3601689" y="1452698"/>
            <a:ext cx="3073289" cy="1231106"/>
          </a:xfrm>
          <a:prstGeom prst="rect">
            <a:avLst/>
          </a:prstGeom>
        </p:spPr>
        <p:txBody>
          <a:bodyPr/>
          <a:lstStyle>
            <a:lvl1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Font typeface="Arial" panose="020B0604020202020204" pitchFamily="34" charset="0"/>
              <a:buNone/>
              <a:defRPr lang="zh-CN" altLang="en-US" sz="1000" b="0" kern="0" baseline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1pPr>
            <a:lvl2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Font typeface="Arial" panose="020B0604020202020204" pitchFamily="34" charset="0"/>
              <a:buNone/>
              <a:defRPr lang="zh-CN" altLang="en-US" sz="1000" b="0" kern="0" baseline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2pPr>
            <a:lvl3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Font typeface="Arial" panose="020B0604020202020204" pitchFamily="34" charset="0"/>
              <a:buNone/>
              <a:defRPr lang="zh-CN" altLang="en-US" sz="1000" b="0" kern="0" baseline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3pPr>
            <a:lvl4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Font typeface="Arial" panose="020B0604020202020204" pitchFamily="34" charset="0"/>
              <a:buNone/>
              <a:defRPr lang="zh-CN" altLang="en-US" sz="1000" b="0" kern="0" baseline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4pPr>
            <a:lvl5pPr marL="0" indent="0" algn="just" defTabSz="800735" rtl="0" eaLnBrk="1" latinLnBrk="0" hangingPunct="1">
              <a:spcBef>
                <a:spcPts val="0"/>
              </a:spcBef>
              <a:spcAft>
                <a:spcPts val="875"/>
              </a:spcAft>
              <a:buFont typeface="Arial" panose="020B0604020202020204" pitchFamily="34" charset="0"/>
              <a:buNone/>
              <a:defRPr lang="en-US" altLang="en-US" sz="1000" b="0" kern="0" baseline="0" smtClean="0">
                <a:solidFill>
                  <a:schemeClr val="tx1"/>
                </a:solidFill>
                <a:latin typeface="VW Headline OT-Book" pitchFamily="34" charset="0"/>
                <a:ea typeface="汉仪中等线简" pitchFamily="49" charset="-122"/>
                <a:cs typeface="+mn-cs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216000" y="0"/>
            <a:ext cx="8820000" cy="882000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VW Headline OT-Black" pitchFamily="34" charset="0"/>
                <a:ea typeface="汉仪大黑简" pitchFamily="49" charset="-122"/>
              </a:defRPr>
            </a:lvl1pPr>
          </a:lstStyle>
          <a:p>
            <a:r>
              <a:rPr lang="en-US" altLang="zh-CN"/>
              <a:t>C7</a:t>
            </a:r>
            <a:r>
              <a:rPr lang="zh-CN" altLang="en-US"/>
              <a:t>联网，总线系统及乘员保护</a:t>
            </a:r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000" y="0"/>
            <a:ext cx="8820000" cy="882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18438" y="6573600"/>
            <a:ext cx="498375" cy="284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10.2015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15309" y="6573600"/>
            <a:ext cx="668197" cy="2844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• VSQ/TT •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24282" y="6573600"/>
            <a:ext cx="656321" cy="284400"/>
          </a:xfrm>
          <a:prstGeom prst="rect">
            <a:avLst/>
          </a:prstGeom>
        </p:spPr>
        <p:txBody>
          <a:bodyPr/>
          <a:lstStyle/>
          <a:p>
            <a:fld id="{F88CA1DD-5EE9-4A5C-9460-BBFB000F24F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" y="982800"/>
            <a:ext cx="8820000" cy="430887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000" y="0"/>
            <a:ext cx="8820000" cy="882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18438" y="6573600"/>
            <a:ext cx="498375" cy="284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10.2015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15309" y="6573600"/>
            <a:ext cx="668197" cy="2844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• VSQ/TT •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24282" y="6573600"/>
            <a:ext cx="656321" cy="284400"/>
          </a:xfrm>
          <a:prstGeom prst="rect">
            <a:avLst/>
          </a:prstGeom>
        </p:spPr>
        <p:txBody>
          <a:bodyPr/>
          <a:lstStyle/>
          <a:p>
            <a:fld id="{F88CA1DD-5EE9-4A5C-9460-BBFB000F24F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" y="982800"/>
            <a:ext cx="8820000" cy="430887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635" y="6346190"/>
            <a:ext cx="9144000" cy="538480"/>
          </a:xfrm>
          <a:prstGeom prst="rect">
            <a:avLst/>
          </a:prstGeom>
          <a:gradFill flip="none">
            <a:gsLst>
              <a:gs pos="0">
                <a:srgbClr val="9EE256">
                  <a:alpha val="9000"/>
                </a:srgbClr>
              </a:gs>
              <a:gs pos="100000">
                <a:srgbClr val="52762D"/>
              </a:gs>
            </a:gsLst>
            <a:lin ang="27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-5680"/>
            <a:ext cx="9144000" cy="768350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effectLst/>
        </p:spPr>
        <p:txBody>
          <a:bodyPr wrap="square" lIns="91440" tIns="45720" rIns="91440" bIns="45720">
            <a:spAutoFit/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2400" b="1" u="heavy" strike="noStrike" cap="none" spc="0" baseline="0" noProof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effectLst/>
                <a:uFill>
                  <a:solidFill>
                    <a:srgbClr val="FF0000"/>
                  </a:solidFill>
                </a:uFill>
                <a:latin typeface="华文行楷" panose="02010800040101010101" pitchFamily="2" charset="-122"/>
                <a:ea typeface="华文行楷" panose="02010800040101010101" pitchFamily="2" charset="-122"/>
              </a:rPr>
              <a:t>汽车单片机与局域网应用技术</a:t>
            </a:r>
            <a:endParaRPr lang="zh-CN" altLang="en-US" sz="2400" b="1" u="heavy" cap="none" spc="0" baseline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0070C0"/>
              </a:solidFill>
              <a:effectLst/>
              <a:uFill>
                <a:solidFill>
                  <a:srgbClr val="FF0000"/>
                </a:solidFill>
              </a:u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r"/>
            <a:r>
              <a:rPr lang="zh-CN" altLang="en-US" sz="2000" b="1" u="none" strike="noStrike" cap="none" spc="0" baseline="0" noProof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3300"/>
                </a:solidFill>
                <a:effectLst/>
                <a:uFill>
                  <a:solidFill>
                    <a:srgbClr val="7030A0"/>
                  </a:solidFill>
                </a:uFill>
                <a:latin typeface="华文新魏" panose="02010800040101010101" pitchFamily="2" charset="-122"/>
                <a:ea typeface="华文新魏" panose="02010800040101010101" pitchFamily="2" charset="-122"/>
              </a:rPr>
              <a:t>汽车电子技术专业教学资源库</a:t>
            </a:r>
            <a:endParaRPr lang="zh-CN" altLang="en-US" sz="2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3300"/>
              </a:solidFill>
              <a:effectLst/>
            </a:endParaRPr>
          </a:p>
        </p:txBody>
      </p:sp>
      <p:pic>
        <p:nvPicPr>
          <p:cNvPr id="47109" name="Picture 4" descr="logo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-6985" y="6346825"/>
            <a:ext cx="3006725" cy="4978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 descr="9]PHJ95F8`0M$PUWXC8GGJO.pn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57150" y="6286500"/>
            <a:ext cx="9086850" cy="571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Heiti SC Light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/>
          <p:nvPr/>
        </p:nvSpPr>
        <p:spPr>
          <a:xfrm>
            <a:off x="112713" y="2636912"/>
            <a:ext cx="89185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任务四：</a:t>
            </a:r>
            <a:r>
              <a:rPr lang="en-US" altLang="zh-CN" sz="3200" dirty="0" err="1">
                <a:latin typeface="黑体" panose="02010609060101010101" pitchFamily="49" charset="-122"/>
                <a:ea typeface="黑体" panose="02010609060101010101" pitchFamily="49" charset="-122"/>
              </a:rPr>
              <a:t>FlexRay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总线简介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074" name="Rectangle 3"/>
          <p:cNvSpPr/>
          <p:nvPr/>
        </p:nvSpPr>
        <p:spPr>
          <a:xfrm>
            <a:off x="1042988" y="3645218"/>
            <a:ext cx="7127875" cy="55399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知识点</a:t>
            </a:r>
            <a:r>
              <a:rPr lang="en-US" altLang="zh-CN" sz="2400" b="0" dirty="0"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2400" b="0" dirty="0">
                <a:latin typeface="Arial" panose="020B0604020202020204" pitchFamily="34" charset="0"/>
                <a:ea typeface="黑体" panose="02010609060101010101" pitchFamily="49" charset="-122"/>
              </a:rPr>
              <a:t>：</a:t>
            </a:r>
            <a:r>
              <a:rPr lang="en-US" altLang="zh-CN" sz="2400" dirty="0" err="1"/>
              <a:t>FlexRay</a:t>
            </a:r>
            <a:r>
              <a:rPr lang="zh-CN" altLang="en-US" sz="2400" dirty="0"/>
              <a:t>总线结构</a:t>
            </a:r>
            <a:endParaRPr lang="zh-CN" sz="24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Text Box 3"/>
          <p:cNvSpPr txBox="1"/>
          <p:nvPr/>
        </p:nvSpPr>
        <p:spPr>
          <a:xfrm>
            <a:off x="485775" y="1259205"/>
            <a:ext cx="8243888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8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项目一：</a:t>
            </a:r>
            <a:r>
              <a:rPr lang="zh-CN" altLang="zh-CN" sz="4800" dirty="0">
                <a:latin typeface="黑体" panose="02010609060101010101" pitchFamily="49" charset="-122"/>
                <a:ea typeface="黑体" panose="02010609060101010101" pitchFamily="49" charset="-122"/>
              </a:rPr>
              <a:t>车载网络系统介绍</a:t>
            </a:r>
            <a:endParaRPr lang="zh-CN" altLang="en-US" sz="48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7816940-A50E-4AD4-A330-9D314A5A7FE4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4CB76F2-A04C-47FA-B262-9CBA387710C7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47972" y="1383284"/>
            <a:ext cx="3762629" cy="39507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959485" defTabSz="912495">
              <a:lnSpc>
                <a:spcPct val="140000"/>
              </a:lnSpc>
            </a:pPr>
            <a:r>
              <a:rPr lang="zh-CN" altLang="en-US" sz="20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FlexRay 有如下特点: </a:t>
            </a:r>
          </a:p>
          <a:p>
            <a:pPr marL="171450" marR="959485" indent="-171450" defTabSz="912495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20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双线式总线系统 </a:t>
            </a:r>
          </a:p>
          <a:p>
            <a:pPr marL="171450" marR="959485" indent="-171450" defTabSz="912495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20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时间控制式数据传输 </a:t>
            </a:r>
          </a:p>
          <a:p>
            <a:pPr marL="171450" marR="959485" indent="-171450" defTabSz="912495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数据传输率:</a:t>
            </a:r>
          </a:p>
          <a:p>
            <a:pPr marL="171450" indent="-171450" defTabSz="912495">
              <a:lnSpc>
                <a:spcPts val="750"/>
              </a:lnSpc>
              <a:spcBef>
                <a:spcPts val="3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56870" indent="-171450" defTabSz="912495">
              <a:buFont typeface="Arial" panose="020B0604020202020204" pitchFamily="34" charset="0"/>
              <a:buChar char="•"/>
            </a:pP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最高 10 Mbit/s</a:t>
            </a:r>
          </a:p>
          <a:p>
            <a:pPr marL="356870" indent="-171450" defTabSz="912495">
              <a:lnSpc>
                <a:spcPts val="75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56870" indent="-171450" defTabSz="912495">
              <a:buFont typeface="Arial" panose="020B0604020202020204" pitchFamily="34" charset="0"/>
              <a:buChar char="•"/>
            </a:pP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2 个通道时：最多 20 MBit</a:t>
            </a:r>
          </a:p>
          <a:p>
            <a:pPr marL="171450" indent="-171450" defTabSz="912495">
              <a:lnSpc>
                <a:spcPts val="75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71450" marR="959485" indent="-171450" defTabSz="912495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数据传输有三个信号状态</a:t>
            </a:r>
          </a:p>
          <a:p>
            <a:pPr marL="171450" indent="-171450" defTabSz="912495">
              <a:lnSpc>
                <a:spcPts val="75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56870" indent="-171450" defTabSz="912495">
              <a:buFont typeface="Arial" panose="020B0604020202020204" pitchFamily="34" charset="0"/>
              <a:buChar char="•"/>
            </a:pP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Idle</a:t>
            </a: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（空闲）</a:t>
            </a:r>
          </a:p>
          <a:p>
            <a:pPr marL="356870" indent="-171450" defTabSz="912495">
              <a:lnSpc>
                <a:spcPts val="75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56870" indent="-171450" defTabSz="912495">
              <a:buFont typeface="Arial" panose="020B0604020202020204" pitchFamily="34" charset="0"/>
              <a:buChar char="•"/>
            </a:pP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Data 0</a:t>
            </a: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” 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（数据 0）</a:t>
            </a:r>
          </a:p>
          <a:p>
            <a:pPr marL="356870" indent="-171450" defTabSz="912495">
              <a:lnSpc>
                <a:spcPts val="750"/>
              </a:lnSpc>
              <a:spcBef>
                <a:spcPts val="3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56870" indent="-171450" defTabSz="912495">
              <a:buFont typeface="Arial" panose="020B0604020202020204" pitchFamily="34" charset="0"/>
              <a:buChar char="•"/>
            </a:pP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Data 1</a:t>
            </a:r>
            <a:r>
              <a:rPr lang="en-US" altLang="zh-CN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” </a:t>
            </a:r>
            <a:r>
              <a:rPr lang="zh-CN" altLang="en-US" sz="1800" b="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（数据 1）</a:t>
            </a:r>
          </a:p>
          <a:p>
            <a:pPr marL="171450" indent="-171450" defTabSz="912495">
              <a:lnSpc>
                <a:spcPts val="750"/>
              </a:lnSpc>
              <a:spcBef>
                <a:spcPts val="10"/>
              </a:spcBef>
              <a:buFont typeface="Arial" panose="020B0604020202020204" pitchFamily="34" charset="0"/>
              <a:buChar char="•"/>
            </a:pPr>
            <a:endParaRPr lang="zh-CN" altLang="en-US" sz="20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defTabSz="912495">
              <a:buFont typeface="Arial" panose="020B0604020202020204" pitchFamily="34" charset="0"/>
            </a:pPr>
            <a:endParaRPr lang="zh-CN" altLang="en-US" sz="1800" b="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7207" y="1892745"/>
            <a:ext cx="4208399" cy="2738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3"/>
          </p:nvPr>
        </p:nvSpPr>
        <p:spPr>
          <a:xfrm>
            <a:off x="216000" y="982808"/>
            <a:ext cx="8820000" cy="521970"/>
          </a:xfrm>
        </p:spPr>
        <p:txBody>
          <a:bodyPr/>
          <a:lstStyle/>
          <a:p>
            <a:r>
              <a:rPr lang="en-US" sz="2800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总线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–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特点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705" y="188595"/>
            <a:ext cx="3781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总线结构</a:t>
            </a:r>
            <a:endParaRPr lang="zh-CN" sz="3200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E12045F8-5F48-4B2B-9A54-358125FA48B8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975748" y="2190180"/>
            <a:ext cx="2380783" cy="1892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01692" y="2190180"/>
            <a:ext cx="2620701" cy="18928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8605" y="1779794"/>
            <a:ext cx="2419576" cy="5755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13690" marR="695960" indent="-303530" defTabSz="801370">
              <a:lnSpc>
                <a:spcPct val="132000"/>
              </a:lnSpc>
            </a:pP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CAN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</a:t>
            </a:r>
            <a:r>
              <a:rPr sz="1800" spc="-35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由事件触发</a:t>
            </a:r>
            <a:endParaRPr sz="18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3775" y="1851660"/>
            <a:ext cx="244856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Flex</a:t>
            </a:r>
            <a:r>
              <a:rPr sz="1800" spc="-26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r</a:t>
            </a:r>
            <a:r>
              <a:rPr sz="1800" spc="-22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a</a:t>
            </a: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y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</a:t>
            </a:r>
            <a:r>
              <a:rPr sz="1800" spc="-35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由时间触发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58850" y="4372610"/>
            <a:ext cx="3386455" cy="1095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-4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只有在需要时才访问媒体</a:t>
            </a:r>
            <a:r>
              <a:rPr sz="1800" b="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。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4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-4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访问媒体的时间与是否满载有关</a:t>
            </a:r>
            <a:r>
              <a:rPr sz="1800" b="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。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525"/>
              </a:lnSpc>
              <a:buFont typeface="Arial" panose="020B0604020202020204" pitchFamily="34" charset="0"/>
              <a:buChar char="•"/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18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到达时间不知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4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18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所用媒体有可能过载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1870" y="4372610"/>
            <a:ext cx="3089910" cy="1095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访问媒体的时间是确定好的</a:t>
            </a:r>
            <a:r>
              <a:rPr sz="1800" b="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。</a:t>
            </a: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4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访问媒体的时长是确定好的</a:t>
            </a:r>
            <a:r>
              <a:rPr sz="1800" b="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。</a:t>
            </a: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525"/>
              </a:lnSpc>
              <a:buFont typeface="Arial" panose="020B0604020202020204" pitchFamily="34" charset="0"/>
              <a:buChar char="•"/>
            </a:pP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18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到达时间已知</a:t>
            </a: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150495" indent="-150495" defTabSz="801370">
              <a:lnSpc>
                <a:spcPts val="48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61290" indent="-150495" defTabSz="801370">
              <a:buFont typeface="Arial" panose="020B0604020202020204" pitchFamily="34" charset="0"/>
              <a:buChar char="•"/>
              <a:tabLst>
                <a:tab pos="313690" algn="l"/>
              </a:tabLst>
            </a:pPr>
            <a:r>
              <a:rPr sz="1800" b="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备有带宽</a:t>
            </a:r>
            <a:r>
              <a:rPr sz="1800" b="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，即使可能无需用到。</a:t>
            </a:r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3"/>
          </p:nvPr>
        </p:nvSpPr>
        <p:spPr>
          <a:xfrm>
            <a:off x="216000" y="982803"/>
            <a:ext cx="8820000" cy="521970"/>
          </a:xfrm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CAN vs. Flexray 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9705" y="188595"/>
            <a:ext cx="3781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总线结构</a:t>
            </a:r>
            <a:endParaRPr lang="zh-CN" sz="3200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矩形 210">
            <a:extLst>
              <a:ext uri="{FF2B5EF4-FFF2-40B4-BE49-F238E27FC236}">
                <a16:creationId xmlns:a16="http://schemas.microsoft.com/office/drawing/2014/main" id="{73CD20D0-A60F-4C38-87F2-CD727C9F5C14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3129496" y="1782304"/>
            <a:ext cx="835993" cy="331259"/>
          </a:xfrm>
          <a:custGeom>
            <a:avLst/>
            <a:gdLst/>
            <a:ahLst/>
            <a:cxnLst/>
            <a:rect l="l" t="t" r="r" b="b"/>
            <a:pathLst>
              <a:path w="977646" h="364998">
                <a:moveTo>
                  <a:pt x="0" y="0"/>
                </a:moveTo>
                <a:lnTo>
                  <a:pt x="0" y="364997"/>
                </a:lnTo>
                <a:lnTo>
                  <a:pt x="977646" y="364997"/>
                </a:lnTo>
                <a:lnTo>
                  <a:pt x="977646" y="0"/>
                </a:lnTo>
                <a:lnTo>
                  <a:pt x="0" y="0"/>
                </a:lnTo>
                <a:close/>
              </a:path>
            </a:pathLst>
          </a:custGeom>
          <a:solidFill>
            <a:srgbClr val="F9E8B1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1813282" y="2829332"/>
            <a:ext cx="2474743" cy="358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13281" y="2165433"/>
            <a:ext cx="2474744" cy="3575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42108" y="2574146"/>
            <a:ext cx="591645" cy="204703"/>
          </a:xfrm>
          <a:custGeom>
            <a:avLst/>
            <a:gdLst/>
            <a:ahLst/>
            <a:cxnLst/>
            <a:rect l="l" t="t" r="r" b="b"/>
            <a:pathLst>
              <a:path w="691896" h="225552">
                <a:moveTo>
                  <a:pt x="0" y="0"/>
                </a:moveTo>
                <a:lnTo>
                  <a:pt x="0" y="225552"/>
                </a:lnTo>
                <a:lnTo>
                  <a:pt x="691896" y="225552"/>
                </a:lnTo>
                <a:lnTo>
                  <a:pt x="69189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7176" y="2465570"/>
            <a:ext cx="95783" cy="217150"/>
          </a:xfrm>
          <a:custGeom>
            <a:avLst/>
            <a:gdLst/>
            <a:ahLst/>
            <a:cxnLst/>
            <a:rect l="l" t="t" r="r" b="b"/>
            <a:pathLst>
              <a:path w="112013" h="239267">
                <a:moveTo>
                  <a:pt x="112013" y="225552"/>
                </a:moveTo>
                <a:lnTo>
                  <a:pt x="48767" y="0"/>
                </a:lnTo>
                <a:lnTo>
                  <a:pt x="0" y="13716"/>
                </a:lnTo>
                <a:lnTo>
                  <a:pt x="63245" y="239268"/>
                </a:lnTo>
                <a:lnTo>
                  <a:pt x="112013" y="22555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66980" y="2011211"/>
            <a:ext cx="65159" cy="1177040"/>
          </a:xfrm>
          <a:custGeom>
            <a:avLst/>
            <a:gdLst/>
            <a:ahLst/>
            <a:cxnLst/>
            <a:rect l="l" t="t" r="r" b="b"/>
            <a:pathLst>
              <a:path w="76200" h="1296924">
                <a:moveTo>
                  <a:pt x="76199" y="76200"/>
                </a:moveTo>
                <a:lnTo>
                  <a:pt x="38099" y="0"/>
                </a:lnTo>
                <a:lnTo>
                  <a:pt x="0" y="76200"/>
                </a:lnTo>
                <a:lnTo>
                  <a:pt x="26661" y="76200"/>
                </a:lnTo>
                <a:lnTo>
                  <a:pt x="26669" y="63246"/>
                </a:lnTo>
                <a:lnTo>
                  <a:pt x="48767" y="63246"/>
                </a:lnTo>
                <a:lnTo>
                  <a:pt x="48767" y="76200"/>
                </a:lnTo>
                <a:lnTo>
                  <a:pt x="76199" y="76200"/>
                </a:lnTo>
                <a:close/>
              </a:path>
              <a:path w="76200" h="1296924">
                <a:moveTo>
                  <a:pt x="48759" y="76200"/>
                </a:moveTo>
                <a:lnTo>
                  <a:pt x="26661" y="76200"/>
                </a:lnTo>
                <a:lnTo>
                  <a:pt x="25908" y="1296924"/>
                </a:lnTo>
                <a:lnTo>
                  <a:pt x="48006" y="1296924"/>
                </a:lnTo>
                <a:lnTo>
                  <a:pt x="48759" y="76200"/>
                </a:lnTo>
                <a:close/>
              </a:path>
              <a:path w="76200" h="1296924">
                <a:moveTo>
                  <a:pt x="48767" y="63246"/>
                </a:moveTo>
                <a:lnTo>
                  <a:pt x="26669" y="63246"/>
                </a:lnTo>
                <a:lnTo>
                  <a:pt x="26661" y="76200"/>
                </a:lnTo>
                <a:lnTo>
                  <a:pt x="48759" y="76200"/>
                </a:lnTo>
                <a:lnTo>
                  <a:pt x="48767" y="63246"/>
                </a:lnTo>
                <a:close/>
              </a:path>
              <a:path w="76200" h="1296924">
                <a:moveTo>
                  <a:pt x="48767" y="76200"/>
                </a:moveTo>
                <a:lnTo>
                  <a:pt x="48767" y="63246"/>
                </a:lnTo>
                <a:lnTo>
                  <a:pt x="48759" y="76200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98258" y="3177186"/>
            <a:ext cx="3712115" cy="45642"/>
          </a:xfrm>
          <a:custGeom>
            <a:avLst/>
            <a:gdLst/>
            <a:ahLst/>
            <a:cxnLst/>
            <a:rect l="l" t="t" r="r" b="b"/>
            <a:pathLst>
              <a:path w="4341113" h="50291">
                <a:moveTo>
                  <a:pt x="4277106" y="23621"/>
                </a:moveTo>
                <a:lnTo>
                  <a:pt x="4277106" y="761"/>
                </a:lnTo>
                <a:lnTo>
                  <a:pt x="0" y="0"/>
                </a:lnTo>
                <a:lnTo>
                  <a:pt x="0" y="22098"/>
                </a:lnTo>
                <a:lnTo>
                  <a:pt x="4277106" y="23621"/>
                </a:lnTo>
                <a:close/>
              </a:path>
              <a:path w="4341113" h="50291">
                <a:moveTo>
                  <a:pt x="4341114" y="12191"/>
                </a:moveTo>
                <a:lnTo>
                  <a:pt x="4264914" y="-25908"/>
                </a:lnTo>
                <a:lnTo>
                  <a:pt x="4264914" y="759"/>
                </a:lnTo>
                <a:lnTo>
                  <a:pt x="4277106" y="761"/>
                </a:lnTo>
                <a:lnTo>
                  <a:pt x="4277106" y="44195"/>
                </a:lnTo>
                <a:lnTo>
                  <a:pt x="4341114" y="12191"/>
                </a:lnTo>
                <a:close/>
              </a:path>
              <a:path w="4341113" h="50291">
                <a:moveTo>
                  <a:pt x="4277106" y="44195"/>
                </a:moveTo>
                <a:lnTo>
                  <a:pt x="4277106" y="23621"/>
                </a:lnTo>
                <a:lnTo>
                  <a:pt x="4264914" y="23617"/>
                </a:lnTo>
                <a:lnTo>
                  <a:pt x="4264914" y="50291"/>
                </a:lnTo>
                <a:lnTo>
                  <a:pt x="4277106" y="44195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89442" y="2978710"/>
            <a:ext cx="110119" cy="9681"/>
          </a:xfrm>
          <a:custGeom>
            <a:avLst/>
            <a:gdLst/>
            <a:ahLst/>
            <a:cxnLst/>
            <a:rect l="l" t="t" r="r" b="b"/>
            <a:pathLst>
              <a:path w="128778" h="10667">
                <a:moveTo>
                  <a:pt x="128778" y="9144"/>
                </a:moveTo>
                <a:lnTo>
                  <a:pt x="128778" y="0"/>
                </a:lnTo>
                <a:lnTo>
                  <a:pt x="0" y="762"/>
                </a:lnTo>
                <a:lnTo>
                  <a:pt x="0" y="10668"/>
                </a:lnTo>
                <a:lnTo>
                  <a:pt x="128778" y="9144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89442" y="2774007"/>
            <a:ext cx="110119" cy="9681"/>
          </a:xfrm>
          <a:custGeom>
            <a:avLst/>
            <a:gdLst/>
            <a:ahLst/>
            <a:cxnLst/>
            <a:rect l="l" t="t" r="r" b="b"/>
            <a:pathLst>
              <a:path w="128778" h="10667">
                <a:moveTo>
                  <a:pt x="128778" y="9906"/>
                </a:moveTo>
                <a:lnTo>
                  <a:pt x="128778" y="0"/>
                </a:lnTo>
                <a:lnTo>
                  <a:pt x="0" y="1524"/>
                </a:lnTo>
                <a:lnTo>
                  <a:pt x="0" y="10668"/>
                </a:lnTo>
                <a:lnTo>
                  <a:pt x="128778" y="9906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8283" y="2928452"/>
            <a:ext cx="155296" cy="1486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1V</a:t>
            </a:r>
          </a:p>
        </p:txBody>
      </p:sp>
      <p:sp>
        <p:nvSpPr>
          <p:cNvPr id="11" name="object 11"/>
          <p:cNvSpPr/>
          <p:nvPr/>
        </p:nvSpPr>
        <p:spPr>
          <a:xfrm>
            <a:off x="1489442" y="2569997"/>
            <a:ext cx="110119" cy="9681"/>
          </a:xfrm>
          <a:custGeom>
            <a:avLst/>
            <a:gdLst/>
            <a:ahLst/>
            <a:cxnLst/>
            <a:rect l="l" t="t" r="r" b="b"/>
            <a:pathLst>
              <a:path w="128778" h="10667">
                <a:moveTo>
                  <a:pt x="128778" y="9144"/>
                </a:moveTo>
                <a:lnTo>
                  <a:pt x="128778" y="0"/>
                </a:lnTo>
                <a:lnTo>
                  <a:pt x="0" y="762"/>
                </a:lnTo>
                <a:lnTo>
                  <a:pt x="0" y="10668"/>
                </a:lnTo>
                <a:lnTo>
                  <a:pt x="128778" y="9144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89442" y="2365293"/>
            <a:ext cx="110119" cy="9681"/>
          </a:xfrm>
          <a:custGeom>
            <a:avLst/>
            <a:gdLst/>
            <a:ahLst/>
            <a:cxnLst/>
            <a:rect l="l" t="t" r="r" b="b"/>
            <a:pathLst>
              <a:path w="128778" h="10667">
                <a:moveTo>
                  <a:pt x="128778" y="9906"/>
                </a:moveTo>
                <a:lnTo>
                  <a:pt x="128778" y="0"/>
                </a:lnTo>
                <a:lnTo>
                  <a:pt x="0" y="1524"/>
                </a:lnTo>
                <a:lnTo>
                  <a:pt x="0" y="10668"/>
                </a:lnTo>
                <a:lnTo>
                  <a:pt x="128778" y="9906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89440" y="2161282"/>
            <a:ext cx="110118" cy="9681"/>
          </a:xfrm>
          <a:custGeom>
            <a:avLst/>
            <a:gdLst/>
            <a:ahLst/>
            <a:cxnLst/>
            <a:rect l="l" t="t" r="r" b="b"/>
            <a:pathLst>
              <a:path w="128777" h="10667">
                <a:moveTo>
                  <a:pt x="128777" y="9144"/>
                </a:moveTo>
                <a:lnTo>
                  <a:pt x="128777" y="0"/>
                </a:lnTo>
                <a:lnTo>
                  <a:pt x="0" y="762"/>
                </a:lnTo>
                <a:lnTo>
                  <a:pt x="0" y="10668"/>
                </a:lnTo>
                <a:lnTo>
                  <a:pt x="128777" y="9144"/>
                </a:lnTo>
                <a:close/>
              </a:path>
            </a:pathLst>
          </a:custGeom>
          <a:solidFill>
            <a:srgbClr val="0E3192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42109" y="2672348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98146" y="2672348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54183" y="2672348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10219" y="2672348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66257" y="2672348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21640" y="2672348"/>
            <a:ext cx="32580" cy="8989"/>
          </a:xfrm>
          <a:custGeom>
            <a:avLst/>
            <a:gdLst/>
            <a:ahLst/>
            <a:cxnLst/>
            <a:rect l="l" t="t" r="r" b="b"/>
            <a:pathLst>
              <a:path w="38100" h="9905">
                <a:moveTo>
                  <a:pt x="19050" y="0"/>
                </a:moveTo>
                <a:lnTo>
                  <a:pt x="19050" y="9905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77676" y="2673039"/>
            <a:ext cx="32580" cy="8298"/>
          </a:xfrm>
          <a:custGeom>
            <a:avLst/>
            <a:gdLst/>
            <a:ahLst/>
            <a:cxnLst/>
            <a:rect l="l" t="t" r="r" b="b"/>
            <a:pathLst>
              <a:path w="38100" h="9143">
                <a:moveTo>
                  <a:pt x="19050" y="0"/>
                </a:moveTo>
                <a:lnTo>
                  <a:pt x="19050" y="9143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33713" y="2673038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89750" y="2673038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845787" y="2673038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901826" y="2673038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98258" y="2652983"/>
            <a:ext cx="161593" cy="47717"/>
          </a:xfrm>
          <a:custGeom>
            <a:avLst/>
            <a:gdLst/>
            <a:ahLst/>
            <a:cxnLst/>
            <a:rect l="l" t="t" r="r" b="b"/>
            <a:pathLst>
              <a:path w="188975" h="52577">
                <a:moveTo>
                  <a:pt x="188976" y="52577"/>
                </a:moveTo>
                <a:lnTo>
                  <a:pt x="188976" y="1523"/>
                </a:lnTo>
                <a:lnTo>
                  <a:pt x="0" y="0"/>
                </a:lnTo>
                <a:lnTo>
                  <a:pt x="0" y="51053"/>
                </a:lnTo>
                <a:lnTo>
                  <a:pt x="188976" y="5257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813283" y="2869441"/>
            <a:ext cx="538215" cy="24205"/>
          </a:xfrm>
          <a:custGeom>
            <a:avLst/>
            <a:gdLst/>
            <a:ahLst/>
            <a:cxnLst/>
            <a:rect l="l" t="t" r="r" b="b"/>
            <a:pathLst>
              <a:path w="629412" h="26670">
                <a:moveTo>
                  <a:pt x="629412" y="26669"/>
                </a:moveTo>
                <a:lnTo>
                  <a:pt x="629412" y="761"/>
                </a:lnTo>
                <a:lnTo>
                  <a:pt x="0" y="0"/>
                </a:lnTo>
                <a:lnTo>
                  <a:pt x="0" y="25146"/>
                </a:lnTo>
                <a:lnTo>
                  <a:pt x="629412" y="2666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739002" y="2464877"/>
            <a:ext cx="95783" cy="218533"/>
          </a:xfrm>
          <a:custGeom>
            <a:avLst/>
            <a:gdLst/>
            <a:ahLst/>
            <a:cxnLst/>
            <a:rect l="l" t="t" r="r" b="b"/>
            <a:pathLst>
              <a:path w="112013" h="240791">
                <a:moveTo>
                  <a:pt x="112014" y="13715"/>
                </a:moveTo>
                <a:lnTo>
                  <a:pt x="62484" y="0"/>
                </a:lnTo>
                <a:lnTo>
                  <a:pt x="0" y="227075"/>
                </a:lnTo>
                <a:lnTo>
                  <a:pt x="48768" y="240791"/>
                </a:lnTo>
                <a:lnTo>
                  <a:pt x="112014" y="137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13283" y="2448974"/>
            <a:ext cx="538215" cy="47025"/>
          </a:xfrm>
          <a:custGeom>
            <a:avLst/>
            <a:gdLst/>
            <a:ahLst/>
            <a:cxnLst/>
            <a:rect l="l" t="t" r="r" b="b"/>
            <a:pathLst>
              <a:path w="629412" h="51815">
                <a:moveTo>
                  <a:pt x="629412" y="51815"/>
                </a:moveTo>
                <a:lnTo>
                  <a:pt x="629412" y="1523"/>
                </a:lnTo>
                <a:lnTo>
                  <a:pt x="0" y="0"/>
                </a:lnTo>
                <a:lnTo>
                  <a:pt x="0" y="51053"/>
                </a:lnTo>
                <a:lnTo>
                  <a:pt x="629412" y="518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329993" y="2469025"/>
            <a:ext cx="97086" cy="414938"/>
          </a:xfrm>
          <a:custGeom>
            <a:avLst/>
            <a:gdLst/>
            <a:ahLst/>
            <a:cxnLst/>
            <a:rect l="l" t="t" r="r" b="b"/>
            <a:pathLst>
              <a:path w="113537" h="457200">
                <a:moveTo>
                  <a:pt x="113538" y="450342"/>
                </a:moveTo>
                <a:lnTo>
                  <a:pt x="50292" y="0"/>
                </a:lnTo>
                <a:lnTo>
                  <a:pt x="0" y="6858"/>
                </a:lnTo>
                <a:lnTo>
                  <a:pt x="63246" y="457200"/>
                </a:lnTo>
                <a:lnTo>
                  <a:pt x="113538" y="45034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342107" y="2652983"/>
            <a:ext cx="430051" cy="47717"/>
          </a:xfrm>
          <a:custGeom>
            <a:avLst/>
            <a:gdLst/>
            <a:ahLst/>
            <a:cxnLst/>
            <a:rect l="l" t="t" r="r" b="b"/>
            <a:pathLst>
              <a:path w="502920" h="52577">
                <a:moveTo>
                  <a:pt x="502920" y="52577"/>
                </a:moveTo>
                <a:lnTo>
                  <a:pt x="502920" y="1523"/>
                </a:lnTo>
                <a:lnTo>
                  <a:pt x="0" y="0"/>
                </a:lnTo>
                <a:lnTo>
                  <a:pt x="0" y="51053"/>
                </a:lnTo>
                <a:lnTo>
                  <a:pt x="502920" y="5257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749425" y="2673038"/>
            <a:ext cx="74932" cy="210927"/>
          </a:xfrm>
          <a:custGeom>
            <a:avLst/>
            <a:gdLst/>
            <a:ahLst/>
            <a:cxnLst/>
            <a:rect l="l" t="t" r="r" b="b"/>
            <a:pathLst>
              <a:path w="87629" h="232410">
                <a:moveTo>
                  <a:pt x="87629" y="225552"/>
                </a:moveTo>
                <a:lnTo>
                  <a:pt x="24383" y="0"/>
                </a:lnTo>
                <a:lnTo>
                  <a:pt x="0" y="6858"/>
                </a:lnTo>
                <a:lnTo>
                  <a:pt x="62483" y="232410"/>
                </a:lnTo>
                <a:lnTo>
                  <a:pt x="87629" y="225552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339769" y="2470412"/>
            <a:ext cx="77539" cy="412171"/>
          </a:xfrm>
          <a:custGeom>
            <a:avLst/>
            <a:gdLst/>
            <a:ahLst/>
            <a:cxnLst/>
            <a:rect l="l" t="t" r="r" b="b"/>
            <a:pathLst>
              <a:path w="90677" h="454151">
                <a:moveTo>
                  <a:pt x="90677" y="3809"/>
                </a:moveTo>
                <a:lnTo>
                  <a:pt x="65531" y="0"/>
                </a:lnTo>
                <a:lnTo>
                  <a:pt x="0" y="450342"/>
                </a:lnTo>
                <a:lnTo>
                  <a:pt x="25145" y="454152"/>
                </a:lnTo>
                <a:lnTo>
                  <a:pt x="90677" y="380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340804" y="2664738"/>
            <a:ext cx="432656" cy="24205"/>
          </a:xfrm>
          <a:custGeom>
            <a:avLst/>
            <a:gdLst/>
            <a:ahLst/>
            <a:cxnLst/>
            <a:rect l="l" t="t" r="r" b="b"/>
            <a:pathLst>
              <a:path w="505967" h="26670">
                <a:moveTo>
                  <a:pt x="505967" y="25908"/>
                </a:moveTo>
                <a:lnTo>
                  <a:pt x="505967" y="0"/>
                </a:lnTo>
                <a:lnTo>
                  <a:pt x="0" y="1524"/>
                </a:lnTo>
                <a:lnTo>
                  <a:pt x="0" y="26670"/>
                </a:lnTo>
                <a:lnTo>
                  <a:pt x="505967" y="259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596953" y="2664738"/>
            <a:ext cx="164201" cy="24205"/>
          </a:xfrm>
          <a:custGeom>
            <a:avLst/>
            <a:gdLst/>
            <a:ahLst/>
            <a:cxnLst/>
            <a:rect l="l" t="t" r="r" b="b"/>
            <a:pathLst>
              <a:path w="192024" h="26670">
                <a:moveTo>
                  <a:pt x="192024" y="25908"/>
                </a:moveTo>
                <a:lnTo>
                  <a:pt x="191262" y="0"/>
                </a:lnTo>
                <a:lnTo>
                  <a:pt x="0" y="1524"/>
                </a:lnTo>
                <a:lnTo>
                  <a:pt x="762" y="26670"/>
                </a:lnTo>
                <a:lnTo>
                  <a:pt x="192024" y="25908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342109" y="2569996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398146" y="2569996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733713" y="2570688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3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789750" y="2570688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3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845787" y="2570688"/>
            <a:ext cx="32580" cy="8989"/>
          </a:xfrm>
          <a:custGeom>
            <a:avLst/>
            <a:gdLst/>
            <a:ahLst/>
            <a:cxnLst/>
            <a:rect l="l" t="t" r="r" b="b"/>
            <a:pathLst>
              <a:path w="38100" h="9905">
                <a:moveTo>
                  <a:pt x="19050" y="0"/>
                </a:moveTo>
                <a:lnTo>
                  <a:pt x="19050" y="9906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901826" y="2570688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42109" y="2774007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398146" y="2774697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763035" y="2761328"/>
            <a:ext cx="0" cy="3573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370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789750" y="2775389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845787" y="2775389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901826" y="2775389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49621" y="2506373"/>
            <a:ext cx="280184" cy="136929"/>
          </a:xfrm>
          <a:custGeom>
            <a:avLst/>
            <a:gdLst/>
            <a:ahLst/>
            <a:cxnLst/>
            <a:rect l="l" t="t" r="r" b="b"/>
            <a:pathLst>
              <a:path w="327660" h="150876">
                <a:moveTo>
                  <a:pt x="0" y="0"/>
                </a:moveTo>
                <a:lnTo>
                  <a:pt x="0" y="150876"/>
                </a:lnTo>
                <a:lnTo>
                  <a:pt x="327660" y="150876"/>
                </a:lnTo>
                <a:lnTo>
                  <a:pt x="3276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9E8B1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449620" y="2708308"/>
            <a:ext cx="310158" cy="138313"/>
          </a:xfrm>
          <a:custGeom>
            <a:avLst/>
            <a:gdLst/>
            <a:ahLst/>
            <a:cxnLst/>
            <a:rect l="l" t="t" r="r" b="b"/>
            <a:pathLst>
              <a:path w="362712" h="152400">
                <a:moveTo>
                  <a:pt x="0" y="0"/>
                </a:moveTo>
                <a:lnTo>
                  <a:pt x="0" y="152400"/>
                </a:lnTo>
                <a:lnTo>
                  <a:pt x="362712" y="152400"/>
                </a:lnTo>
                <a:lnTo>
                  <a:pt x="362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9E8B1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354948" y="2130852"/>
            <a:ext cx="8471" cy="34578"/>
          </a:xfrm>
          <a:custGeom>
            <a:avLst/>
            <a:gdLst/>
            <a:ahLst/>
            <a:cxnLst/>
            <a:rect l="l" t="t" r="r" b="b"/>
            <a:pathLst>
              <a:path w="9906" h="38100">
                <a:moveTo>
                  <a:pt x="4953" y="0"/>
                </a:moveTo>
                <a:lnTo>
                  <a:pt x="4953" y="38099"/>
                </a:lnTo>
              </a:path>
            </a:pathLst>
          </a:custGeom>
          <a:ln w="11176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354948" y="2190326"/>
            <a:ext cx="8471" cy="34578"/>
          </a:xfrm>
          <a:custGeom>
            <a:avLst/>
            <a:gdLst/>
            <a:ahLst/>
            <a:cxnLst/>
            <a:rect l="l" t="t" r="r" b="b"/>
            <a:pathLst>
              <a:path w="9906" h="38100">
                <a:moveTo>
                  <a:pt x="4953" y="0"/>
                </a:moveTo>
                <a:lnTo>
                  <a:pt x="4953" y="38100"/>
                </a:lnTo>
              </a:path>
            </a:pathLst>
          </a:custGeom>
          <a:ln w="11176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354946" y="2249802"/>
            <a:ext cx="8471" cy="33887"/>
          </a:xfrm>
          <a:custGeom>
            <a:avLst/>
            <a:gdLst/>
            <a:ahLst/>
            <a:cxnLst/>
            <a:rect l="l" t="t" r="r" b="b"/>
            <a:pathLst>
              <a:path w="9905" h="37338">
                <a:moveTo>
                  <a:pt x="4952" y="0"/>
                </a:moveTo>
                <a:lnTo>
                  <a:pt x="4952" y="37338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54946" y="2309276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355600" y="2368751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355600" y="2428226"/>
            <a:ext cx="7818" cy="33887"/>
          </a:xfrm>
          <a:custGeom>
            <a:avLst/>
            <a:gdLst/>
            <a:ahLst/>
            <a:cxnLst/>
            <a:rect l="l" t="t" r="r" b="b"/>
            <a:pathLst>
              <a:path w="9143" h="37338">
                <a:moveTo>
                  <a:pt x="4571" y="0"/>
                </a:moveTo>
                <a:lnTo>
                  <a:pt x="4571" y="37338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355600" y="2487701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355600" y="2547172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355600" y="2606648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355600" y="266612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355600" y="2725596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55600" y="278507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55600" y="2844545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55600" y="2904020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355599" y="2963493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355599" y="3022968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355599" y="3082443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55598" y="3141917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6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6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56251" y="320139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251" y="3260866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56251" y="3320342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56251" y="3379814"/>
            <a:ext cx="7818" cy="11756"/>
          </a:xfrm>
          <a:custGeom>
            <a:avLst/>
            <a:gdLst/>
            <a:ahLst/>
            <a:cxnLst/>
            <a:rect l="l" t="t" r="r" b="b"/>
            <a:pathLst>
              <a:path w="9143" h="12953">
                <a:moveTo>
                  <a:pt x="4571" y="0"/>
                </a:moveTo>
                <a:lnTo>
                  <a:pt x="4571" y="12953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712671" y="2130852"/>
            <a:ext cx="7820" cy="34578"/>
          </a:xfrm>
          <a:custGeom>
            <a:avLst/>
            <a:gdLst/>
            <a:ahLst/>
            <a:cxnLst/>
            <a:rect l="l" t="t" r="r" b="b"/>
            <a:pathLst>
              <a:path w="9144" h="38100">
                <a:moveTo>
                  <a:pt x="4572" y="0"/>
                </a:moveTo>
                <a:lnTo>
                  <a:pt x="4572" y="38099"/>
                </a:lnTo>
              </a:path>
            </a:pathLst>
          </a:custGeom>
          <a:ln w="10414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712671" y="2190326"/>
            <a:ext cx="7820" cy="34578"/>
          </a:xfrm>
          <a:custGeom>
            <a:avLst/>
            <a:gdLst/>
            <a:ahLst/>
            <a:cxnLst/>
            <a:rect l="l" t="t" r="r" b="b"/>
            <a:pathLst>
              <a:path w="9144" h="38100">
                <a:moveTo>
                  <a:pt x="4572" y="0"/>
                </a:moveTo>
                <a:lnTo>
                  <a:pt x="4572" y="38100"/>
                </a:lnTo>
              </a:path>
            </a:pathLst>
          </a:custGeom>
          <a:ln w="10414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712671" y="2249802"/>
            <a:ext cx="7820" cy="33887"/>
          </a:xfrm>
          <a:custGeom>
            <a:avLst/>
            <a:gdLst/>
            <a:ahLst/>
            <a:cxnLst/>
            <a:rect l="l" t="t" r="r" b="b"/>
            <a:pathLst>
              <a:path w="9144" h="37338">
                <a:moveTo>
                  <a:pt x="4572" y="0"/>
                </a:moveTo>
                <a:lnTo>
                  <a:pt x="4572" y="37338"/>
                </a:lnTo>
              </a:path>
            </a:pathLst>
          </a:custGeom>
          <a:ln w="10414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712671" y="2309276"/>
            <a:ext cx="7820" cy="33886"/>
          </a:xfrm>
          <a:custGeom>
            <a:avLst/>
            <a:gdLst/>
            <a:ahLst/>
            <a:cxnLst/>
            <a:rect l="l" t="t" r="r" b="b"/>
            <a:pathLst>
              <a:path w="9144" h="37337">
                <a:moveTo>
                  <a:pt x="4572" y="0"/>
                </a:moveTo>
                <a:lnTo>
                  <a:pt x="4572" y="37337"/>
                </a:lnTo>
              </a:path>
            </a:pathLst>
          </a:custGeom>
          <a:ln w="10414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712671" y="2368751"/>
            <a:ext cx="7820" cy="33886"/>
          </a:xfrm>
          <a:custGeom>
            <a:avLst/>
            <a:gdLst/>
            <a:ahLst/>
            <a:cxnLst/>
            <a:rect l="l" t="t" r="r" b="b"/>
            <a:pathLst>
              <a:path w="9144" h="37337">
                <a:moveTo>
                  <a:pt x="4572" y="0"/>
                </a:moveTo>
                <a:lnTo>
                  <a:pt x="4572" y="37337"/>
                </a:lnTo>
              </a:path>
            </a:pathLst>
          </a:custGeom>
          <a:ln w="10414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712670" y="2428226"/>
            <a:ext cx="8471" cy="33887"/>
          </a:xfrm>
          <a:custGeom>
            <a:avLst/>
            <a:gdLst/>
            <a:ahLst/>
            <a:cxnLst/>
            <a:rect l="l" t="t" r="r" b="b"/>
            <a:pathLst>
              <a:path w="9905" h="37338">
                <a:moveTo>
                  <a:pt x="4952" y="0"/>
                </a:moveTo>
                <a:lnTo>
                  <a:pt x="4952" y="37338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712670" y="2487701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712670" y="2547172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712671" y="2606647"/>
            <a:ext cx="8471" cy="33887"/>
          </a:xfrm>
          <a:custGeom>
            <a:avLst/>
            <a:gdLst/>
            <a:ahLst/>
            <a:cxnLst/>
            <a:rect l="l" t="t" r="r" b="b"/>
            <a:pathLst>
              <a:path w="9906" h="37338">
                <a:moveTo>
                  <a:pt x="4952" y="0"/>
                </a:moveTo>
                <a:lnTo>
                  <a:pt x="4952" y="37338"/>
                </a:lnTo>
              </a:path>
            </a:pathLst>
          </a:custGeom>
          <a:ln w="11176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713325" y="266612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713325" y="2725596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713325" y="278507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713325" y="2844545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713325" y="2904020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713325" y="296349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713325" y="3022968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713325" y="3082443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713325" y="3141917"/>
            <a:ext cx="7818" cy="33886"/>
          </a:xfrm>
          <a:custGeom>
            <a:avLst/>
            <a:gdLst/>
            <a:ahLst/>
            <a:cxnLst/>
            <a:rect l="l" t="t" r="r" b="b"/>
            <a:pathLst>
              <a:path w="9143" h="37337">
                <a:moveTo>
                  <a:pt x="4571" y="0"/>
                </a:moveTo>
                <a:lnTo>
                  <a:pt x="4571" y="37337"/>
                </a:lnTo>
              </a:path>
            </a:pathLst>
          </a:custGeom>
          <a:ln w="10413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713322" y="3201393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6" h="37337">
                <a:moveTo>
                  <a:pt x="4953" y="0"/>
                </a:moveTo>
                <a:lnTo>
                  <a:pt x="4953" y="37337"/>
                </a:lnTo>
              </a:path>
            </a:pathLst>
          </a:custGeom>
          <a:ln w="11176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3713323" y="3260866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713323" y="3320342"/>
            <a:ext cx="8471" cy="33886"/>
          </a:xfrm>
          <a:custGeom>
            <a:avLst/>
            <a:gdLst/>
            <a:ahLst/>
            <a:cxnLst/>
            <a:rect l="l" t="t" r="r" b="b"/>
            <a:pathLst>
              <a:path w="9905" h="37337">
                <a:moveTo>
                  <a:pt x="4952" y="0"/>
                </a:moveTo>
                <a:lnTo>
                  <a:pt x="4952" y="37337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3713323" y="3379814"/>
            <a:ext cx="8471" cy="11756"/>
          </a:xfrm>
          <a:custGeom>
            <a:avLst/>
            <a:gdLst/>
            <a:ahLst/>
            <a:cxnLst/>
            <a:rect l="l" t="t" r="r" b="b"/>
            <a:pathLst>
              <a:path w="9905" h="12953">
                <a:moveTo>
                  <a:pt x="4952" y="0"/>
                </a:moveTo>
                <a:lnTo>
                  <a:pt x="4952" y="12953"/>
                </a:lnTo>
              </a:path>
            </a:pathLst>
          </a:custGeom>
          <a:ln w="11175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 b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404927" y="2460727"/>
            <a:ext cx="323189" cy="24205"/>
          </a:xfrm>
          <a:custGeom>
            <a:avLst/>
            <a:gdLst/>
            <a:ahLst/>
            <a:cxnLst/>
            <a:rect l="l" t="t" r="r" b="b"/>
            <a:pathLst>
              <a:path w="377951" h="26670">
                <a:moveTo>
                  <a:pt x="377952" y="26669"/>
                </a:moveTo>
                <a:lnTo>
                  <a:pt x="377952" y="761"/>
                </a:lnTo>
                <a:lnTo>
                  <a:pt x="762" y="0"/>
                </a:lnTo>
                <a:lnTo>
                  <a:pt x="0" y="25146"/>
                </a:lnTo>
                <a:lnTo>
                  <a:pt x="377952" y="2666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2404927" y="2857686"/>
            <a:ext cx="323189" cy="47025"/>
          </a:xfrm>
          <a:custGeom>
            <a:avLst/>
            <a:gdLst/>
            <a:ahLst/>
            <a:cxnLst/>
            <a:rect l="l" t="t" r="r" b="b"/>
            <a:pathLst>
              <a:path w="377951" h="51815">
                <a:moveTo>
                  <a:pt x="377952" y="51815"/>
                </a:moveTo>
                <a:lnTo>
                  <a:pt x="377952" y="1523"/>
                </a:lnTo>
                <a:lnTo>
                  <a:pt x="762" y="0"/>
                </a:lnTo>
                <a:lnTo>
                  <a:pt x="0" y="51053"/>
                </a:lnTo>
                <a:lnTo>
                  <a:pt x="377952" y="518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706612" y="2466953"/>
            <a:ext cx="96436" cy="417013"/>
          </a:xfrm>
          <a:custGeom>
            <a:avLst/>
            <a:gdLst/>
            <a:ahLst/>
            <a:cxnLst/>
            <a:rect l="l" t="t" r="r" b="b"/>
            <a:pathLst>
              <a:path w="112775" h="459486">
                <a:moveTo>
                  <a:pt x="112776" y="6858"/>
                </a:moveTo>
                <a:lnTo>
                  <a:pt x="62484" y="0"/>
                </a:lnTo>
                <a:lnTo>
                  <a:pt x="0" y="452628"/>
                </a:lnTo>
                <a:lnTo>
                  <a:pt x="50292" y="459486"/>
                </a:lnTo>
                <a:lnTo>
                  <a:pt x="112776" y="685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2717038" y="2470412"/>
            <a:ext cx="75584" cy="412171"/>
          </a:xfrm>
          <a:custGeom>
            <a:avLst/>
            <a:gdLst/>
            <a:ahLst/>
            <a:cxnLst/>
            <a:rect l="l" t="t" r="r" b="b"/>
            <a:pathLst>
              <a:path w="88391" h="454151">
                <a:moveTo>
                  <a:pt x="88391" y="450342"/>
                </a:moveTo>
                <a:lnTo>
                  <a:pt x="25145" y="0"/>
                </a:lnTo>
                <a:lnTo>
                  <a:pt x="0" y="3810"/>
                </a:lnTo>
                <a:lnTo>
                  <a:pt x="63245" y="454152"/>
                </a:lnTo>
                <a:lnTo>
                  <a:pt x="88391" y="450342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2781547" y="2448974"/>
            <a:ext cx="538215" cy="47025"/>
          </a:xfrm>
          <a:custGeom>
            <a:avLst/>
            <a:gdLst/>
            <a:ahLst/>
            <a:cxnLst/>
            <a:rect l="l" t="t" r="r" b="b"/>
            <a:pathLst>
              <a:path w="629412" h="51815">
                <a:moveTo>
                  <a:pt x="629412" y="51815"/>
                </a:moveTo>
                <a:lnTo>
                  <a:pt x="629412" y="1523"/>
                </a:lnTo>
                <a:lnTo>
                  <a:pt x="0" y="0"/>
                </a:lnTo>
                <a:lnTo>
                  <a:pt x="0" y="51053"/>
                </a:lnTo>
                <a:lnTo>
                  <a:pt x="629412" y="518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781547" y="2869441"/>
            <a:ext cx="538215" cy="24205"/>
          </a:xfrm>
          <a:custGeom>
            <a:avLst/>
            <a:gdLst/>
            <a:ahLst/>
            <a:cxnLst/>
            <a:rect l="l" t="t" r="r" b="b"/>
            <a:pathLst>
              <a:path w="629412" h="26670">
                <a:moveTo>
                  <a:pt x="629412" y="26669"/>
                </a:moveTo>
                <a:lnTo>
                  <a:pt x="629412" y="761"/>
                </a:lnTo>
                <a:lnTo>
                  <a:pt x="0" y="0"/>
                </a:lnTo>
                <a:lnTo>
                  <a:pt x="0" y="25146"/>
                </a:lnTo>
                <a:lnTo>
                  <a:pt x="629412" y="2666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298259" y="2469025"/>
            <a:ext cx="97086" cy="414938"/>
          </a:xfrm>
          <a:custGeom>
            <a:avLst/>
            <a:gdLst/>
            <a:ahLst/>
            <a:cxnLst/>
            <a:rect l="l" t="t" r="r" b="b"/>
            <a:pathLst>
              <a:path w="113537" h="457200">
                <a:moveTo>
                  <a:pt x="113537" y="450342"/>
                </a:moveTo>
                <a:lnTo>
                  <a:pt x="50291" y="0"/>
                </a:lnTo>
                <a:lnTo>
                  <a:pt x="0" y="6858"/>
                </a:lnTo>
                <a:lnTo>
                  <a:pt x="63245" y="457200"/>
                </a:lnTo>
                <a:lnTo>
                  <a:pt x="113537" y="45034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308033" y="2470412"/>
            <a:ext cx="77539" cy="412171"/>
          </a:xfrm>
          <a:custGeom>
            <a:avLst/>
            <a:gdLst/>
            <a:ahLst/>
            <a:cxnLst/>
            <a:rect l="l" t="t" r="r" b="b"/>
            <a:pathLst>
              <a:path w="90678" h="454151">
                <a:moveTo>
                  <a:pt x="90678" y="3809"/>
                </a:moveTo>
                <a:lnTo>
                  <a:pt x="65532" y="0"/>
                </a:lnTo>
                <a:lnTo>
                  <a:pt x="0" y="450342"/>
                </a:lnTo>
                <a:lnTo>
                  <a:pt x="25146" y="454152"/>
                </a:lnTo>
                <a:lnTo>
                  <a:pt x="90678" y="380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373846" y="2460727"/>
            <a:ext cx="322537" cy="24205"/>
          </a:xfrm>
          <a:custGeom>
            <a:avLst/>
            <a:gdLst/>
            <a:ahLst/>
            <a:cxnLst/>
            <a:rect l="l" t="t" r="r" b="b"/>
            <a:pathLst>
              <a:path w="377189" h="26670">
                <a:moveTo>
                  <a:pt x="377190" y="26669"/>
                </a:moveTo>
                <a:lnTo>
                  <a:pt x="377190" y="761"/>
                </a:lnTo>
                <a:lnTo>
                  <a:pt x="0" y="0"/>
                </a:lnTo>
                <a:lnTo>
                  <a:pt x="0" y="25146"/>
                </a:lnTo>
                <a:lnTo>
                  <a:pt x="377190" y="2666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3373193" y="2857686"/>
            <a:ext cx="323189" cy="47025"/>
          </a:xfrm>
          <a:custGeom>
            <a:avLst/>
            <a:gdLst/>
            <a:ahLst/>
            <a:cxnLst/>
            <a:rect l="l" t="t" r="r" b="b"/>
            <a:pathLst>
              <a:path w="377951" h="51815">
                <a:moveTo>
                  <a:pt x="377952" y="51815"/>
                </a:moveTo>
                <a:lnTo>
                  <a:pt x="377952" y="1523"/>
                </a:lnTo>
                <a:lnTo>
                  <a:pt x="762" y="0"/>
                </a:lnTo>
                <a:lnTo>
                  <a:pt x="0" y="51053"/>
                </a:lnTo>
                <a:lnTo>
                  <a:pt x="377952" y="518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674880" y="2466953"/>
            <a:ext cx="96435" cy="417013"/>
          </a:xfrm>
          <a:custGeom>
            <a:avLst/>
            <a:gdLst/>
            <a:ahLst/>
            <a:cxnLst/>
            <a:rect l="l" t="t" r="r" b="b"/>
            <a:pathLst>
              <a:path w="112775" h="459486">
                <a:moveTo>
                  <a:pt x="112775" y="6858"/>
                </a:moveTo>
                <a:lnTo>
                  <a:pt x="62483" y="0"/>
                </a:lnTo>
                <a:lnTo>
                  <a:pt x="0" y="452628"/>
                </a:lnTo>
                <a:lnTo>
                  <a:pt x="50291" y="459486"/>
                </a:lnTo>
                <a:lnTo>
                  <a:pt x="112775" y="685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685305" y="2470412"/>
            <a:ext cx="75585" cy="412171"/>
          </a:xfrm>
          <a:custGeom>
            <a:avLst/>
            <a:gdLst/>
            <a:ahLst/>
            <a:cxnLst/>
            <a:rect l="l" t="t" r="r" b="b"/>
            <a:pathLst>
              <a:path w="88392" h="454151">
                <a:moveTo>
                  <a:pt x="88392" y="450342"/>
                </a:moveTo>
                <a:lnTo>
                  <a:pt x="25908" y="0"/>
                </a:lnTo>
                <a:lnTo>
                  <a:pt x="0" y="3810"/>
                </a:lnTo>
                <a:lnTo>
                  <a:pt x="63246" y="454152"/>
                </a:lnTo>
                <a:lnTo>
                  <a:pt x="88392" y="450342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749813" y="2448974"/>
            <a:ext cx="538215" cy="47025"/>
          </a:xfrm>
          <a:custGeom>
            <a:avLst/>
            <a:gdLst/>
            <a:ahLst/>
            <a:cxnLst/>
            <a:rect l="l" t="t" r="r" b="b"/>
            <a:pathLst>
              <a:path w="629412" h="51815">
                <a:moveTo>
                  <a:pt x="629412" y="51815"/>
                </a:moveTo>
                <a:lnTo>
                  <a:pt x="629412" y="1523"/>
                </a:lnTo>
                <a:lnTo>
                  <a:pt x="762" y="0"/>
                </a:lnTo>
                <a:lnTo>
                  <a:pt x="0" y="51053"/>
                </a:lnTo>
                <a:lnTo>
                  <a:pt x="629412" y="5181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749813" y="2869441"/>
            <a:ext cx="538215" cy="24205"/>
          </a:xfrm>
          <a:custGeom>
            <a:avLst/>
            <a:gdLst/>
            <a:ahLst/>
            <a:cxnLst/>
            <a:rect l="l" t="t" r="r" b="b"/>
            <a:pathLst>
              <a:path w="629412" h="26670">
                <a:moveTo>
                  <a:pt x="629412" y="26669"/>
                </a:moveTo>
                <a:lnTo>
                  <a:pt x="629412" y="761"/>
                </a:lnTo>
                <a:lnTo>
                  <a:pt x="0" y="0"/>
                </a:lnTo>
                <a:lnTo>
                  <a:pt x="0" y="25146"/>
                </a:lnTo>
                <a:lnTo>
                  <a:pt x="629412" y="2666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276297" y="2673038"/>
            <a:ext cx="76888" cy="210927"/>
          </a:xfrm>
          <a:custGeom>
            <a:avLst/>
            <a:gdLst/>
            <a:ahLst/>
            <a:cxnLst/>
            <a:rect l="l" t="t" r="r" b="b"/>
            <a:pathLst>
              <a:path w="89916" h="232410">
                <a:moveTo>
                  <a:pt x="89916" y="6857"/>
                </a:moveTo>
                <a:lnTo>
                  <a:pt x="65532" y="0"/>
                </a:lnTo>
                <a:lnTo>
                  <a:pt x="0" y="225552"/>
                </a:lnTo>
                <a:lnTo>
                  <a:pt x="24384" y="232410"/>
                </a:lnTo>
                <a:lnTo>
                  <a:pt x="89916" y="685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1813280" y="2518821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1869317" y="2518821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1925354" y="2518821"/>
            <a:ext cx="32580" cy="8299"/>
          </a:xfrm>
          <a:custGeom>
            <a:avLst/>
            <a:gdLst/>
            <a:ahLst/>
            <a:cxnLst/>
            <a:rect l="l" t="t" r="r" b="b"/>
            <a:pathLst>
              <a:path w="38100" h="9144">
                <a:moveTo>
                  <a:pt x="19050" y="0"/>
                </a:moveTo>
                <a:lnTo>
                  <a:pt x="19050" y="9144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1981394" y="2518821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2037431" y="2518821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093465" y="2518819"/>
            <a:ext cx="31928" cy="8990"/>
          </a:xfrm>
          <a:custGeom>
            <a:avLst/>
            <a:gdLst/>
            <a:ahLst/>
            <a:cxnLst/>
            <a:rect l="l" t="t" r="r" b="b"/>
            <a:pathLst>
              <a:path w="37338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8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2149504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205540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2261578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2317615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2373651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429689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2485726" y="2518819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541762" y="2518821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597799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653835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2709873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765910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8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2821946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877984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2934019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990057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046094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3102130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3158168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3214205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3270241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326279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3382314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438352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3494389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3550425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8" y="0"/>
                </a:moveTo>
                <a:lnTo>
                  <a:pt x="18668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3606463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3662500" y="2519513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3718536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3774573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9" y="0"/>
                </a:moveTo>
                <a:lnTo>
                  <a:pt x="18669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830609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9" y="0"/>
                </a:moveTo>
                <a:lnTo>
                  <a:pt x="18669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886647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942684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3998720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9" y="0"/>
                </a:moveTo>
                <a:lnTo>
                  <a:pt x="18669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4054758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9" y="0"/>
                </a:moveTo>
                <a:lnTo>
                  <a:pt x="18669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110795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4166830" y="2519510"/>
            <a:ext cx="31927" cy="8990"/>
          </a:xfrm>
          <a:custGeom>
            <a:avLst/>
            <a:gdLst/>
            <a:ahLst/>
            <a:cxnLst/>
            <a:rect l="l" t="t" r="r" b="b"/>
            <a:pathLst>
              <a:path w="37337" h="9906">
                <a:moveTo>
                  <a:pt x="18668" y="0"/>
                </a:moveTo>
                <a:lnTo>
                  <a:pt x="18668" y="9906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222868" y="2520202"/>
            <a:ext cx="31927" cy="8298"/>
          </a:xfrm>
          <a:custGeom>
            <a:avLst/>
            <a:gdLst/>
            <a:ahLst/>
            <a:cxnLst/>
            <a:rect l="l" t="t" r="r" b="b"/>
            <a:pathLst>
              <a:path w="37337" h="9143">
                <a:moveTo>
                  <a:pt x="18669" y="0"/>
                </a:moveTo>
                <a:lnTo>
                  <a:pt x="18669" y="9143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4278905" y="2520202"/>
            <a:ext cx="9120" cy="8298"/>
          </a:xfrm>
          <a:custGeom>
            <a:avLst/>
            <a:gdLst/>
            <a:ahLst/>
            <a:cxnLst/>
            <a:rect l="l" t="t" r="r" b="b"/>
            <a:pathLst>
              <a:path w="10667" h="9143">
                <a:moveTo>
                  <a:pt x="5334" y="0"/>
                </a:moveTo>
                <a:lnTo>
                  <a:pt x="5334" y="9143"/>
                </a:lnTo>
              </a:path>
            </a:pathLst>
          </a:custGeom>
          <a:ln w="1193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1813280" y="2825182"/>
            <a:ext cx="32580" cy="8989"/>
          </a:xfrm>
          <a:custGeom>
            <a:avLst/>
            <a:gdLst/>
            <a:ahLst/>
            <a:cxnLst/>
            <a:rect l="l" t="t" r="r" b="b"/>
            <a:pathLst>
              <a:path w="38100" h="9905">
                <a:moveTo>
                  <a:pt x="19050" y="0"/>
                </a:moveTo>
                <a:lnTo>
                  <a:pt x="19050" y="9905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1869317" y="2825182"/>
            <a:ext cx="32580" cy="8989"/>
          </a:xfrm>
          <a:custGeom>
            <a:avLst/>
            <a:gdLst/>
            <a:ahLst/>
            <a:cxnLst/>
            <a:rect l="l" t="t" r="r" b="b"/>
            <a:pathLst>
              <a:path w="38100" h="9905">
                <a:moveTo>
                  <a:pt x="19050" y="0"/>
                </a:moveTo>
                <a:lnTo>
                  <a:pt x="19050" y="9905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1925354" y="2825182"/>
            <a:ext cx="32580" cy="8989"/>
          </a:xfrm>
          <a:custGeom>
            <a:avLst/>
            <a:gdLst/>
            <a:ahLst/>
            <a:cxnLst/>
            <a:rect l="l" t="t" r="r" b="b"/>
            <a:pathLst>
              <a:path w="38100" h="9905">
                <a:moveTo>
                  <a:pt x="19050" y="0"/>
                </a:moveTo>
                <a:lnTo>
                  <a:pt x="19050" y="9905"/>
                </a:lnTo>
              </a:path>
            </a:pathLst>
          </a:custGeom>
          <a:ln w="39370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1981394" y="2825182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2037431" y="2825182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2093467" y="2825182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2149504" y="2825182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2205540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2261578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2317615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2373651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2429689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2485726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2541762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2597799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2653835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2709873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2765910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8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2821946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2877984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2934019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2990057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3046094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3102130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3158168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3214205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3270241" y="282587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3326279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3382314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3438352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3494389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3550425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3606463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3662500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3718536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8" y="0"/>
                </a:moveTo>
                <a:lnTo>
                  <a:pt x="18668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3774573" y="2825874"/>
            <a:ext cx="31927" cy="8989"/>
          </a:xfrm>
          <a:custGeom>
            <a:avLst/>
            <a:gdLst/>
            <a:ahLst/>
            <a:cxnLst/>
            <a:rect l="l" t="t" r="r" b="b"/>
            <a:pathLst>
              <a:path w="37337" h="9905">
                <a:moveTo>
                  <a:pt x="18669" y="0"/>
                </a:moveTo>
                <a:lnTo>
                  <a:pt x="18669" y="9905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3830609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3886647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3942684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3998720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4054758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4110795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4166830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8" y="0"/>
                </a:moveTo>
                <a:lnTo>
                  <a:pt x="18668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4222868" y="2826564"/>
            <a:ext cx="31927" cy="8299"/>
          </a:xfrm>
          <a:custGeom>
            <a:avLst/>
            <a:gdLst/>
            <a:ahLst/>
            <a:cxnLst/>
            <a:rect l="l" t="t" r="r" b="b"/>
            <a:pathLst>
              <a:path w="37337" h="9144">
                <a:moveTo>
                  <a:pt x="18669" y="0"/>
                </a:moveTo>
                <a:lnTo>
                  <a:pt x="18669" y="9144"/>
                </a:lnTo>
              </a:path>
            </a:pathLst>
          </a:custGeom>
          <a:ln w="3860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278905" y="2826564"/>
            <a:ext cx="9120" cy="8299"/>
          </a:xfrm>
          <a:custGeom>
            <a:avLst/>
            <a:gdLst/>
            <a:ahLst/>
            <a:cxnLst/>
            <a:rect l="l" t="t" r="r" b="b"/>
            <a:pathLst>
              <a:path w="10667" h="9144">
                <a:moveTo>
                  <a:pt x="5334" y="0"/>
                </a:moveTo>
                <a:lnTo>
                  <a:pt x="5334" y="9144"/>
                </a:lnTo>
              </a:path>
            </a:pathLst>
          </a:custGeom>
          <a:ln w="11937">
            <a:solidFill>
              <a:srgbClr val="0E3192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801370"/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106670" y="2368550"/>
            <a:ext cx="3826510" cy="934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89280" defTabSz="801370"/>
            <a:r>
              <a:rPr lang="en-US"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      </a:t>
            </a: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P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</a:t>
            </a:r>
            <a:r>
              <a:rPr sz="1800" spc="-35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us</a:t>
            </a:r>
            <a:r>
              <a:rPr sz="180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Plus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marL="11430" defTabSz="801370">
              <a:lnSpc>
                <a:spcPts val="960"/>
              </a:lnSpc>
              <a:spcBef>
                <a:spcPts val="170"/>
              </a:spcBef>
            </a:pPr>
            <a:r>
              <a:rPr sz="180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型号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</a:t>
            </a:r>
            <a:r>
              <a:rPr sz="1800" spc="-21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2.5V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marL="589280" defTabSz="801370">
              <a:lnSpc>
                <a:spcPts val="1395"/>
              </a:lnSpc>
            </a:pP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      B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M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：</a:t>
            </a:r>
            <a:r>
              <a:rPr sz="1800" spc="-35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spc="-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us</a:t>
            </a:r>
            <a:r>
              <a:rPr sz="180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Minus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defTabSz="801370">
              <a:lnSpc>
                <a:spcPts val="875"/>
              </a:lnSpc>
              <a:spcBef>
                <a:spcPts val="50"/>
              </a:spcBef>
            </a:pP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63220" defTabSz="801370"/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t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773748" y="2171193"/>
            <a:ext cx="293759" cy="258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BP</a:t>
            </a:r>
          </a:p>
        </p:txBody>
      </p:sp>
      <p:sp>
        <p:nvSpPr>
          <p:cNvPr id="202" name="object 202"/>
          <p:cNvSpPr txBox="1"/>
          <p:nvPr/>
        </p:nvSpPr>
        <p:spPr>
          <a:xfrm>
            <a:off x="1771794" y="2916462"/>
            <a:ext cx="326339" cy="258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dirty="0">
                <a:solidFill>
                  <a:srgbClr val="00FF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BM</a:t>
            </a:r>
          </a:p>
        </p:txBody>
      </p:sp>
      <p:sp>
        <p:nvSpPr>
          <p:cNvPr id="203" name="object 203"/>
          <p:cNvSpPr txBox="1"/>
          <p:nvPr/>
        </p:nvSpPr>
        <p:spPr>
          <a:xfrm>
            <a:off x="4438015" y="2418080"/>
            <a:ext cx="873125" cy="222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约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3V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4438015" y="2706370"/>
            <a:ext cx="668020" cy="150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约</a:t>
            </a:r>
            <a:r>
              <a:rPr sz="1800" spc="-197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2V</a:t>
            </a:r>
            <a:endParaRPr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266700" y="3392170"/>
            <a:ext cx="3956050" cy="1948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空闲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_LP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defTabSz="801370">
              <a:lnSpc>
                <a:spcPts val="700"/>
              </a:lnSpc>
              <a:spcBef>
                <a:spcPts val="35"/>
              </a:spcBef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72745" defTabSz="801370"/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只在低能模式中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52070" marR="11430" indent="321310" defTabSz="801370">
              <a:lnSpc>
                <a:spcPct val="150000"/>
              </a:lnSpc>
            </a:pP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BP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和</a:t>
            </a:r>
            <a:r>
              <a:rPr sz="1800" b="0" spc="-307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BM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13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以高欧姆接到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GN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D</a:t>
            </a:r>
            <a:r>
              <a:rPr sz="1800" b="0" spc="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上</a:t>
            </a:r>
            <a:endParaRPr lang="en-US" sz="1800" b="0" spc="-9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51435" marR="11430" indent="-51435" defTabSz="801370">
              <a:lnSpc>
                <a:spcPct val="150000"/>
              </a:lnSpc>
            </a:pPr>
            <a:r>
              <a:rPr sz="1800" b="0" spc="-9" dirty="0" err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空闲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defTabSz="801370">
              <a:lnSpc>
                <a:spcPts val="700"/>
              </a:lnSpc>
              <a:spcBef>
                <a:spcPts val="35"/>
              </a:spcBef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72745" defTabSz="801370"/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无数据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defTabSz="801370">
              <a:lnSpc>
                <a:spcPts val="700"/>
              </a:lnSpc>
              <a:spcBef>
                <a:spcPts val="35"/>
              </a:spcBef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72745" defTabSz="801370"/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BP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–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BM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差</a:t>
            </a:r>
            <a:r>
              <a:rPr sz="1800" b="0" spc="-307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=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0V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defTabSz="801370">
              <a:lnSpc>
                <a:spcPts val="700"/>
              </a:lnSpc>
              <a:spcBef>
                <a:spcPts val="35"/>
              </a:spcBef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72745" defTabSz="801370"/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电平</a:t>
            </a:r>
            <a:r>
              <a:rPr sz="1800" b="0" spc="-307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≈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2-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3V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</p:txBody>
      </p:sp>
      <p:sp>
        <p:nvSpPr>
          <p:cNvPr id="210" name="文本占位符 209"/>
          <p:cNvSpPr>
            <a:spLocks noGrp="1"/>
          </p:cNvSpPr>
          <p:nvPr>
            <p:ph type="body" sz="quarter" idx="13"/>
          </p:nvPr>
        </p:nvSpPr>
        <p:spPr>
          <a:xfrm>
            <a:off x="216000" y="982813"/>
            <a:ext cx="8820000" cy="429895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信号</a:t>
            </a:r>
          </a:p>
        </p:txBody>
      </p:sp>
      <p:sp>
        <p:nvSpPr>
          <p:cNvPr id="207" name="object 207"/>
          <p:cNvSpPr txBox="1"/>
          <p:nvPr/>
        </p:nvSpPr>
        <p:spPr>
          <a:xfrm>
            <a:off x="4110990" y="3611880"/>
            <a:ext cx="4572635" cy="1076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数据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_1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marL="49530" marR="11430" indent="361950" defTabSz="801370">
              <a:lnSpc>
                <a:spcPct val="150000"/>
              </a:lnSpc>
            </a:pP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BP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–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BM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差为正（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400</a:t>
            </a:r>
            <a:r>
              <a:rPr sz="1800" b="0" spc="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– 600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mV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 </a:t>
            </a:r>
            <a:endParaRPr lang="en-US" sz="1800" b="0" spc="-9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  <a:p>
            <a:pPr marL="48895" marR="11430" indent="-48895" defTabSz="801370">
              <a:lnSpc>
                <a:spcPct val="150000"/>
              </a:lnSpc>
            </a:pP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数据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_0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udi Type"/>
            </a:endParaRPr>
          </a:p>
          <a:p>
            <a:pPr defTabSz="801370">
              <a:lnSpc>
                <a:spcPts val="700"/>
              </a:lnSpc>
              <a:spcBef>
                <a:spcPts val="35"/>
              </a:spcBef>
            </a:pP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12115" defTabSz="801370"/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BP</a:t>
            </a:r>
            <a:r>
              <a:rPr sz="1800" b="0" spc="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–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BM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差为负（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400</a:t>
            </a:r>
            <a:r>
              <a:rPr sz="1800" b="0" spc="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 </a:t>
            </a:r>
            <a:r>
              <a:rPr sz="1800" b="0" spc="-9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– 600 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udi Type"/>
              </a:rPr>
              <a:t>mV</a:t>
            </a:r>
            <a:r>
              <a:rPr sz="1800" b="0" spc="-13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</a:rPr>
              <a:t>）</a:t>
            </a:r>
            <a:endParaRPr sz="1800" b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</a:endParaRPr>
          </a:p>
        </p:txBody>
      </p:sp>
      <p:sp>
        <p:nvSpPr>
          <p:cNvPr id="213" name="object 207"/>
          <p:cNvSpPr txBox="1"/>
          <p:nvPr/>
        </p:nvSpPr>
        <p:spPr>
          <a:xfrm>
            <a:off x="2982595" y="1213485"/>
            <a:ext cx="1271905" cy="402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1430" algn="ctr" defTabSz="801370"/>
            <a:r>
              <a:rPr lang="en-US" sz="1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 </a:t>
            </a:r>
            <a:r>
              <a:rPr lang="en-US" sz="180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Bi</a:t>
            </a:r>
            <a:r>
              <a:rPr lang="en-US" sz="1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t = </a:t>
            </a:r>
            <a:r>
              <a:rPr lang="en-US" sz="180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100ns</a:t>
            </a:r>
            <a:endParaRPr lang="en-US"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marR="120015" algn="ctr" defTabSz="801370"/>
            <a:r>
              <a:rPr lang="en-US" sz="1800" spc="-4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@10MBit</a:t>
            </a:r>
            <a:endParaRPr lang="en-US" sz="1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14" name="object 10"/>
          <p:cNvSpPr txBox="1"/>
          <p:nvPr/>
        </p:nvSpPr>
        <p:spPr>
          <a:xfrm>
            <a:off x="1318283" y="2076218"/>
            <a:ext cx="155296" cy="1486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430" defTabSz="801370"/>
            <a:r>
              <a:rPr lang="en-US" sz="1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5V</a:t>
            </a:r>
          </a:p>
        </p:txBody>
      </p:sp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179705" y="188595"/>
            <a:ext cx="3781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总线结构</a:t>
            </a:r>
            <a:endParaRPr lang="zh-CN" sz="3200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41FCF10D-2AB5-4E53-A25E-1D1D3473EC69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11276" y="1896621"/>
            <a:ext cx="5226177" cy="35025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1751" y="1887100"/>
            <a:ext cx="5245227" cy="3521583"/>
          </a:xfrm>
          <a:custGeom>
            <a:avLst/>
            <a:gdLst/>
            <a:ahLst/>
            <a:cxnLst/>
            <a:rect l="l" t="t" r="r" b="b"/>
            <a:pathLst>
              <a:path w="5245227" h="3521583">
                <a:moveTo>
                  <a:pt x="0" y="3521583"/>
                </a:moveTo>
                <a:lnTo>
                  <a:pt x="5245227" y="3521583"/>
                </a:lnTo>
                <a:lnTo>
                  <a:pt x="5245227" y="0"/>
                </a:lnTo>
                <a:lnTo>
                  <a:pt x="0" y="0"/>
                </a:lnTo>
                <a:lnTo>
                  <a:pt x="0" y="3521583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6455" y="2373528"/>
            <a:ext cx="548284" cy="309600"/>
          </a:xfrm>
          <a:custGeom>
            <a:avLst/>
            <a:gdLst/>
            <a:ahLst/>
            <a:cxnLst/>
            <a:rect l="l" t="t" r="r" b="b"/>
            <a:pathLst>
              <a:path w="548284" h="309600">
                <a:moveTo>
                  <a:pt x="0" y="309600"/>
                </a:moveTo>
                <a:lnTo>
                  <a:pt x="548284" y="309600"/>
                </a:lnTo>
                <a:lnTo>
                  <a:pt x="548284" y="0"/>
                </a:lnTo>
                <a:lnTo>
                  <a:pt x="0" y="0"/>
                </a:lnTo>
                <a:lnTo>
                  <a:pt x="0" y="3096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31770" y="2469133"/>
            <a:ext cx="142241" cy="146176"/>
          </a:xfrm>
          <a:custGeom>
            <a:avLst/>
            <a:gdLst/>
            <a:ahLst/>
            <a:cxnLst/>
            <a:rect l="l" t="t" r="r" b="b"/>
            <a:pathLst>
              <a:path w="142240" h="146176">
                <a:moveTo>
                  <a:pt x="0" y="0"/>
                </a:moveTo>
                <a:lnTo>
                  <a:pt x="142240" y="14617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9172" y="2402458"/>
            <a:ext cx="423379" cy="2743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08201" y="4021227"/>
            <a:ext cx="548284" cy="309600"/>
          </a:xfrm>
          <a:custGeom>
            <a:avLst/>
            <a:gdLst/>
            <a:ahLst/>
            <a:cxnLst/>
            <a:rect l="l" t="t" r="r" b="b"/>
            <a:pathLst>
              <a:path w="548284" h="309600">
                <a:moveTo>
                  <a:pt x="0" y="309600"/>
                </a:moveTo>
                <a:lnTo>
                  <a:pt x="548284" y="309600"/>
                </a:lnTo>
                <a:lnTo>
                  <a:pt x="548284" y="0"/>
                </a:lnTo>
                <a:lnTo>
                  <a:pt x="0" y="0"/>
                </a:lnTo>
                <a:lnTo>
                  <a:pt x="0" y="3096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23390" y="4116832"/>
            <a:ext cx="159004" cy="115569"/>
          </a:xfrm>
          <a:custGeom>
            <a:avLst/>
            <a:gdLst/>
            <a:ahLst/>
            <a:cxnLst/>
            <a:rect l="l" t="t" r="r" b="b"/>
            <a:pathLst>
              <a:path w="159004" h="115570">
                <a:moveTo>
                  <a:pt x="0" y="0"/>
                </a:moveTo>
                <a:lnTo>
                  <a:pt x="159004" y="11557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10436" y="4050673"/>
            <a:ext cx="518160" cy="2743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10210" y="1241412"/>
            <a:ext cx="684085" cy="309384"/>
          </a:xfrm>
          <a:custGeom>
            <a:avLst/>
            <a:gdLst/>
            <a:ahLst/>
            <a:cxnLst/>
            <a:rect l="l" t="t" r="r" b="b"/>
            <a:pathLst>
              <a:path w="684085" h="309384">
                <a:moveTo>
                  <a:pt x="0" y="309384"/>
                </a:moveTo>
                <a:lnTo>
                  <a:pt x="684085" y="309384"/>
                </a:lnTo>
                <a:lnTo>
                  <a:pt x="684085" y="0"/>
                </a:lnTo>
                <a:lnTo>
                  <a:pt x="0" y="0"/>
                </a:lnTo>
                <a:lnTo>
                  <a:pt x="0" y="309384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61063" y="1348494"/>
            <a:ext cx="476249" cy="1280667"/>
          </a:xfrm>
          <a:custGeom>
            <a:avLst/>
            <a:gdLst/>
            <a:ahLst/>
            <a:cxnLst/>
            <a:rect l="l" t="t" r="r" b="b"/>
            <a:pathLst>
              <a:path w="476250" h="1280667">
                <a:moveTo>
                  <a:pt x="476249" y="0"/>
                </a:moveTo>
                <a:lnTo>
                  <a:pt x="0" y="1280667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35934" y="1257307"/>
            <a:ext cx="43180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defTabSz="912495"/>
            <a:r>
              <a:rPr sz="1600" dirty="0">
                <a:solidFill>
                  <a:srgbClr val="000000"/>
                </a:solidFill>
                <a:latin typeface="VW Headline OT-Book" pitchFamily="34" charset="0"/>
                <a:ea typeface="汉仪中等线简" pitchFamily="49" charset="-122"/>
                <a:cs typeface="宋体" panose="02010600030101010101" pitchFamily="2" charset="-122"/>
              </a:rPr>
              <a:t>空闲</a:t>
            </a:r>
            <a:endParaRPr sz="1600"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  <a:cs typeface="宋体" panose="02010600030101010101" pitchFamily="2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59533" y="1894458"/>
            <a:ext cx="274574" cy="742188"/>
          </a:xfrm>
          <a:custGeom>
            <a:avLst/>
            <a:gdLst/>
            <a:ahLst/>
            <a:cxnLst/>
            <a:rect l="l" t="t" r="r" b="b"/>
            <a:pathLst>
              <a:path w="274574" h="742188">
                <a:moveTo>
                  <a:pt x="274574" y="0"/>
                </a:moveTo>
                <a:lnTo>
                  <a:pt x="0" y="742188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60197" y="1242796"/>
            <a:ext cx="895667" cy="309651"/>
          </a:xfrm>
          <a:custGeom>
            <a:avLst/>
            <a:gdLst/>
            <a:ahLst/>
            <a:cxnLst/>
            <a:rect l="l" t="t" r="r" b="b"/>
            <a:pathLst>
              <a:path w="895667" h="309651">
                <a:moveTo>
                  <a:pt x="0" y="309651"/>
                </a:moveTo>
                <a:lnTo>
                  <a:pt x="895667" y="309651"/>
                </a:lnTo>
                <a:lnTo>
                  <a:pt x="895667" y="0"/>
                </a:lnTo>
                <a:lnTo>
                  <a:pt x="0" y="0"/>
                </a:lnTo>
                <a:lnTo>
                  <a:pt x="0" y="309651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64085" y="1349884"/>
            <a:ext cx="323341" cy="946912"/>
          </a:xfrm>
          <a:custGeom>
            <a:avLst/>
            <a:gdLst/>
            <a:ahLst/>
            <a:cxnLst/>
            <a:rect l="l" t="t" r="r" b="b"/>
            <a:pathLst>
              <a:path w="323341" h="946912">
                <a:moveTo>
                  <a:pt x="323341" y="0"/>
                </a:moveTo>
                <a:lnTo>
                  <a:pt x="0" y="946912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88459" y="1258578"/>
            <a:ext cx="43180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defTabSz="912495"/>
            <a:r>
              <a:rPr sz="1600" dirty="0">
                <a:solidFill>
                  <a:srgbClr val="000000"/>
                </a:solidFill>
                <a:latin typeface="VW Headline OT-Book" pitchFamily="34" charset="0"/>
                <a:ea typeface="汉仪中等线简" pitchFamily="49" charset="-122"/>
                <a:cs typeface="宋体" panose="02010600030101010101" pitchFamily="2" charset="-122"/>
              </a:rPr>
              <a:t>数据</a:t>
            </a:r>
            <a:endParaRPr sz="1600"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  <a:cs typeface="宋体" panose="02010600030101010101" pitchFamily="2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107559" y="1276350"/>
            <a:ext cx="316229" cy="2438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64077" y="1888876"/>
            <a:ext cx="136525" cy="404875"/>
          </a:xfrm>
          <a:custGeom>
            <a:avLst/>
            <a:gdLst/>
            <a:ahLst/>
            <a:cxnLst/>
            <a:rect l="l" t="t" r="r" b="b"/>
            <a:pathLst>
              <a:path w="136525" h="404875">
                <a:moveTo>
                  <a:pt x="136525" y="0"/>
                </a:moveTo>
                <a:lnTo>
                  <a:pt x="0" y="404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23535" y="1242814"/>
            <a:ext cx="895413" cy="309638"/>
          </a:xfrm>
          <a:custGeom>
            <a:avLst/>
            <a:gdLst/>
            <a:ahLst/>
            <a:cxnLst/>
            <a:rect l="l" t="t" r="r" b="b"/>
            <a:pathLst>
              <a:path w="895413" h="309638">
                <a:moveTo>
                  <a:pt x="0" y="309638"/>
                </a:moveTo>
                <a:lnTo>
                  <a:pt x="895413" y="309638"/>
                </a:lnTo>
                <a:lnTo>
                  <a:pt x="895413" y="0"/>
                </a:lnTo>
                <a:lnTo>
                  <a:pt x="0" y="0"/>
                </a:lnTo>
                <a:lnTo>
                  <a:pt x="0" y="30963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745996" y="1349889"/>
            <a:ext cx="104775" cy="1679193"/>
          </a:xfrm>
          <a:custGeom>
            <a:avLst/>
            <a:gdLst/>
            <a:ahLst/>
            <a:cxnLst/>
            <a:rect l="l" t="t" r="r" b="b"/>
            <a:pathLst>
              <a:path w="104775" h="1679193">
                <a:moveTo>
                  <a:pt x="104775" y="0"/>
                </a:moveTo>
                <a:lnTo>
                  <a:pt x="0" y="1679193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50279" y="1258578"/>
            <a:ext cx="431800" cy="244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defTabSz="912495"/>
            <a:r>
              <a:rPr sz="1600" dirty="0">
                <a:solidFill>
                  <a:srgbClr val="000000"/>
                </a:solidFill>
                <a:latin typeface="VW Headline OT-Book" pitchFamily="34" charset="0"/>
                <a:ea typeface="汉仪中等线简" pitchFamily="49" charset="-122"/>
                <a:cs typeface="宋体" panose="02010600030101010101" pitchFamily="2" charset="-122"/>
              </a:rPr>
              <a:t>数据</a:t>
            </a:r>
            <a:endParaRPr sz="1600"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  <a:cs typeface="宋体" panose="02010600030101010101" pitchFamily="2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469635" y="1276350"/>
            <a:ext cx="316700" cy="2438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  <a:latin typeface="VW Headline OT-Book" pitchFamily="34" charset="0"/>
              <a:ea typeface="汉仪中等线简" pitchFamily="49" charset="-122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47515" y="1888876"/>
            <a:ext cx="68325" cy="1147699"/>
          </a:xfrm>
          <a:custGeom>
            <a:avLst/>
            <a:gdLst/>
            <a:ahLst/>
            <a:cxnLst/>
            <a:rect l="l" t="t" r="r" b="b"/>
            <a:pathLst>
              <a:path w="68325" h="1147699">
                <a:moveTo>
                  <a:pt x="68325" y="0"/>
                </a:moveTo>
                <a:lnTo>
                  <a:pt x="0" y="114769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09876" y="4177919"/>
            <a:ext cx="75311" cy="55880"/>
          </a:xfrm>
          <a:custGeom>
            <a:avLst/>
            <a:gdLst/>
            <a:ahLst/>
            <a:cxnLst/>
            <a:rect l="l" t="t" r="r" b="b"/>
            <a:pathLst>
              <a:path w="75311" h="55879">
                <a:moveTo>
                  <a:pt x="0" y="0"/>
                </a:moveTo>
                <a:lnTo>
                  <a:pt x="75311" y="55879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312673" y="2551557"/>
            <a:ext cx="59943" cy="65150"/>
          </a:xfrm>
          <a:custGeom>
            <a:avLst/>
            <a:gdLst/>
            <a:ahLst/>
            <a:cxnLst/>
            <a:rect l="l" t="t" r="r" b="b"/>
            <a:pathLst>
              <a:path w="59943" h="65150">
                <a:moveTo>
                  <a:pt x="0" y="0"/>
                </a:moveTo>
                <a:lnTo>
                  <a:pt x="59943" y="6515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pPr defTabSz="912495"/>
            <a:endParaRPr>
              <a:solidFill>
                <a:srgbClr val="000000"/>
              </a:solidFill>
            </a:endParaRPr>
          </a:p>
        </p:txBody>
      </p:sp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179705" y="188595"/>
            <a:ext cx="3781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总线结构</a:t>
            </a:r>
            <a:endParaRPr lang="zh-CN" sz="3200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CB3C8F8A-33EB-4290-83DD-5E1BBB2F290F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3"/>
          </p:nvPr>
        </p:nvSpPr>
        <p:spPr>
          <a:xfrm>
            <a:off x="216000" y="982803"/>
            <a:ext cx="8820000" cy="429895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b="1" dirty="0" err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总线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结构</a:t>
            </a:r>
          </a:p>
        </p:txBody>
      </p:sp>
      <p:sp>
        <p:nvSpPr>
          <p:cNvPr id="17" name="内容占位符 16"/>
          <p:cNvSpPr>
            <a:spLocks noGrp="1"/>
          </p:cNvSpPr>
          <p:nvPr>
            <p:ph sz="quarter" idx="14"/>
          </p:nvPr>
        </p:nvSpPr>
        <p:spPr>
          <a:xfrm>
            <a:off x="311749" y="1570809"/>
            <a:ext cx="8724301" cy="2239074"/>
          </a:xfrm>
        </p:spPr>
        <p:txBody>
          <a:bodyPr/>
          <a:lstStyle/>
          <a:p>
            <a:pPr>
              <a:buFont typeface="Arial" panose="020B0604020202020204" pitchFamily="34" charset="0"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</a:rPr>
              <a:t>电缆外皮（无护套）</a:t>
            </a:r>
          </a:p>
          <a:p>
            <a:pPr marL="470535" indent="-150495">
              <a:buFont typeface="Arial" panose="020B0604020202020204" pitchFamily="34" charset="0"/>
              <a:buChar char="•"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</a:rPr>
              <a:t>与车身距离恒定（外皮起到电介体的作用）。</a:t>
            </a:r>
          </a:p>
          <a:p>
            <a:pPr marL="470535" indent="-150495">
              <a:buFont typeface="Arial" panose="020B0604020202020204" pitchFamily="34" charset="0"/>
              <a:buChar char="•"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</a:rPr>
              <a:t>阻抗恒定，与位置无关。</a:t>
            </a:r>
          </a:p>
          <a:p>
            <a:pPr marL="150495" indent="-150495">
              <a:buFont typeface="Arial" panose="020B0604020202020204" pitchFamily="34" charset="0"/>
              <a:buChar char="•"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</a:rPr>
              <a:t>连接导线的规定：</a:t>
            </a:r>
            <a:endParaRPr lang="en-US" sz="1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61" y="3284221"/>
            <a:ext cx="6191250" cy="205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179705" y="188595"/>
            <a:ext cx="3781425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eiti SC Light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FlexRay</a:t>
            </a:r>
            <a:r>
              <a:rPr lang="zh-CN" altLang="en-US" sz="3200" dirty="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总线结构</a:t>
            </a:r>
            <a:endParaRPr lang="zh-CN" sz="3200" dirty="0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822FC79E-9044-4B89-A962-6F590779045C}"/>
              </a:ext>
            </a:extLst>
          </p:cNvPr>
          <p:cNvSpPr/>
          <p:nvPr/>
        </p:nvSpPr>
        <p:spPr>
          <a:xfrm>
            <a:off x="0" y="-5599"/>
            <a:ext cx="9144000" cy="718094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iti SC Light" charset="-122"/>
            </a:endParaRPr>
          </a:p>
        </p:txBody>
      </p:sp>
      <p:sp>
        <p:nvSpPr>
          <p:cNvPr id="6" name="WordArt 2">
            <a:extLst>
              <a:ext uri="{FF2B5EF4-FFF2-40B4-BE49-F238E27FC236}">
                <a16:creationId xmlns:a16="http://schemas.microsoft.com/office/drawing/2014/main" id="{952B3CF6-D236-4A41-A056-A83766CFE7C4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2324100" y="2996952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 rtl="0" eaLnBrk="0" hangingPunct="0">
              <a:buFontTx/>
              <a:buNone/>
            </a:pPr>
            <a:r>
              <a:rPr lang="en-US" altLang="zh-CN" sz="3600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4AB1E4"/>
                </a:solidFill>
                <a:effectLst>
                  <a:outerShdw dist="53882" dir="2700000" algn="ctr" rotWithShape="0">
                    <a:srgbClr val="080808">
                      <a:alpha val="50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>Thank You !</a:t>
            </a:r>
            <a:endParaRPr lang="zh-CN" altLang="en-US" sz="3600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rgbClr val="4AB1E4"/>
              </a:solidFill>
              <a:effectLst>
                <a:outerShdw dist="53882" dir="2700000" algn="ctr" rotWithShape="0">
                  <a:srgbClr val="080808">
                    <a:alpha val="50000"/>
                  </a:srgbClr>
                </a:outerShdw>
              </a:effectLst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Tema de Office">
      <a:majorFont>
        <a:latin typeface="Calibri"/>
        <a:ea typeface="Heiti SC Light"/>
        <a:cs typeface=""/>
      </a:majorFont>
      <a:minorFont>
        <a:latin typeface="Calibri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eiti SC Light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eiti SC Light" charset="-122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tech2[1]</Template>
  <TotalTime>114</TotalTime>
  <Words>235</Words>
  <Application>Microsoft Office PowerPoint</Application>
  <PresentationFormat>全屏显示(4:3)</PresentationFormat>
  <Paragraphs>81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Audi Type</vt:lpstr>
      <vt:lpstr>Heiti SC Light</vt:lpstr>
      <vt:lpstr>VW Headline OT-Black</vt:lpstr>
      <vt:lpstr>VW Headline OT-Book</vt:lpstr>
      <vt:lpstr>方正大黑简体</vt:lpstr>
      <vt:lpstr>汉仪大黑简</vt:lpstr>
      <vt:lpstr>汉仪中等线简</vt:lpstr>
      <vt:lpstr>黑体</vt:lpstr>
      <vt:lpstr>华文行楷</vt:lpstr>
      <vt:lpstr>华文新魏</vt:lpstr>
      <vt:lpstr>宋体</vt:lpstr>
      <vt:lpstr>微软雅黑</vt:lpstr>
      <vt:lpstr>Arial</vt:lpstr>
      <vt:lpstr>Calibri</vt:lpstr>
      <vt:lpstr>Times New Roman</vt:lpstr>
      <vt:lpstr>1_Tema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</dc:creator>
  <cp:lastModifiedBy>刘 柏辰</cp:lastModifiedBy>
  <cp:revision>239</cp:revision>
  <dcterms:created xsi:type="dcterms:W3CDTF">2002-02-21T06:49:00Z</dcterms:created>
  <dcterms:modified xsi:type="dcterms:W3CDTF">2018-11-02T05:30:36Z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2052-10.1.0.6929</vt:lpwstr>
  </property>
</Properties>
</file>